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7" r:id="rId2"/>
    <p:sldId id="275" r:id="rId3"/>
    <p:sldId id="274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70" r:id="rId14"/>
    <p:sldId id="285" r:id="rId15"/>
    <p:sldId id="28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634" y="53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5C70-73B8-4837-A25F-B8FF8CC5F9CE}" type="datetimeFigureOut">
              <a:rPr lang="en-PH" smtClean="0"/>
              <a:t>6/9/2026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030C-C168-41A8-B1C3-E2F5D643048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25824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5C70-73B8-4837-A25F-B8FF8CC5F9CE}" type="datetimeFigureOut">
              <a:rPr lang="en-PH" smtClean="0"/>
              <a:t>6/9/2026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030C-C168-41A8-B1C3-E2F5D643048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61369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5C70-73B8-4837-A25F-B8FF8CC5F9CE}" type="datetimeFigureOut">
              <a:rPr lang="en-PH" smtClean="0"/>
              <a:t>6/9/2026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030C-C168-41A8-B1C3-E2F5D643048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4525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5C70-73B8-4837-A25F-B8FF8CC5F9CE}" type="datetimeFigureOut">
              <a:rPr lang="en-PH" smtClean="0"/>
              <a:t>6/9/2026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030C-C168-41A8-B1C3-E2F5D643048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5793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5C70-73B8-4837-A25F-B8FF8CC5F9CE}" type="datetimeFigureOut">
              <a:rPr lang="en-PH" smtClean="0"/>
              <a:t>6/9/2026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030C-C168-41A8-B1C3-E2F5D643048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99495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5C70-73B8-4837-A25F-B8FF8CC5F9CE}" type="datetimeFigureOut">
              <a:rPr lang="en-PH" smtClean="0"/>
              <a:t>6/9/2026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030C-C168-41A8-B1C3-E2F5D643048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7946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5C70-73B8-4837-A25F-B8FF8CC5F9CE}" type="datetimeFigureOut">
              <a:rPr lang="en-PH" smtClean="0"/>
              <a:t>6/9/2026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030C-C168-41A8-B1C3-E2F5D643048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90683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5C70-73B8-4837-A25F-B8FF8CC5F9CE}" type="datetimeFigureOut">
              <a:rPr lang="en-PH" smtClean="0"/>
              <a:t>6/9/2026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030C-C168-41A8-B1C3-E2F5D643048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3653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5C70-73B8-4837-A25F-B8FF8CC5F9CE}" type="datetimeFigureOut">
              <a:rPr lang="en-PH" smtClean="0"/>
              <a:t>6/9/2026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030C-C168-41A8-B1C3-E2F5D643048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992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5C70-73B8-4837-A25F-B8FF8CC5F9CE}" type="datetimeFigureOut">
              <a:rPr lang="en-PH" smtClean="0"/>
              <a:t>6/9/2026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030C-C168-41A8-B1C3-E2F5D643048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90222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5C70-73B8-4837-A25F-B8FF8CC5F9CE}" type="datetimeFigureOut">
              <a:rPr lang="en-PH" smtClean="0"/>
              <a:t>6/9/2026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030C-C168-41A8-B1C3-E2F5D643048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15766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35C70-73B8-4837-A25F-B8FF8CC5F9CE}" type="datetimeFigureOut">
              <a:rPr lang="en-PH" smtClean="0"/>
              <a:t>6/9/2026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D7030C-C168-41A8-B1C3-E2F5D6430485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855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6B471D-7071-4B2D-BE57-8B3B86964C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685925"/>
            <a:ext cx="3490723" cy="30099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600" kern="1200" dirty="0">
                <a:solidFill>
                  <a:schemeClr val="accent1"/>
                </a:solidFill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The Charter of the People of Canaan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BD3436A6-D1C4-477A-8EB3-5B0083617A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00475" y="1200149"/>
            <a:ext cx="4714875" cy="4991101"/>
          </a:xfrm>
        </p:spPr>
        <p:txBody>
          <a:bodyPr vert="horz" lIns="91440" tIns="45720" rIns="91440" bIns="45720" rtlCol="0" anchor="ctr">
            <a:noAutofit/>
          </a:bodyPr>
          <a:lstStyle/>
          <a:p>
            <a:pPr indent="-228600" algn="l" defTabSz="914400">
              <a:buFont typeface="Arial" panose="020B0604020202020204" pitchFamily="34" charset="0"/>
              <a:buChar char="•"/>
            </a:pPr>
            <a:endParaRPr lang="en-US" altLang="ko-KR" dirty="0">
              <a:latin typeface="Times New Roman" panose="02020603050405020304" pitchFamily="18" charset="0"/>
              <a:ea typeface="HY견명조" panose="02030600000101010101" pitchFamily="18" charset="-127"/>
              <a:cs typeface="Times New Roman" panose="02020603050405020304" pitchFamily="18" charset="0"/>
            </a:endParaRPr>
          </a:p>
          <a:p>
            <a:pPr indent="-228600" algn="l" defTabSz="914400">
              <a:buFont typeface="Arial" panose="020B0604020202020204" pitchFamily="34" charset="0"/>
              <a:buChar char="•"/>
            </a:pPr>
            <a:endParaRPr lang="en-US" altLang="ko-KR" dirty="0">
              <a:latin typeface="Times New Roman" panose="02020603050405020304" pitchFamily="18" charset="0"/>
              <a:ea typeface="HY견명조" panose="02030600000101010101" pitchFamily="18" charset="-127"/>
              <a:cs typeface="Times New Roman" panose="02020603050405020304" pitchFamily="18" charset="0"/>
            </a:endParaRPr>
          </a:p>
          <a:p>
            <a:pPr indent="-228600" algn="l" defTabSz="914400">
              <a:buFont typeface="Arial" panose="020B0604020202020204" pitchFamily="34" charset="0"/>
              <a:buChar char="•"/>
            </a:pPr>
            <a:endParaRPr lang="en-US" altLang="ko-KR" dirty="0">
              <a:latin typeface="Times New Roman" panose="02020603050405020304" pitchFamily="18" charset="0"/>
              <a:ea typeface="HY견명조" panose="02030600000101010101" pitchFamily="18" charset="-127"/>
              <a:cs typeface="Times New Roman" panose="02020603050405020304" pitchFamily="18" charset="0"/>
            </a:endParaRPr>
          </a:p>
          <a:p>
            <a:pPr indent="-228600" algn="l" defTabSz="914400">
              <a:buFont typeface="Arial" panose="020B0604020202020204" pitchFamily="34" charset="0"/>
              <a:buChar char="•"/>
            </a:pPr>
            <a:endParaRPr lang="en-US" altLang="ko-KR" dirty="0">
              <a:latin typeface="Times New Roman" panose="02020603050405020304" pitchFamily="18" charset="0"/>
              <a:ea typeface="HY견명조" panose="02030600000101010101" pitchFamily="18" charset="-127"/>
              <a:cs typeface="Times New Roman" panose="02020603050405020304" pitchFamily="18" charset="0"/>
            </a:endParaRPr>
          </a:p>
          <a:p>
            <a:pPr algn="l" defTabSz="914400"/>
            <a:r>
              <a:rPr lang="en-US" altLang="ko-KR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Canaan Farmers Training Center Medan, Indonesia</a:t>
            </a:r>
          </a:p>
        </p:txBody>
      </p:sp>
      <p:pic>
        <p:nvPicPr>
          <p:cNvPr id="5" name="Picture 4" descr="A logo with text on it&#10;&#10;Description automatically generated">
            <a:extLst>
              <a:ext uri="{FF2B5EF4-FFF2-40B4-BE49-F238E27FC236}">
                <a16:creationId xmlns:a16="http://schemas.microsoft.com/office/drawing/2014/main" id="{EF03B4A4-1C7F-0F14-401D-AF25F7D39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301" y="403913"/>
            <a:ext cx="1857376" cy="103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84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390C82-6E3C-4958-AB5D-A48800FA1C65}"/>
              </a:ext>
            </a:extLst>
          </p:cNvPr>
          <p:cNvSpPr txBox="1"/>
          <p:nvPr/>
        </p:nvSpPr>
        <p:spPr>
          <a:xfrm>
            <a:off x="523875" y="285260"/>
            <a:ext cx="63341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n-US" altLang="ko-K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at least four hours for each meal</a:t>
            </a:r>
          </a:p>
          <a:p>
            <a:pPr algn="just"/>
            <a:r>
              <a:rPr lang="en-US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	</a:t>
            </a:r>
            <a:r>
              <a:rPr lang="en-US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Bekerja</a:t>
            </a:r>
            <a:r>
              <a:rPr lang="en-US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setidaknya</a:t>
            </a:r>
            <a:r>
              <a:rPr lang="en-US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empat</a:t>
            </a:r>
            <a:r>
              <a:rPr lang="en-US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jam </a:t>
            </a:r>
            <a:r>
              <a:rPr lang="en-US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untuk</a:t>
            </a:r>
            <a:r>
              <a:rPr lang="en-US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	</a:t>
            </a:r>
            <a:r>
              <a:rPr lang="en-US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setiap</a:t>
            </a:r>
            <a:r>
              <a:rPr lang="en-US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makan</a:t>
            </a:r>
            <a:endParaRPr lang="en-US" altLang="ko-KR" sz="2800" dirty="0">
              <a:latin typeface="Times New Roman" panose="02020603050405020304" pitchFamily="18" charset="0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F59D8F-F49D-4202-8D1E-B2460DD0078B}"/>
              </a:ext>
            </a:extLst>
          </p:cNvPr>
          <p:cNvSpPr txBox="1"/>
          <p:nvPr/>
        </p:nvSpPr>
        <p:spPr>
          <a:xfrm>
            <a:off x="1313039" y="1659945"/>
            <a:ext cx="673417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not 8 hours a day but 12 hours a day ?</a:t>
            </a:r>
          </a:p>
          <a:p>
            <a:r>
              <a:rPr lang="nn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Mengapa tidak 8 jam sehari tetapi 12 jam sehari ?</a:t>
            </a:r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PH" sz="24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078311-50E0-4E61-A099-520246B274BC}"/>
              </a:ext>
            </a:extLst>
          </p:cNvPr>
          <p:cNvSpPr/>
          <p:nvPr/>
        </p:nvSpPr>
        <p:spPr>
          <a:xfrm>
            <a:off x="1257558" y="2565227"/>
            <a:ext cx="6867525" cy="1731849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escape from poverty &amp; To have better life</a:t>
            </a:r>
          </a:p>
          <a:p>
            <a:pPr algn="ctr"/>
            <a:r>
              <a:rPr lang="en-PH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melarikan</a:t>
            </a:r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diri</a:t>
            </a:r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kemiskinan</a:t>
            </a:r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PH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kehidupan</a:t>
            </a:r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PH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endParaRPr lang="en-PH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D13902-5D75-41B0-B7B6-50408935114D}"/>
              </a:ext>
            </a:extLst>
          </p:cNvPr>
          <p:cNvSpPr txBox="1"/>
          <p:nvPr/>
        </p:nvSpPr>
        <p:spPr>
          <a:xfrm>
            <a:off x="414779" y="4369682"/>
            <a:ext cx="83521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ko-KR" sz="2800" i="1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If we work 8 hours a day like the people of developed country, we cannot catch up with them.</a:t>
            </a:r>
          </a:p>
          <a:p>
            <a:r>
              <a:rPr lang="en-PH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Jika </a:t>
            </a:r>
            <a:r>
              <a:rPr lang="en-PH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kita</a:t>
            </a:r>
            <a:r>
              <a:rPr lang="en-PH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PH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bekerja</a:t>
            </a:r>
            <a:r>
              <a:rPr lang="en-PH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8 jam </a:t>
            </a:r>
            <a:r>
              <a:rPr lang="en-PH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sehari</a:t>
            </a:r>
            <a:r>
              <a:rPr lang="en-PH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PH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seperti</a:t>
            </a:r>
            <a:r>
              <a:rPr lang="en-PH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orang-orang di negara </a:t>
            </a:r>
            <a:r>
              <a:rPr lang="en-PH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maju</a:t>
            </a:r>
            <a:r>
              <a:rPr lang="en-PH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, </a:t>
            </a:r>
            <a:r>
              <a:rPr lang="en-PH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kita</a:t>
            </a:r>
            <a:r>
              <a:rPr lang="en-PH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PH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tidak</a:t>
            </a:r>
            <a:r>
              <a:rPr lang="en-PH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PH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dapat</a:t>
            </a:r>
            <a:r>
              <a:rPr lang="en-PH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PH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mengejar</a:t>
            </a:r>
            <a:r>
              <a:rPr lang="en-PH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PH" altLang="ko-KR" sz="2800" dirty="0" err="1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mereka</a:t>
            </a:r>
            <a:endParaRPr lang="en-PH" sz="2800" dirty="0">
              <a:latin typeface="Times New Roman" panose="02020603050405020304" pitchFamily="18" charset="0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04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77D4B0-98AA-48A6-AA7E-8FA9151A2E00}"/>
              </a:ext>
            </a:extLst>
          </p:cNvPr>
          <p:cNvSpPr txBox="1"/>
          <p:nvPr/>
        </p:nvSpPr>
        <p:spPr>
          <a:xfrm>
            <a:off x="428625" y="179814"/>
            <a:ext cx="8077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en-P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earning, no spending (Tidak </a:t>
            </a:r>
            <a:r>
              <a:rPr lang="en-PH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P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penghasilan</a:t>
            </a:r>
            <a:r>
              <a:rPr lang="en-P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PH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P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P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pengeluaran</a:t>
            </a:r>
            <a:r>
              <a:rPr lang="en-P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</a:p>
          <a:p>
            <a:r>
              <a:rPr lang="en-PH" altLang="ko-KR" sz="28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     </a:t>
            </a:r>
            <a:endParaRPr lang="en-PH" sz="2800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4F2C51-6406-44D7-8613-0B369B76137A}"/>
              </a:ext>
            </a:extLst>
          </p:cNvPr>
          <p:cNvSpPr txBox="1"/>
          <p:nvPr/>
        </p:nvSpPr>
        <p:spPr>
          <a:xfrm>
            <a:off x="175638" y="1280712"/>
            <a:ext cx="2967611" cy="1384995"/>
          </a:xfrm>
          <a:prstGeom prst="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P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Spend w/o earning </a:t>
            </a:r>
            <a:r>
              <a:rPr lang="en-PH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Belanjakan</a:t>
            </a:r>
            <a:r>
              <a:rPr lang="en-P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PH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penghasilan</a:t>
            </a:r>
            <a:endParaRPr lang="en-PH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F377BFA8-CA20-496E-BC3B-8E003CA46CB3}"/>
              </a:ext>
            </a:extLst>
          </p:cNvPr>
          <p:cNvSpPr/>
          <p:nvPr/>
        </p:nvSpPr>
        <p:spPr>
          <a:xfrm>
            <a:off x="3400425" y="1531691"/>
            <a:ext cx="447675" cy="301646"/>
          </a:xfrm>
          <a:prstGeom prst="rightArrow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D73654-F48B-487A-B17D-A51CAB536B58}"/>
              </a:ext>
            </a:extLst>
          </p:cNvPr>
          <p:cNvSpPr txBox="1"/>
          <p:nvPr/>
        </p:nvSpPr>
        <p:spPr>
          <a:xfrm>
            <a:off x="4083376" y="824634"/>
            <a:ext cx="4287626" cy="830997"/>
          </a:xfrm>
          <a:prstGeom prst="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Debt Accumulation </a:t>
            </a:r>
          </a:p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PH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Akumulasi</a:t>
            </a:r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Utang)</a:t>
            </a:r>
            <a:endParaRPr lang="en-PH" sz="2400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A43B74-06E4-4220-B230-0E9FC9A41645}"/>
              </a:ext>
            </a:extLst>
          </p:cNvPr>
          <p:cNvSpPr txBox="1"/>
          <p:nvPr/>
        </p:nvSpPr>
        <p:spPr>
          <a:xfrm>
            <a:off x="4083377" y="1750558"/>
            <a:ext cx="4574108" cy="954107"/>
          </a:xfrm>
          <a:prstGeom prst="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PH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 on</a:t>
            </a:r>
            <a:r>
              <a:rPr lang="ko-KR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Others (</a:t>
            </a:r>
            <a:r>
              <a:rPr lang="en-PH" altLang="ko-K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Bergantung</a:t>
            </a:r>
            <a:r>
              <a:rPr lang="en-PH" altLang="ko-K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Orang Lain)</a:t>
            </a:r>
            <a:endParaRPr lang="en-PH" sz="2800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pic>
        <p:nvPicPr>
          <p:cNvPr id="7" name="Picture 13" descr="061027 Get debt paid inq">
            <a:extLst>
              <a:ext uri="{FF2B5EF4-FFF2-40B4-BE49-F238E27FC236}">
                <a16:creationId xmlns:a16="http://schemas.microsoft.com/office/drawing/2014/main" id="{F7E131E7-BDB7-4D6B-8E65-700F5D426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9" y="2797685"/>
            <a:ext cx="5947048" cy="388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C5FB91-F357-47B6-AA3D-55D17160E154}"/>
              </a:ext>
            </a:extLst>
          </p:cNvPr>
          <p:cNvSpPr txBox="1"/>
          <p:nvPr/>
        </p:nvSpPr>
        <p:spPr>
          <a:xfrm>
            <a:off x="6201833" y="3023620"/>
            <a:ext cx="2661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Income and Expense (Neraca </a:t>
            </a:r>
            <a:r>
              <a:rPr lang="en-PH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Pendapatan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PH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Pengeluaran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CDBFE7-99A5-4434-9B1B-5BC1201BAD2D}"/>
              </a:ext>
            </a:extLst>
          </p:cNvPr>
          <p:cNvSpPr txBox="1"/>
          <p:nvPr/>
        </p:nvSpPr>
        <p:spPr>
          <a:xfrm>
            <a:off x="6201832" y="4557796"/>
            <a:ext cx="24594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</a:p>
          <a:p>
            <a:r>
              <a:rPr lang="en-PH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Recording Income and Expense</a:t>
            </a:r>
          </a:p>
          <a:p>
            <a:r>
              <a:rPr lang="en-PH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PH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PH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
</a:t>
            </a:r>
            <a:r>
              <a:rPr lang="en-PH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Mencatat</a:t>
            </a:r>
            <a:r>
              <a:rPr lang="en-PH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Pemasukan</a:t>
            </a:r>
            <a:r>
              <a:rPr lang="en-PH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PH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Pengeluaran</a:t>
            </a:r>
            <a:r>
              <a:rPr lang="en-PH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2898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590745-46E8-44CC-B292-3D93AF3151E4}"/>
              </a:ext>
            </a:extLst>
          </p:cNvPr>
          <p:cNvSpPr txBox="1"/>
          <p:nvPr/>
        </p:nvSpPr>
        <p:spPr>
          <a:xfrm>
            <a:off x="172368" y="197648"/>
            <a:ext cx="8343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Do not be forced to live poorly, but force yourself to live well  </a:t>
            </a:r>
            <a:r>
              <a:rPr lang="en-US" altLang="ko-KR" sz="24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 </a:t>
            </a:r>
            <a:endParaRPr lang="en-PH" sz="20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393F57-9720-4DD1-8A23-24D9ADC655CA}"/>
              </a:ext>
            </a:extLst>
          </p:cNvPr>
          <p:cNvSpPr txBox="1"/>
          <p:nvPr/>
        </p:nvSpPr>
        <p:spPr>
          <a:xfrm>
            <a:off x="600075" y="945297"/>
            <a:ext cx="2695575" cy="461665"/>
          </a:xfrm>
          <a:prstGeom prst="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Poverty is not fate 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F0CCCD7-4022-44A2-A2E7-39BAAF834D8E}"/>
              </a:ext>
            </a:extLst>
          </p:cNvPr>
          <p:cNvSpPr/>
          <p:nvPr/>
        </p:nvSpPr>
        <p:spPr>
          <a:xfrm>
            <a:off x="3610892" y="952872"/>
            <a:ext cx="285750" cy="457200"/>
          </a:xfrm>
          <a:prstGeom prst="rightArrow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C10D5A-17EE-471E-B9B9-AA131E8B4349}"/>
              </a:ext>
            </a:extLst>
          </p:cNvPr>
          <p:cNvSpPr txBox="1"/>
          <p:nvPr/>
        </p:nvSpPr>
        <p:spPr>
          <a:xfrm>
            <a:off x="4114800" y="945297"/>
            <a:ext cx="2695575" cy="461665"/>
          </a:xfrm>
          <a:prstGeom prst="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life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B37F4A-D2F7-4679-8708-09524DFF02C8}"/>
              </a:ext>
            </a:extLst>
          </p:cNvPr>
          <p:cNvSpPr txBox="1"/>
          <p:nvPr/>
        </p:nvSpPr>
        <p:spPr>
          <a:xfrm>
            <a:off x="419099" y="1671652"/>
            <a:ext cx="8154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Everything was provided what man need to live in this earth</a:t>
            </a:r>
            <a:endParaRPr kumimoji="0" lang="ko-KR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DE8D1EE-DA18-4ABC-BFA0-F1EB8FA872AA}"/>
              </a:ext>
            </a:extLst>
          </p:cNvPr>
          <p:cNvSpPr/>
          <p:nvPr/>
        </p:nvSpPr>
        <p:spPr>
          <a:xfrm>
            <a:off x="419099" y="2452195"/>
            <a:ext cx="4257675" cy="561975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Everything in the earth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BF2E6CD-E74C-46E6-BF9E-E30DD8155B65}"/>
              </a:ext>
            </a:extLst>
          </p:cNvPr>
          <p:cNvSpPr/>
          <p:nvPr/>
        </p:nvSpPr>
        <p:spPr>
          <a:xfrm>
            <a:off x="7162801" y="2509345"/>
            <a:ext cx="1562100" cy="461665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1F09DE0-8BDF-4189-8465-2A53018372A8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>
            <a:off x="4676774" y="2733183"/>
            <a:ext cx="2486027" cy="699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EAB16CE-D03B-43F6-9F49-480D26D1D706}"/>
              </a:ext>
            </a:extLst>
          </p:cNvPr>
          <p:cNvSpPr txBox="1"/>
          <p:nvPr/>
        </p:nvSpPr>
        <p:spPr>
          <a:xfrm>
            <a:off x="4981575" y="2228654"/>
            <a:ext cx="2076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Pick &amp; Utilize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76CF23-0355-4DFF-9363-5CCCCBA87E98}"/>
              </a:ext>
            </a:extLst>
          </p:cNvPr>
          <p:cNvSpPr txBox="1"/>
          <p:nvPr/>
        </p:nvSpPr>
        <p:spPr>
          <a:xfrm>
            <a:off x="4943474" y="2783042"/>
            <a:ext cx="211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Work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DACD08-32F7-456B-9136-2328E017EB51}"/>
              </a:ext>
            </a:extLst>
          </p:cNvPr>
          <p:cNvSpPr txBox="1"/>
          <p:nvPr/>
        </p:nvSpPr>
        <p:spPr>
          <a:xfrm>
            <a:off x="267431" y="3313787"/>
            <a:ext cx="8305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 to live poorly means they don’t work even if they can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PH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D9AE86-65C9-4F0D-9DD7-C5C661EFF43C}"/>
              </a:ext>
            </a:extLst>
          </p:cNvPr>
          <p:cNvSpPr txBox="1"/>
          <p:nvPr/>
        </p:nvSpPr>
        <p:spPr>
          <a:xfrm>
            <a:off x="267431" y="3844532"/>
            <a:ext cx="8229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inherit"/>
                <a:cs typeface="Times New Roman" panose="02020603050405020304" pitchFamily="18" charset="0"/>
              </a:rPr>
              <a:t>Forced to live well means that we have to challenge ourselves to live well, even though various circumstances make it difficult for us to live well.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11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0" grpId="0" animBg="1"/>
      <p:bldP spid="16" grpId="0"/>
      <p:bldP spid="17" grpId="0"/>
      <p:bldP spid="23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93C0BC-8F91-46A6-81F4-D569016CCC8B}"/>
              </a:ext>
            </a:extLst>
          </p:cNvPr>
          <p:cNvSpPr txBox="1"/>
          <p:nvPr/>
        </p:nvSpPr>
        <p:spPr>
          <a:xfrm>
            <a:off x="276225" y="211307"/>
            <a:ext cx="8362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4"/>
            </a:pPr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a citizen who knows the right way of using materials, power, knowledge and technology </a:t>
            </a:r>
            <a:r>
              <a:rPr lang="en-US" altLang="ko-KR" sz="24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    </a:t>
            </a:r>
            <a:endParaRPr lang="en-PH" sz="20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1E5BDA-532B-4083-2055-F05A4E585AE2}"/>
              </a:ext>
            </a:extLst>
          </p:cNvPr>
          <p:cNvSpPr txBox="1"/>
          <p:nvPr/>
        </p:nvSpPr>
        <p:spPr>
          <a:xfrm>
            <a:off x="390526" y="4250946"/>
            <a:ext cx="8362948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inherit"/>
                <a:cs typeface="Times New Roman" panose="02020603050405020304" pitchFamily="18" charset="0"/>
              </a:rPr>
              <a:t>A good knife is used to cook delicious food when given to a housewife, but if given to a robber, it hurts people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075427-C28C-B2ED-2847-45250105567E}"/>
              </a:ext>
            </a:extLst>
          </p:cNvPr>
          <p:cNvSpPr txBox="1"/>
          <p:nvPr/>
        </p:nvSpPr>
        <p:spPr>
          <a:xfrm>
            <a:off x="276225" y="1175711"/>
            <a:ext cx="1892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Miss using of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B3D8CEB-7DFB-7291-5FF5-4419DC75B4D4}"/>
              </a:ext>
            </a:extLst>
          </p:cNvPr>
          <p:cNvSpPr/>
          <p:nvPr/>
        </p:nvSpPr>
        <p:spPr>
          <a:xfrm>
            <a:off x="2169042" y="1266625"/>
            <a:ext cx="2073349" cy="461665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BB2EB64-3BB7-0B25-20ED-827F044760F6}"/>
              </a:ext>
            </a:extLst>
          </p:cNvPr>
          <p:cNvSpPr/>
          <p:nvPr/>
        </p:nvSpPr>
        <p:spPr>
          <a:xfrm>
            <a:off x="2198284" y="1987381"/>
            <a:ext cx="2073349" cy="461665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E018F1F-DC00-C7BC-4ECD-9588F29CFD29}"/>
              </a:ext>
            </a:extLst>
          </p:cNvPr>
          <p:cNvSpPr/>
          <p:nvPr/>
        </p:nvSpPr>
        <p:spPr>
          <a:xfrm>
            <a:off x="2169042" y="2657990"/>
            <a:ext cx="2073349" cy="461665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3C9AC64-0047-0F89-46F3-BB0544C9F849}"/>
              </a:ext>
            </a:extLst>
          </p:cNvPr>
          <p:cNvSpPr/>
          <p:nvPr/>
        </p:nvSpPr>
        <p:spPr>
          <a:xfrm>
            <a:off x="2169042" y="3305843"/>
            <a:ext cx="2073349" cy="743512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&amp;</a:t>
            </a:r>
          </a:p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Technology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C72426-ED4C-1551-077D-246684D2BDC0}"/>
              </a:ext>
            </a:extLst>
          </p:cNvPr>
          <p:cNvSpPr txBox="1"/>
          <p:nvPr/>
        </p:nvSpPr>
        <p:spPr>
          <a:xfrm>
            <a:off x="4340741" y="1286915"/>
            <a:ext cx="4142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 &amp; make life difficult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10E5209-94AC-3F62-181D-0A3902F85D44}"/>
              </a:ext>
            </a:extLst>
          </p:cNvPr>
          <p:cNvSpPr txBox="1"/>
          <p:nvPr/>
        </p:nvSpPr>
        <p:spPr>
          <a:xfrm>
            <a:off x="4340741" y="1995772"/>
            <a:ext cx="3803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 &amp; lose credibility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6553B72-1F3F-AB8E-A7F4-7C87D0FABB76}"/>
              </a:ext>
            </a:extLst>
          </p:cNvPr>
          <p:cNvSpPr txBox="1"/>
          <p:nvPr/>
        </p:nvSpPr>
        <p:spPr>
          <a:xfrm>
            <a:off x="4340741" y="2526898"/>
            <a:ext cx="3548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Oppress the people and </a:t>
            </a:r>
          </a:p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protection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3DED8B-68AA-A2BD-B7B2-330F2579FAF1}"/>
              </a:ext>
            </a:extLst>
          </p:cNvPr>
          <p:cNvSpPr txBox="1"/>
          <p:nvPr/>
        </p:nvSpPr>
        <p:spPr>
          <a:xfrm>
            <a:off x="4340741" y="3357895"/>
            <a:ext cx="2732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Destroy the society</a:t>
            </a:r>
          </a:p>
        </p:txBody>
      </p:sp>
    </p:spTree>
    <p:extLst>
      <p:ext uri="{BB962C8B-B14F-4D97-AF65-F5344CB8AC3E}">
        <p14:creationId xmlns:p14="http://schemas.microsoft.com/office/powerpoint/2010/main" val="263235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AF147F-5E96-4F27-83EC-92E643AA87C9}"/>
              </a:ext>
            </a:extLst>
          </p:cNvPr>
          <p:cNvSpPr txBox="1"/>
          <p:nvPr/>
        </p:nvSpPr>
        <p:spPr>
          <a:xfrm>
            <a:off x="419100" y="190500"/>
            <a:ext cx="7724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5"/>
            </a:pPr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free from material and mental indebtedness </a:t>
            </a:r>
          </a:p>
          <a:p>
            <a:r>
              <a:rPr lang="en-US" altLang="ko-KR" sz="24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     </a:t>
            </a:r>
            <a:endParaRPr lang="en-PH" sz="20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D3B1C2-1471-562E-D3BE-7BC1B503E411}"/>
              </a:ext>
            </a:extLst>
          </p:cNvPr>
          <p:cNvSpPr txBox="1"/>
          <p:nvPr/>
        </p:nvSpPr>
        <p:spPr>
          <a:xfrm>
            <a:off x="330994" y="624578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 person has material and mental indebtedness, not only his body but also his spirit is not free</a:t>
            </a:r>
            <a:endParaRPr lang="en-PH" sz="2000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339879E-EBB4-3E33-E8F2-BFCA1221E2AD}"/>
              </a:ext>
            </a:extLst>
          </p:cNvPr>
          <p:cNvSpPr/>
          <p:nvPr/>
        </p:nvSpPr>
        <p:spPr>
          <a:xfrm>
            <a:off x="1142994" y="1674821"/>
            <a:ext cx="3226595" cy="43815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Indebtedness</a:t>
            </a:r>
            <a:endParaRPr lang="en-PH" sz="2000" dirty="0">
              <a:solidFill>
                <a:schemeClr val="tx1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CF034EB-BCA5-1700-5F5E-B1D44680058E}"/>
              </a:ext>
            </a:extLst>
          </p:cNvPr>
          <p:cNvSpPr/>
          <p:nvPr/>
        </p:nvSpPr>
        <p:spPr>
          <a:xfrm>
            <a:off x="5317328" y="1627414"/>
            <a:ext cx="2495552" cy="43815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Poverty</a:t>
            </a:r>
            <a:endParaRPr lang="en-PH" sz="2000" dirty="0">
              <a:solidFill>
                <a:schemeClr val="tx1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F7B9378-E438-582F-1273-8AC5EC86D898}"/>
              </a:ext>
            </a:extLst>
          </p:cNvPr>
          <p:cNvSpPr/>
          <p:nvPr/>
        </p:nvSpPr>
        <p:spPr>
          <a:xfrm>
            <a:off x="1157283" y="2344872"/>
            <a:ext cx="3240884" cy="43815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Mental Indebtedness</a:t>
            </a:r>
            <a:endParaRPr lang="en-PH" sz="2000" dirty="0">
              <a:solidFill>
                <a:schemeClr val="tx1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CC19ADD-4332-48DE-9010-C9950AEBE017}"/>
              </a:ext>
            </a:extLst>
          </p:cNvPr>
          <p:cNvSpPr/>
          <p:nvPr/>
        </p:nvSpPr>
        <p:spPr>
          <a:xfrm>
            <a:off x="5317328" y="2278675"/>
            <a:ext cx="2509842" cy="43815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Mental Colony</a:t>
            </a:r>
            <a:endParaRPr lang="en-PH" sz="2000" dirty="0">
              <a:solidFill>
                <a:schemeClr val="tx1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49F8BC0C-15F3-13ED-DEB8-BA30A6BC8081}"/>
              </a:ext>
            </a:extLst>
          </p:cNvPr>
          <p:cNvSpPr/>
          <p:nvPr/>
        </p:nvSpPr>
        <p:spPr>
          <a:xfrm>
            <a:off x="4850602" y="1708159"/>
            <a:ext cx="371475" cy="371475"/>
          </a:xfrm>
          <a:prstGeom prst="rightArrow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2EF86D4-F13E-6994-41F7-F449CF2B3606}"/>
              </a:ext>
            </a:extLst>
          </p:cNvPr>
          <p:cNvSpPr/>
          <p:nvPr/>
        </p:nvSpPr>
        <p:spPr>
          <a:xfrm>
            <a:off x="4850602" y="2345350"/>
            <a:ext cx="371475" cy="371475"/>
          </a:xfrm>
          <a:prstGeom prst="rightArrow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4249037-3CDE-4DD7-4A7C-DDAA8DB96A3A}"/>
              </a:ext>
            </a:extLst>
          </p:cNvPr>
          <p:cNvSpPr/>
          <p:nvPr/>
        </p:nvSpPr>
        <p:spPr>
          <a:xfrm>
            <a:off x="1783555" y="2996221"/>
            <a:ext cx="6029325" cy="52387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Instead,</a:t>
            </a:r>
            <a:r>
              <a:rPr lang="ko-KR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saving</a:t>
            </a:r>
            <a:r>
              <a:rPr lang="ko-KR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ko-KR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Independent</a:t>
            </a:r>
            <a:endParaRPr lang="en-PH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3F48263E-E9E0-7592-2D80-B28CE7B13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462" y="4118729"/>
            <a:ext cx="40789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Reducing household expense</a:t>
            </a:r>
            <a:endParaRPr lang="en-US" altLang="en-US" sz="2000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6A2A6E40-AB41-7C65-34B2-D9F7B99EF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462" y="3606122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you save money and increase your capital ?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3FD03B-B4AA-77DB-FDC8-53B5B69E5F89}"/>
              </a:ext>
            </a:extLst>
          </p:cNvPr>
          <p:cNvSpPr/>
          <p:nvPr/>
        </p:nvSpPr>
        <p:spPr>
          <a:xfrm>
            <a:off x="4553450" y="4219091"/>
            <a:ext cx="3273720" cy="721669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Always possible with plan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DAB3D7-5D2B-391F-780C-C20030EC7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462" y="4782414"/>
            <a:ext cx="45624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Save from unnecessary expense</a:t>
            </a:r>
            <a:endParaRPr lang="en-US" altLang="en-US" sz="2000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AEA12F-9F6E-3D19-C5A1-5B39CFB60AD5}"/>
              </a:ext>
            </a:extLst>
          </p:cNvPr>
          <p:cNvSpPr txBox="1"/>
          <p:nvPr/>
        </p:nvSpPr>
        <p:spPr>
          <a:xfrm>
            <a:off x="1188242" y="5408922"/>
            <a:ext cx="641985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>
                  <a:solidFill>
                    <a:sysClr val="windowText" lastClr="000000"/>
                  </a:solidFill>
                </a:ln>
                <a:latin typeface="Times New Roman" panose="02020603050405020304" pitchFamily="18" charset="0"/>
                <a:cs typeface="Times New Roman" pitchFamily="18" charset="0"/>
              </a:rPr>
              <a:t>Month: $30.-, Year: $360.-, After 10 Years: $3,600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BE74E58-1A66-1054-D6DC-D70107F70FC2}"/>
              </a:ext>
            </a:extLst>
          </p:cNvPr>
          <p:cNvSpPr/>
          <p:nvPr/>
        </p:nvSpPr>
        <p:spPr>
          <a:xfrm>
            <a:off x="1242072" y="6072642"/>
            <a:ext cx="6562725" cy="438151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Saving $5,000- including interest</a:t>
            </a:r>
          </a:p>
        </p:txBody>
      </p:sp>
    </p:spTree>
    <p:extLst>
      <p:ext uri="{BB962C8B-B14F-4D97-AF65-F5344CB8AC3E}">
        <p14:creationId xmlns:p14="http://schemas.microsoft.com/office/powerpoint/2010/main" val="263154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 animBg="1"/>
      <p:bldP spid="23" grpId="0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B6886D-A237-405B-BB46-F30D903DC910}"/>
              </a:ext>
            </a:extLst>
          </p:cNvPr>
          <p:cNvSpPr txBox="1"/>
          <p:nvPr/>
        </p:nvSpPr>
        <p:spPr>
          <a:xfrm>
            <a:off x="447675" y="171450"/>
            <a:ext cx="8096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6"/>
            </a:pPr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 the excellence of our people through our work,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action </a:t>
            </a:r>
          </a:p>
          <a:p>
            <a:r>
              <a:rPr lang="en-PH" altLang="ko-KR" sz="24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     </a:t>
            </a:r>
            <a:endParaRPr lang="en-PH" sz="2000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8AFBB0-9032-4D50-8EA0-239C4A83DC1B}"/>
              </a:ext>
            </a:extLst>
          </p:cNvPr>
          <p:cNvSpPr txBox="1"/>
          <p:nvPr/>
        </p:nvSpPr>
        <p:spPr>
          <a:xfrm>
            <a:off x="447675" y="1024414"/>
            <a:ext cx="8096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 consists of each individual of the nation, and the future of a nation depends on the behavior of each individual citizen</a:t>
            </a:r>
            <a:endParaRPr lang="en-PH" sz="2000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56B3EB-9680-4915-80E7-0411D40F9C41}"/>
              </a:ext>
            </a:extLst>
          </p:cNvPr>
          <p:cNvSpPr txBox="1"/>
          <p:nvPr/>
        </p:nvSpPr>
        <p:spPr>
          <a:xfrm>
            <a:off x="447675" y="2008584"/>
            <a:ext cx="8524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Patriotism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starts from self love and self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respect, which lead us to love the nation. </a:t>
            </a:r>
            <a:endParaRPr kumimoji="0" lang="ko-KR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985D14-AD22-43AC-BFE6-66F54A4D2520}"/>
              </a:ext>
            </a:extLst>
          </p:cNvPr>
          <p:cNvSpPr txBox="1"/>
          <p:nvPr/>
        </p:nvSpPr>
        <p:spPr>
          <a:xfrm>
            <a:off x="447675" y="2888963"/>
            <a:ext cx="758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you show the excellence of your people?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62D60D-EAA5-4B2E-95C0-1ECDA6DE69B8}"/>
              </a:ext>
            </a:extLst>
          </p:cNvPr>
          <p:cNvSpPr txBox="1"/>
          <p:nvPr/>
        </p:nvSpPr>
        <p:spPr>
          <a:xfrm>
            <a:off x="447675" y="3350628"/>
            <a:ext cx="4562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ko-KR" sz="24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Find – Promotion – Demonstration  </a:t>
            </a:r>
            <a:r>
              <a:rPr lang="ko-KR" altLang="en-US" sz="24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</a:t>
            </a:r>
            <a:endParaRPr lang="en-PH" sz="2400" dirty="0">
              <a:latin typeface="Times New Roman" panose="02020603050405020304" pitchFamily="18" charset="0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61FCFE-42B1-4EC5-BF2A-1C4B757F8084}"/>
              </a:ext>
            </a:extLst>
          </p:cNvPr>
          <p:cNvSpPr txBox="1"/>
          <p:nvPr/>
        </p:nvSpPr>
        <p:spPr>
          <a:xfrm>
            <a:off x="446484" y="4862096"/>
            <a:ext cx="8386762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total combination of excellence of the individual becomes the national excellence</a:t>
            </a:r>
            <a:endParaRPr lang="en-PH" sz="2000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9BECCE-FAEC-46B9-9E80-5E3AE9679FD6}"/>
              </a:ext>
            </a:extLst>
          </p:cNvPr>
          <p:cNvSpPr txBox="1"/>
          <p:nvPr/>
        </p:nvSpPr>
        <p:spPr>
          <a:xfrm>
            <a:off x="444103" y="3889384"/>
            <a:ext cx="8532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Ex) To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quality of products. To show the good performance of work. Using good quality of attitudes. </a:t>
            </a:r>
            <a:endParaRPr lang="en-PH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68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0F7FB2-CC2E-40CE-A215-53FBA0F09B98}"/>
              </a:ext>
            </a:extLst>
          </p:cNvPr>
          <p:cNvSpPr txBox="1"/>
          <p:nvPr/>
        </p:nvSpPr>
        <p:spPr>
          <a:xfrm>
            <a:off x="276225" y="200024"/>
            <a:ext cx="8105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7"/>
            </a:pPr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our mind attractive before we make our outward appearance beautiful  </a:t>
            </a:r>
          </a:p>
          <a:p>
            <a:r>
              <a:rPr lang="en-US" altLang="ko-KR" sz="2400" dirty="0"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     </a:t>
            </a:r>
            <a:endParaRPr lang="en-PH" sz="2000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7AD63F-C6CD-46CD-BCB0-F04BDD8DB71B}"/>
              </a:ext>
            </a:extLst>
          </p:cNvPr>
          <p:cNvSpPr txBox="1"/>
          <p:nvPr/>
        </p:nvSpPr>
        <p:spPr>
          <a:xfrm>
            <a:off x="276225" y="1095375"/>
            <a:ext cx="8486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making of the appearance beautiful may be accomplished by make-up, and the  making of the mind attractive is a training of the personality.</a:t>
            </a:r>
            <a:r>
              <a:rPr kumimoji="0" lang="en-PH" altLang="ko-KR" sz="20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Y견명조" panose="02030600000101010101" pitchFamily="18" charset="-127"/>
                <a:ea typeface="HY견명조" panose="02030600000101010101" pitchFamily="18" charset="-127"/>
              </a:rPr>
              <a:t>. 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A8A6B4-099E-4C48-B2CA-2B5418792638}"/>
              </a:ext>
            </a:extLst>
          </p:cNvPr>
          <p:cNvSpPr txBox="1"/>
          <p:nvPr/>
        </p:nvSpPr>
        <p:spPr>
          <a:xfrm>
            <a:off x="276225" y="2414467"/>
            <a:ext cx="8601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cosmetics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last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long,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beautiful mind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last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forever. </a:t>
            </a:r>
            <a:endParaRPr kumimoji="0" lang="ko-KR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D7D5D4-3C9B-4374-8AC6-DBC5EA1ABF38}"/>
              </a:ext>
            </a:extLst>
          </p:cNvPr>
          <p:cNvSpPr txBox="1"/>
          <p:nvPr/>
        </p:nvSpPr>
        <p:spPr>
          <a:xfrm>
            <a:off x="276225" y="3429000"/>
            <a:ext cx="8220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man who has developed a beautiful mind is always seeking for the truth for himself. </a:t>
            </a:r>
            <a:endParaRPr kumimoji="0" lang="ko-KR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9E7EAB-D5D8-4BD8-B21D-8129AA19B145}"/>
              </a:ext>
            </a:extLst>
          </p:cNvPr>
          <p:cNvSpPr txBox="1"/>
          <p:nvPr/>
        </p:nvSpPr>
        <p:spPr>
          <a:xfrm>
            <a:off x="276225" y="4351670"/>
            <a:ext cx="8486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appearance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attractive is always seeking reputation. </a:t>
            </a:r>
            <a:endParaRPr lang="en-PH" sz="2000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86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92F284-A2C2-4114-9E93-901C6A9D90B0}"/>
              </a:ext>
            </a:extLst>
          </p:cNvPr>
          <p:cNvSpPr txBox="1"/>
          <p:nvPr/>
        </p:nvSpPr>
        <p:spPr>
          <a:xfrm>
            <a:off x="495298" y="476248"/>
            <a:ext cx="5257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we make our mind attractive?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27DA842-9BA9-4052-B8E0-5023B3BF2BF8}"/>
              </a:ext>
            </a:extLst>
          </p:cNvPr>
          <p:cNvSpPr/>
          <p:nvPr/>
        </p:nvSpPr>
        <p:spPr>
          <a:xfrm>
            <a:off x="333372" y="1323647"/>
            <a:ext cx="3857626" cy="836564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ko-KR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pure &amp; sincere heart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88A7FBB-9E6C-4FB4-A5C6-BF5FC42F3329}"/>
              </a:ext>
            </a:extLst>
          </p:cNvPr>
          <p:cNvSpPr/>
          <p:nvPr/>
        </p:nvSpPr>
        <p:spPr>
          <a:xfrm>
            <a:off x="4848223" y="1302720"/>
            <a:ext cx="4057651" cy="836564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get wisdom from heaven</a:t>
            </a:r>
            <a:endParaRPr lang="en-PH" sz="2800" dirty="0">
              <a:solidFill>
                <a:schemeClr val="tx1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510FED-5A7E-42F1-B38F-1312749CF38B}"/>
              </a:ext>
            </a:extLst>
          </p:cNvPr>
          <p:cNvSpPr/>
          <p:nvPr/>
        </p:nvSpPr>
        <p:spPr>
          <a:xfrm>
            <a:off x="4848223" y="2429588"/>
            <a:ext cx="4038602" cy="695325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get trust from</a:t>
            </a:r>
            <a:r>
              <a:rPr lang="ko-KR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others</a:t>
            </a:r>
            <a:r>
              <a:rPr lang="ko-KR" altLang="en-US" sz="2800" dirty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Times New Roman" panose="02020603050405020304" pitchFamily="18" charset="0"/>
              </a:rPr>
              <a:t> </a:t>
            </a:r>
            <a:endParaRPr lang="en-PH" altLang="ko-KR" sz="2800" dirty="0">
              <a:solidFill>
                <a:schemeClr val="tx1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D55D13-6BB5-4B6B-9270-C3AE8833539E}"/>
              </a:ext>
            </a:extLst>
          </p:cNvPr>
          <p:cNvSpPr/>
          <p:nvPr/>
        </p:nvSpPr>
        <p:spPr>
          <a:xfrm>
            <a:off x="333372" y="2429589"/>
            <a:ext cx="3857626" cy="695325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Talk with heart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DEDDB70-076E-4C52-AEE3-E1DCDF331C6D}"/>
              </a:ext>
            </a:extLst>
          </p:cNvPr>
          <p:cNvSpPr/>
          <p:nvPr/>
        </p:nvSpPr>
        <p:spPr>
          <a:xfrm>
            <a:off x="4772026" y="3529604"/>
            <a:ext cx="4038602" cy="695325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gain everything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25199DC-FCB4-4D7F-8386-14BC08164761}"/>
              </a:ext>
            </a:extLst>
          </p:cNvPr>
          <p:cNvSpPr/>
          <p:nvPr/>
        </p:nvSpPr>
        <p:spPr>
          <a:xfrm>
            <a:off x="333372" y="3529604"/>
            <a:ext cx="3819524" cy="695325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Don’t lie and pretend 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99C3226-DB8E-4803-875E-8118ACF83E0F}"/>
              </a:ext>
            </a:extLst>
          </p:cNvPr>
          <p:cNvSpPr/>
          <p:nvPr/>
        </p:nvSpPr>
        <p:spPr>
          <a:xfrm>
            <a:off x="4248149" y="1455361"/>
            <a:ext cx="419100" cy="333375"/>
          </a:xfrm>
          <a:prstGeom prst="rightArrow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59E85D7-34B3-4935-A307-F84AF6498EF8}"/>
              </a:ext>
            </a:extLst>
          </p:cNvPr>
          <p:cNvSpPr/>
          <p:nvPr/>
        </p:nvSpPr>
        <p:spPr>
          <a:xfrm>
            <a:off x="4238624" y="2569786"/>
            <a:ext cx="419100" cy="333375"/>
          </a:xfrm>
          <a:prstGeom prst="rightArrow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6D8CDCE5-3B69-483F-96F2-1DE0F4F82AE9}"/>
              </a:ext>
            </a:extLst>
          </p:cNvPr>
          <p:cNvSpPr/>
          <p:nvPr/>
        </p:nvSpPr>
        <p:spPr>
          <a:xfrm>
            <a:off x="4229100" y="3638548"/>
            <a:ext cx="419100" cy="3333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5831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797737-2537-4BD6-8FD2-632DEBE95339}"/>
              </a:ext>
            </a:extLst>
          </p:cNvPr>
          <p:cNvSpPr txBox="1"/>
          <p:nvPr/>
        </p:nvSpPr>
        <p:spPr>
          <a:xfrm>
            <a:off x="261937" y="238125"/>
            <a:ext cx="8620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Times New Roman" panose="02020603050405020304" pitchFamily="18" charset="0"/>
              </a:rPr>
              <a:t>8.  Do not conform to foreign fashion but rather support our people's sensitivity</a:t>
            </a:r>
            <a:endParaRPr lang="en-PH" sz="20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1EF6BF-B152-4B61-A269-39881FCB6F37}"/>
              </a:ext>
            </a:extLst>
          </p:cNvPr>
          <p:cNvSpPr txBox="1"/>
          <p:nvPr/>
        </p:nvSpPr>
        <p:spPr>
          <a:xfrm>
            <a:off x="269081" y="1211086"/>
            <a:ext cx="85486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ko-K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principle for the proper advancement of culture. </a:t>
            </a:r>
          </a:p>
          <a:p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if one copies just foreign trends, the original culture will be lost, resulting in the loss of the individual and the nation.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ADDEE9-FC48-4047-AE07-4832A1B87DAB}"/>
              </a:ext>
            </a:extLst>
          </p:cNvPr>
          <p:cNvSpPr txBox="1"/>
          <p:nvPr/>
        </p:nvSpPr>
        <p:spPr>
          <a:xfrm>
            <a:off x="261937" y="2553379"/>
            <a:ext cx="83891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we should not stick only to our original culture in order not to be behind while disregarding the sense of the age. </a:t>
            </a:r>
          </a:p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the adjustment should be made according to the sense of the age.</a:t>
            </a:r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PH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FDE60-F215-4780-AB2F-26900A0C7C1E}"/>
              </a:ext>
            </a:extLst>
          </p:cNvPr>
          <p:cNvSpPr txBox="1"/>
          <p:nvPr/>
        </p:nvSpPr>
        <p:spPr>
          <a:xfrm>
            <a:off x="326230" y="4327791"/>
            <a:ext cx="8491538" cy="830997"/>
          </a:xfrm>
          <a:prstGeom prst="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PH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Respect our own culture and support our people’s sensitivity while considering the sense of the age. </a:t>
            </a:r>
            <a:endParaRPr lang="en-PH" sz="2000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92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7200F3-2DCA-4551-9D16-881C4C25C995}"/>
              </a:ext>
            </a:extLst>
          </p:cNvPr>
          <p:cNvSpPr txBox="1"/>
          <p:nvPr/>
        </p:nvSpPr>
        <p:spPr>
          <a:xfrm>
            <a:off x="476250" y="314325"/>
            <a:ext cx="2714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altLang="ko-K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Economical</a:t>
            </a:r>
            <a:r>
              <a:rPr lang="ko-KR" alt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Aspect</a:t>
            </a:r>
            <a:endParaRPr lang="en-PH" sz="2000" u="sng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AA73774-9F9C-4E6E-929F-BDD80131376D}"/>
              </a:ext>
            </a:extLst>
          </p:cNvPr>
          <p:cNvSpPr/>
          <p:nvPr/>
        </p:nvSpPr>
        <p:spPr>
          <a:xfrm>
            <a:off x="2183766" y="921541"/>
            <a:ext cx="4512309" cy="766763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</a:t>
            </a:r>
            <a:r>
              <a:rPr lang="ko-KR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foreign brand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4B7A120-AE74-4E61-B4E2-080ADBC1426E}"/>
              </a:ext>
            </a:extLst>
          </p:cNvPr>
          <p:cNvSpPr/>
          <p:nvPr/>
        </p:nvSpPr>
        <p:spPr>
          <a:xfrm>
            <a:off x="196558" y="2181224"/>
            <a:ext cx="4175417" cy="93345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Outflow of money to abroad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81D5D38-8043-48F2-9AF1-8AA56D3BFCC5}"/>
              </a:ext>
            </a:extLst>
          </p:cNvPr>
          <p:cNvSpPr/>
          <p:nvPr/>
        </p:nvSpPr>
        <p:spPr>
          <a:xfrm>
            <a:off x="4724400" y="2140743"/>
            <a:ext cx="3981449" cy="1152526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domestic investment </a:t>
            </a:r>
          </a:p>
          <a:p>
            <a:pPr algn="ctr"/>
            <a:r>
              <a:rPr lang="en-PH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ko-KR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 creation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CFA1F66-BE18-4909-9575-647BF55884D5}"/>
              </a:ext>
            </a:extLst>
          </p:cNvPr>
          <p:cNvSpPr/>
          <p:nvPr/>
        </p:nvSpPr>
        <p:spPr>
          <a:xfrm>
            <a:off x="2073472" y="3481388"/>
            <a:ext cx="4736903" cy="766763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</a:t>
            </a:r>
            <a:r>
              <a:rPr lang="ko-KR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domestic</a:t>
            </a:r>
            <a:r>
              <a:rPr lang="ko-KR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C4C4687-A993-412E-B1B4-B2387069A7E3}"/>
              </a:ext>
            </a:extLst>
          </p:cNvPr>
          <p:cNvSpPr/>
          <p:nvPr/>
        </p:nvSpPr>
        <p:spPr>
          <a:xfrm>
            <a:off x="1594338" y="4664871"/>
            <a:ext cx="2809876" cy="93345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ko-KR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investment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F886FAC-6DD3-4A72-BE3E-859621413CDC}"/>
              </a:ext>
            </a:extLst>
          </p:cNvPr>
          <p:cNvSpPr/>
          <p:nvPr/>
        </p:nvSpPr>
        <p:spPr>
          <a:xfrm>
            <a:off x="4781552" y="4691065"/>
            <a:ext cx="2428874" cy="928687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 creation 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A739032E-0797-484D-83E7-7DAB74D25EC4}"/>
              </a:ext>
            </a:extLst>
          </p:cNvPr>
          <p:cNvSpPr/>
          <p:nvPr/>
        </p:nvSpPr>
        <p:spPr>
          <a:xfrm>
            <a:off x="4171950" y="1857375"/>
            <a:ext cx="876300" cy="273843"/>
          </a:xfrm>
          <a:prstGeom prst="downArrow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BC0E2242-B9C5-474F-95A2-02BE6ED0A3AC}"/>
              </a:ext>
            </a:extLst>
          </p:cNvPr>
          <p:cNvSpPr/>
          <p:nvPr/>
        </p:nvSpPr>
        <p:spPr>
          <a:xfrm>
            <a:off x="4229099" y="4393409"/>
            <a:ext cx="876300" cy="273843"/>
          </a:xfrm>
          <a:prstGeom prst="downArrow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CE4181C-AD8E-4AA7-A95C-D51E01AD541E}"/>
              </a:ext>
            </a:extLst>
          </p:cNvPr>
          <p:cNvSpPr/>
          <p:nvPr/>
        </p:nvSpPr>
        <p:spPr>
          <a:xfrm>
            <a:off x="2975465" y="5860259"/>
            <a:ext cx="3215786" cy="769141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</a:t>
            </a:r>
            <a:r>
              <a:rPr lang="ko-KR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Domestic</a:t>
            </a:r>
            <a:r>
              <a:rPr lang="ko-KR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</a:t>
            </a:r>
          </a:p>
        </p:txBody>
      </p:sp>
    </p:spTree>
    <p:extLst>
      <p:ext uri="{BB962C8B-B14F-4D97-AF65-F5344CB8AC3E}">
        <p14:creationId xmlns:p14="http://schemas.microsoft.com/office/powerpoint/2010/main" val="58746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706100-540F-4486-B746-FEF15B30ED08}"/>
              </a:ext>
            </a:extLst>
          </p:cNvPr>
          <p:cNvSpPr txBox="1"/>
          <p:nvPr/>
        </p:nvSpPr>
        <p:spPr>
          <a:xfrm>
            <a:off x="400050" y="238125"/>
            <a:ext cx="8343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9"/>
            </a:pPr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Unite our family and neighbor first even before uniting our country as a whole  </a:t>
            </a:r>
          </a:p>
          <a:p>
            <a:r>
              <a:rPr kumimoji="0" lang="en-US" altLang="ko-KR" sz="24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HY견명조" panose="02030600000101010101" pitchFamily="18" charset="-127"/>
                <a:cs typeface="Times New Roman" panose="02020603050405020304" pitchFamily="18" charset="0"/>
              </a:rPr>
              <a:t>      </a:t>
            </a:r>
            <a:endParaRPr kumimoji="0" lang="ko-KR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0B44E6-83FE-4897-953C-58513B3DDB26}"/>
              </a:ext>
            </a:extLst>
          </p:cNvPr>
          <p:cNvSpPr txBox="1"/>
          <p:nvPr/>
        </p:nvSpPr>
        <p:spPr>
          <a:xfrm>
            <a:off x="185737" y="1093076"/>
            <a:ext cx="8772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cordial and consolidated relationship can not be created by force, but are made possible only by love. </a:t>
            </a:r>
            <a:endParaRPr kumimoji="0" lang="ko-KR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BD3CABA-844E-43BB-AF2C-42704547CA6F}"/>
              </a:ext>
            </a:extLst>
          </p:cNvPr>
          <p:cNvSpPr/>
          <p:nvPr/>
        </p:nvSpPr>
        <p:spPr>
          <a:xfrm>
            <a:off x="2150874" y="2082671"/>
            <a:ext cx="4429125" cy="747356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Unification of family &amp; neighbor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B2E1B86-FDE8-4BB5-8F9D-140D3CDEF39B}"/>
              </a:ext>
            </a:extLst>
          </p:cNvPr>
          <p:cNvSpPr/>
          <p:nvPr/>
        </p:nvSpPr>
        <p:spPr>
          <a:xfrm>
            <a:off x="1912748" y="3429000"/>
            <a:ext cx="4905375" cy="74735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Unification of country 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DA03478D-A76D-4ACC-AC3C-800E3CFD63DC}"/>
              </a:ext>
            </a:extLst>
          </p:cNvPr>
          <p:cNvSpPr/>
          <p:nvPr/>
        </p:nvSpPr>
        <p:spPr>
          <a:xfrm>
            <a:off x="3693924" y="3055040"/>
            <a:ext cx="1019175" cy="233719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2627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070426 Unity inq Z_L_pic_00">
            <a:extLst>
              <a:ext uri="{FF2B5EF4-FFF2-40B4-BE49-F238E27FC236}">
                <a16:creationId xmlns:a16="http://schemas.microsoft.com/office/drawing/2014/main" id="{4E9FB043-E949-4CD4-BDD4-73A29366F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5791200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3">
            <a:extLst>
              <a:ext uri="{FF2B5EF4-FFF2-40B4-BE49-F238E27FC236}">
                <a16:creationId xmlns:a16="http://schemas.microsoft.com/office/drawing/2014/main" id="{29353B77-B5F3-465C-874D-05942AE2A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343400"/>
            <a:ext cx="8686800" cy="22923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ko-KR" sz="2400" dirty="0">
                <a:latin typeface="Times New Roman" panose="02020603050405020304" pitchFamily="18" charset="0"/>
              </a:rPr>
              <a:t>HANDS ON. The </a:t>
            </a:r>
            <a:r>
              <a:rPr lang="ko-KR" altLang="ko-KR" sz="2400" dirty="0" err="1">
                <a:latin typeface="Times New Roman" panose="02020603050405020304" pitchFamily="18" charset="0"/>
              </a:rPr>
              <a:t>stone-studded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steep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incline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makes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it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tough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for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children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earning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their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keep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by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helping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fishermen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draw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up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boats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to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the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shorelines</a:t>
            </a:r>
            <a:r>
              <a:rPr lang="ko-KR" altLang="ko-KR" sz="2400" dirty="0">
                <a:latin typeface="Times New Roman" panose="02020603050405020304" pitchFamily="18" charset="0"/>
              </a:rPr>
              <a:t> of </a:t>
            </a:r>
            <a:r>
              <a:rPr lang="ko-KR" altLang="ko-KR" sz="2400" dirty="0" err="1">
                <a:latin typeface="Times New Roman" panose="02020603050405020304" pitchFamily="18" charset="0"/>
              </a:rPr>
              <a:t>Barangay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Valugan</a:t>
            </a:r>
            <a:r>
              <a:rPr lang="ko-KR" altLang="ko-KR" sz="2400" dirty="0">
                <a:latin typeface="Times New Roman" panose="02020603050405020304" pitchFamily="18" charset="0"/>
              </a:rPr>
              <a:t>, </a:t>
            </a:r>
            <a:r>
              <a:rPr lang="ko-KR" altLang="ko-KR" sz="2400" dirty="0" err="1">
                <a:latin typeface="Times New Roman" panose="02020603050405020304" pitchFamily="18" charset="0"/>
              </a:rPr>
              <a:t>Basco</a:t>
            </a:r>
            <a:r>
              <a:rPr lang="ko-KR" altLang="ko-KR" sz="2400" dirty="0">
                <a:latin typeface="Times New Roman" panose="02020603050405020304" pitchFamily="18" charset="0"/>
              </a:rPr>
              <a:t>, </a:t>
            </a:r>
            <a:r>
              <a:rPr lang="ko-KR" altLang="ko-KR" sz="2400" dirty="0" err="1">
                <a:latin typeface="Times New Roman" panose="02020603050405020304" pitchFamily="18" charset="0"/>
              </a:rPr>
              <a:t>Batanes</a:t>
            </a:r>
            <a:r>
              <a:rPr lang="ko-KR" altLang="ko-KR" sz="2400" dirty="0">
                <a:latin typeface="Times New Roman" panose="02020603050405020304" pitchFamily="18" charset="0"/>
              </a:rPr>
              <a:t>. </a:t>
            </a:r>
            <a:r>
              <a:rPr lang="ko-KR" altLang="ko-KR" sz="2400" dirty="0" err="1">
                <a:latin typeface="Times New Roman" panose="02020603050405020304" pitchFamily="18" charset="0"/>
              </a:rPr>
              <a:t>But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everyone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in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this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coastal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town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feels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obliged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to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lend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a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helping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hand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</a:rPr>
              <a:t>as</a:t>
            </a:r>
            <a:r>
              <a:rPr lang="ko-KR" altLang="ko-KR" sz="2400" dirty="0">
                <a:latin typeface="Times New Roman" panose="02020603050405020304" pitchFamily="18" charset="0"/>
              </a:rPr>
              <a:t> </a:t>
            </a:r>
            <a:r>
              <a:rPr lang="ko-KR" altLang="ko-KR" sz="2400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they</a:t>
            </a:r>
            <a:r>
              <a:rPr lang="ko-KR" altLang="ko-KR" sz="24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ko-KR" altLang="ko-KR" sz="2400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believe</a:t>
            </a:r>
            <a:r>
              <a:rPr lang="ko-KR" altLang="ko-KR" sz="24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ko-KR" altLang="ko-KR" sz="2400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that</a:t>
            </a:r>
            <a:r>
              <a:rPr lang="ko-KR" altLang="ko-KR" sz="24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ko-KR" altLang="ko-KR" sz="2400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their</a:t>
            </a:r>
            <a:r>
              <a:rPr lang="ko-KR" altLang="ko-KR" sz="24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ko-KR" altLang="ko-KR" sz="2400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survival</a:t>
            </a:r>
            <a:r>
              <a:rPr lang="ko-KR" altLang="ko-KR" sz="24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ko-KR" altLang="ko-KR" sz="2400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depends</a:t>
            </a:r>
            <a:r>
              <a:rPr lang="ko-KR" altLang="ko-KR" sz="24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ko-KR" altLang="ko-KR" sz="2400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on</a:t>
            </a:r>
            <a:r>
              <a:rPr lang="ko-KR" altLang="ko-KR" sz="24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ko-KR" altLang="ko-KR" sz="2400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their</a:t>
            </a:r>
            <a:r>
              <a:rPr lang="ko-KR" altLang="ko-KR" sz="24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ko-KR" altLang="ko-KR" sz="2400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working</a:t>
            </a:r>
            <a:r>
              <a:rPr lang="ko-KR" altLang="ko-KR" sz="24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ko-KR" altLang="ko-KR" sz="2400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together</a:t>
            </a:r>
            <a:r>
              <a:rPr lang="ko-KR" altLang="ko-KR" sz="24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ko-KR" altLang="ko-KR" sz="2400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as</a:t>
            </a:r>
            <a:r>
              <a:rPr lang="ko-KR" altLang="ko-KR" sz="24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ko-KR" altLang="ko-KR" sz="2400" u="sng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one</a:t>
            </a:r>
            <a:r>
              <a:rPr lang="ko-KR" altLang="ko-KR" sz="24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ko-KR" altLang="ko-KR" sz="2400" u="sng" dirty="0" err="1">
                <a:latin typeface="Times New Roman" panose="02020603050405020304" pitchFamily="18" charset="0"/>
              </a:rPr>
              <a:t>community</a:t>
            </a:r>
            <a:r>
              <a:rPr lang="ko-KR" altLang="ko-KR" sz="2400" u="sng" dirty="0">
                <a:latin typeface="Times New Roman" panose="02020603050405020304" pitchFamily="18" charset="0"/>
              </a:rPr>
              <a:t>.</a:t>
            </a:r>
            <a:r>
              <a:rPr lang="ko-KR" altLang="ko-KR" sz="2400" dirty="0">
                <a:latin typeface="Times New Roman" panose="02020603050405020304" pitchFamily="18" charset="0"/>
              </a:rPr>
              <a:t> INQUIRER 4/26/07</a:t>
            </a:r>
            <a:endParaRPr lang="en-US" altLang="ko-KR" sz="2400" dirty="0">
              <a:latin typeface="Times New Roman" panose="02020603050405020304" pitchFamily="18" charset="0"/>
            </a:endParaRP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A0A86A4A-D6AD-4551-ADA3-D843775A6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04800"/>
            <a:ext cx="990600" cy="4667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>
                <a:solidFill>
                  <a:schemeClr val="bg2"/>
                </a:solidFill>
                <a:latin typeface="Times New Roman" panose="02020603050405020304" pitchFamily="18" charset="0"/>
              </a:rPr>
              <a:t>Unity</a:t>
            </a:r>
          </a:p>
        </p:txBody>
      </p:sp>
    </p:spTree>
    <p:extLst>
      <p:ext uri="{BB962C8B-B14F-4D97-AF65-F5344CB8AC3E}">
        <p14:creationId xmlns:p14="http://schemas.microsoft.com/office/powerpoint/2010/main" val="3906951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C1C8E7-3A18-4F4D-A381-3DCC5E6CBCC0}"/>
              </a:ext>
            </a:extLst>
          </p:cNvPr>
          <p:cNvSpPr txBox="1"/>
          <p:nvPr/>
        </p:nvSpPr>
        <p:spPr>
          <a:xfrm>
            <a:off x="314325" y="106887"/>
            <a:ext cx="8515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 Do not be a man to be told what to do, but be a man who initiates his own work</a:t>
            </a:r>
            <a:endParaRPr lang="en-PH" sz="20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pic>
        <p:nvPicPr>
          <p:cNvPr id="3" name="Picture 7" descr="070310 Trappings shrimp">
            <a:extLst>
              <a:ext uri="{FF2B5EF4-FFF2-40B4-BE49-F238E27FC236}">
                <a16:creationId xmlns:a16="http://schemas.microsoft.com/office/drawing/2014/main" id="{DA9944F4-98D9-43B3-9455-0A21EBFB6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95425"/>
            <a:ext cx="4495800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8">
            <a:extLst>
              <a:ext uri="{FF2B5EF4-FFF2-40B4-BE49-F238E27FC236}">
                <a16:creationId xmlns:a16="http://schemas.microsoft.com/office/drawing/2014/main" id="{C5DBB9FE-BBB4-4171-8C26-B52918435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904875"/>
            <a:ext cx="4419600" cy="4848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TRAPPINGS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Romeo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Istanislao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67,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unloads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shrimp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traps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day's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river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passes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through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Isidro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Negros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Occidental.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earns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P350 ($7.21)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respectable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amount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province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poverty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widespread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even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though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island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sugar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capital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Philippines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AFP/JAY DIRECTO              </a:t>
            </a:r>
            <a:r>
              <a:rPr lang="ko-KR" altLang="ko-K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March</a:t>
            </a:r>
            <a:r>
              <a:rPr lang="ko-KR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10, 2007 </a:t>
            </a:r>
            <a:endParaRPr lang="en-US" altLang="ko-K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8AF1DF0-DDBB-404F-B2FE-7B0FA8A89118}"/>
              </a:ext>
            </a:extLst>
          </p:cNvPr>
          <p:cNvSpPr/>
          <p:nvPr/>
        </p:nvSpPr>
        <p:spPr>
          <a:xfrm>
            <a:off x="400050" y="5057775"/>
            <a:ext cx="1533525" cy="695325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Passive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D206AD9-EDAA-4DB8-90D4-33687A40AB49}"/>
              </a:ext>
            </a:extLst>
          </p:cNvPr>
          <p:cNvSpPr/>
          <p:nvPr/>
        </p:nvSpPr>
        <p:spPr>
          <a:xfrm>
            <a:off x="2676525" y="5091112"/>
            <a:ext cx="1533525" cy="695325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Activity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34D42C0-B22C-492B-97A5-962BB46B7A54}"/>
              </a:ext>
            </a:extLst>
          </p:cNvPr>
          <p:cNvSpPr/>
          <p:nvPr/>
        </p:nvSpPr>
        <p:spPr>
          <a:xfrm>
            <a:off x="2133600" y="5276850"/>
            <a:ext cx="371475" cy="342900"/>
          </a:xfrm>
          <a:prstGeom prst="rightArrow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6DB9D3E-015E-440D-A706-F0C12465C7E4}"/>
              </a:ext>
            </a:extLst>
          </p:cNvPr>
          <p:cNvSpPr/>
          <p:nvPr/>
        </p:nvSpPr>
        <p:spPr>
          <a:xfrm>
            <a:off x="1276349" y="6238876"/>
            <a:ext cx="6181725" cy="4191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Grab</a:t>
            </a:r>
            <a:r>
              <a:rPr lang="ko-KR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opportunity &amp; don’t lose it</a:t>
            </a:r>
            <a:endParaRPr lang="en-PH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04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0BECE8-03B3-B954-1813-BE0129D0628E}"/>
              </a:ext>
            </a:extLst>
          </p:cNvPr>
          <p:cNvSpPr txBox="1"/>
          <p:nvPr/>
        </p:nvSpPr>
        <p:spPr>
          <a:xfrm>
            <a:off x="428625" y="161925"/>
            <a:ext cx="8248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Times New Roman" panose="02020603050405020304" pitchFamily="18" charset="0"/>
              </a:rPr>
              <a:t>11.  If our body is </a:t>
            </a:r>
            <a:r>
              <a:rPr lang="en-PH" altLang="ko-KR" sz="2400" dirty="0">
                <a:latin typeface="Times New Roman" panose="02020603050405020304" pitchFamily="18" charset="0"/>
              </a:rPr>
              <a:t>deeply</a:t>
            </a:r>
            <a:r>
              <a:rPr lang="ko-KR" altLang="en-US" sz="2400" dirty="0">
                <a:latin typeface="Times New Roman" panose="02020603050405020304" pitchFamily="18" charset="0"/>
              </a:rPr>
              <a:t> </a:t>
            </a:r>
            <a:r>
              <a:rPr lang="en-US" altLang="ko-KR" sz="2400" dirty="0">
                <a:latin typeface="Times New Roman" panose="02020603050405020304" pitchFamily="18" charset="0"/>
              </a:rPr>
              <a:t>asleep, our materials will be stolen; If the nation is deeply asleep the sovereignty will be stolen; If our spirit is deeply asleep, our soul will be ruined</a:t>
            </a:r>
            <a:endParaRPr lang="en-PH" sz="20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CD86242-0322-A0B9-FFBA-635994865D1B}"/>
              </a:ext>
            </a:extLst>
          </p:cNvPr>
          <p:cNvSpPr/>
          <p:nvPr/>
        </p:nvSpPr>
        <p:spPr>
          <a:xfrm>
            <a:off x="384542" y="1857151"/>
            <a:ext cx="1988289" cy="54226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>
                <a:solidFill>
                  <a:srgbClr val="000000"/>
                </a:solidFill>
                <a:latin typeface="Times New Roman" panose="02020603050405020304" pitchFamily="18" charset="0"/>
              </a:rPr>
              <a:t>Body Asleep</a:t>
            </a:r>
            <a:endParaRPr lang="en-US" altLang="ko-KR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E9B7851-70B3-CBAF-BD6B-27699272D964}"/>
              </a:ext>
            </a:extLst>
          </p:cNvPr>
          <p:cNvSpPr/>
          <p:nvPr/>
        </p:nvSpPr>
        <p:spPr>
          <a:xfrm>
            <a:off x="384542" y="3394443"/>
            <a:ext cx="1988289" cy="54226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Nation Asleep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3F964E2-433A-DBE0-E5D5-2A8E96A8175F}"/>
              </a:ext>
            </a:extLst>
          </p:cNvPr>
          <p:cNvSpPr/>
          <p:nvPr/>
        </p:nvSpPr>
        <p:spPr>
          <a:xfrm>
            <a:off x="531263" y="4996664"/>
            <a:ext cx="1988289" cy="54226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Spirit Asleep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F24E39-B73A-3F9D-B213-9CA67F72D771}"/>
              </a:ext>
            </a:extLst>
          </p:cNvPr>
          <p:cNvSpPr/>
          <p:nvPr/>
        </p:nvSpPr>
        <p:spPr>
          <a:xfrm>
            <a:off x="6858078" y="4806125"/>
            <a:ext cx="1988289" cy="80453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>
                <a:solidFill>
                  <a:srgbClr val="000000"/>
                </a:solidFill>
                <a:latin typeface="Times New Roman" panose="02020603050405020304" pitchFamily="18" charset="0"/>
              </a:rPr>
              <a:t>Eternal Punishment </a:t>
            </a:r>
            <a:endParaRPr lang="en-US" altLang="ko-KR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700F01A-D045-B002-FDF5-25F220F3B919}"/>
              </a:ext>
            </a:extLst>
          </p:cNvPr>
          <p:cNvSpPr/>
          <p:nvPr/>
        </p:nvSpPr>
        <p:spPr>
          <a:xfrm>
            <a:off x="6636489" y="3039851"/>
            <a:ext cx="2122970" cy="1200329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Physical or Mental</a:t>
            </a:r>
          </a:p>
          <a:p>
            <a:pPr algn="ctr"/>
            <a:r>
              <a:rPr lang="en-US" altLang="ko-KR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Colony</a:t>
            </a:r>
            <a:endParaRPr lang="en-PH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C3D2713-1FB3-29E7-9895-15D82C21297F}"/>
              </a:ext>
            </a:extLst>
          </p:cNvPr>
          <p:cNvSpPr/>
          <p:nvPr/>
        </p:nvSpPr>
        <p:spPr>
          <a:xfrm>
            <a:off x="6688986" y="1643167"/>
            <a:ext cx="1988289" cy="804530"/>
          </a:xfrm>
          <a:prstGeom prst="round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>
                <a:solidFill>
                  <a:srgbClr val="000000"/>
                </a:solidFill>
                <a:latin typeface="Times New Roman" panose="02020603050405020304" pitchFamily="18" charset="0"/>
              </a:rPr>
              <a:t>Poverty &amp;</a:t>
            </a:r>
          </a:p>
          <a:p>
            <a:pPr algn="ctr"/>
            <a:r>
              <a:rPr lang="en-US" altLang="ko-KR" sz="2400">
                <a:solidFill>
                  <a:srgbClr val="000000"/>
                </a:solidFill>
                <a:latin typeface="Times New Roman" panose="02020603050405020304" pitchFamily="18" charset="0"/>
              </a:rPr>
              <a:t>Death</a:t>
            </a:r>
            <a:endParaRPr lang="en-US" altLang="ko-KR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80914B5-AF26-C209-52DA-CB7F69B548CC}"/>
              </a:ext>
            </a:extLst>
          </p:cNvPr>
          <p:cNvSpPr/>
          <p:nvPr/>
        </p:nvSpPr>
        <p:spPr>
          <a:xfrm>
            <a:off x="2732567" y="1726016"/>
            <a:ext cx="3689497" cy="804530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>
                <a:solidFill>
                  <a:srgbClr val="000000"/>
                </a:solidFill>
                <a:latin typeface="Times New Roman" panose="02020603050405020304" pitchFamily="18" charset="0"/>
              </a:rPr>
              <a:t>Loss of Material</a:t>
            </a:r>
          </a:p>
          <a:p>
            <a:pPr algn="ctr"/>
            <a:r>
              <a:rPr lang="en-US" altLang="ko-KR" sz="2400">
                <a:solidFill>
                  <a:srgbClr val="000000"/>
                </a:solidFill>
                <a:latin typeface="Times New Roman" panose="02020603050405020304" pitchFamily="18" charset="0"/>
              </a:rPr>
              <a:t>&amp; Health </a:t>
            </a:r>
            <a:endParaRPr lang="en-US" altLang="ko-KR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AD2A613-F483-74C1-0A0D-18538B4E4672}"/>
              </a:ext>
            </a:extLst>
          </p:cNvPr>
          <p:cNvSpPr/>
          <p:nvPr/>
        </p:nvSpPr>
        <p:spPr>
          <a:xfrm>
            <a:off x="2684832" y="2909612"/>
            <a:ext cx="3595575" cy="1417843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Loss of Territory &amp; </a:t>
            </a:r>
          </a:p>
          <a:p>
            <a:pPr algn="ctr"/>
            <a:r>
              <a:rPr lang="en-US" altLang="ko-KR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Sovereignty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AC21563-A276-290B-C3A7-D79ECE020B5F}"/>
              </a:ext>
            </a:extLst>
          </p:cNvPr>
          <p:cNvSpPr/>
          <p:nvPr/>
        </p:nvSpPr>
        <p:spPr>
          <a:xfrm>
            <a:off x="3237471" y="4865529"/>
            <a:ext cx="2902688" cy="804530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>
                <a:solidFill>
                  <a:srgbClr val="000000"/>
                </a:solidFill>
                <a:latin typeface="Times New Roman" panose="02020603050405020304" pitchFamily="18" charset="0"/>
              </a:rPr>
              <a:t>Ruin of Soul </a:t>
            </a:r>
            <a:endParaRPr lang="en-US" altLang="ko-KR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5263543-E4CF-56E0-ACF4-429967F25574}"/>
              </a:ext>
            </a:extLst>
          </p:cNvPr>
          <p:cNvSpPr/>
          <p:nvPr/>
        </p:nvSpPr>
        <p:spPr>
          <a:xfrm>
            <a:off x="2933834" y="5952490"/>
            <a:ext cx="3509962" cy="51128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Always</a:t>
            </a:r>
            <a:r>
              <a:rPr lang="ko-KR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Wake</a:t>
            </a:r>
            <a:r>
              <a:rPr lang="ko-KR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PH" altLang="ko-K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endParaRPr lang="en-PH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46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2089</TotalTime>
  <Words>1041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HY견명조</vt:lpstr>
      <vt:lpstr>Times New Roman</vt:lpstr>
      <vt:lpstr>Office Theme</vt:lpstr>
      <vt:lpstr>The Charter of the People of Canaan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Kwansoo Lee</dc:creator>
  <cp:lastModifiedBy>kristi wilson sinurat</cp:lastModifiedBy>
  <cp:revision>6</cp:revision>
  <dcterms:created xsi:type="dcterms:W3CDTF">2026-05-07T16:36:00Z</dcterms:created>
  <dcterms:modified xsi:type="dcterms:W3CDTF">2026-06-11T02:29:22Z</dcterms:modified>
  <cp:version/>
</cp:coreProperties>
</file>