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7" r:id="rId2"/>
    <p:sldId id="454" r:id="rId3"/>
    <p:sldId id="455" r:id="rId4"/>
    <p:sldId id="362" r:id="rId5"/>
    <p:sldId id="382" r:id="rId6"/>
    <p:sldId id="366" r:id="rId7"/>
    <p:sldId id="458" r:id="rId8"/>
    <p:sldId id="459" r:id="rId9"/>
    <p:sldId id="460" r:id="rId10"/>
    <p:sldId id="461" r:id="rId11"/>
    <p:sldId id="462" r:id="rId12"/>
    <p:sldId id="463" r:id="rId13"/>
    <p:sldId id="372" r:id="rId14"/>
    <p:sldId id="471" r:id="rId15"/>
    <p:sldId id="465" r:id="rId16"/>
    <p:sldId id="467" r:id="rId17"/>
    <p:sldId id="468" r:id="rId18"/>
    <p:sldId id="469" r:id="rId19"/>
    <p:sldId id="47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204" y="-20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presProps" Target="presProps.xml"  /><Relationship Id="rId22" Type="http://schemas.openxmlformats.org/officeDocument/2006/relationships/viewProps" Target="viewProps.xml"  /><Relationship Id="rId23" Type="http://schemas.openxmlformats.org/officeDocument/2006/relationships/theme" Target="theme/theme1.xml"  /><Relationship Id="rId24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84398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11888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65493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14145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14613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8197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9989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6073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94433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77203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06231848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46C965-2654-43F8-932F-9D27EE7318E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B6F11F-4EE9-4418-B15B-201FFC98BDF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85284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emf"  /><Relationship Id="rId3" Type="http://schemas.openxmlformats.org/officeDocument/2006/relationships/image" Target="../media/image3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85925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Life Toward Canaan</a:t>
            </a:r>
            <a:endParaRPr lang="en-US" sz="4000" kern="1200" dirty="0">
              <a:solidFill>
                <a:schemeClr val="accent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67D36441-DC8D-87C5-962A-5960EDAEEB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</a:t>
            </a:r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Farmers Training Center Medan, Indonesia</a:t>
            </a:r>
          </a:p>
        </p:txBody>
      </p:sp>
      <p:pic>
        <p:nvPicPr>
          <p:cNvPr id="9" name="Picture 8" descr="A logo with text on it&#10;&#10;Description automatically generated">
            <a:extLst>
              <a:ext uri="{FF2B5EF4-FFF2-40B4-BE49-F238E27FC236}">
                <a16:creationId xmlns:a16="http://schemas.microsoft.com/office/drawing/2014/main" id="{A8233C3B-6237-A6F8-B1C1-13FD506DB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24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F4800FF-2C34-4FC4-958E-C0A8533C2B5A}"/>
              </a:ext>
            </a:extLst>
          </p:cNvPr>
          <p:cNvSpPr/>
          <p:nvPr/>
        </p:nvSpPr>
        <p:spPr>
          <a:xfrm>
            <a:off x="381000" y="2133600"/>
            <a:ext cx="8382000" cy="2514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7091446-A64A-483A-8C06-FBDAFD0A5BBE}"/>
              </a:ext>
            </a:extLst>
          </p:cNvPr>
          <p:cNvSpPr/>
          <p:nvPr/>
        </p:nvSpPr>
        <p:spPr>
          <a:xfrm>
            <a:off x="381000" y="2514600"/>
            <a:ext cx="6934200" cy="1828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0AD37C1-7C8A-4516-B5D6-509FCC58761B}"/>
              </a:ext>
            </a:extLst>
          </p:cNvPr>
          <p:cNvSpPr/>
          <p:nvPr/>
        </p:nvSpPr>
        <p:spPr>
          <a:xfrm>
            <a:off x="381000" y="2819400"/>
            <a:ext cx="4953000" cy="121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234C24C-AE72-47FE-B7CA-790FBE939A01}"/>
              </a:ext>
            </a:extLst>
          </p:cNvPr>
          <p:cNvSpPr/>
          <p:nvPr/>
        </p:nvSpPr>
        <p:spPr>
          <a:xfrm>
            <a:off x="381000" y="3048000"/>
            <a:ext cx="3581400" cy="7620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558" name="TextBox 5">
            <a:extLst>
              <a:ext uri="{FF2B5EF4-FFF2-40B4-BE49-F238E27FC236}">
                <a16:creationId xmlns:a16="http://schemas.microsoft.com/office/drawing/2014/main" id="{B260D568-CFF7-4EB6-BA56-F0B1E6D99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209925"/>
            <a:ext cx="1905000" cy="461665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BFCF87-48A0-4BD7-B23B-598F52A59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124200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3153DF-6B18-4495-A992-94276AC31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048000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E5E86C-D710-4CB2-8D15-36291F3ED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289560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Nation</a:t>
            </a:r>
          </a:p>
        </p:txBody>
      </p:sp>
      <p:sp>
        <p:nvSpPr>
          <p:cNvPr id="23562" name="TextBox 9">
            <a:extLst>
              <a:ext uri="{FF2B5EF4-FFF2-40B4-BE49-F238E27FC236}">
                <a16:creationId xmlns:a16="http://schemas.microsoft.com/office/drawing/2014/main" id="{2B4F15BE-E196-48DC-ACF4-EE5A0E026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2400"/>
            <a:ext cx="3038475" cy="461665"/>
          </a:xfrm>
          <a:prstGeom prst="rect">
            <a:avLst/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Transforming Society</a:t>
            </a:r>
          </a:p>
        </p:txBody>
      </p:sp>
      <p:sp>
        <p:nvSpPr>
          <p:cNvPr id="13" name="Oval Callout 12">
            <a:extLst>
              <a:ext uri="{FF2B5EF4-FFF2-40B4-BE49-F238E27FC236}">
                <a16:creationId xmlns:a16="http://schemas.microsoft.com/office/drawing/2014/main" id="{86544516-D52F-4742-8FF7-C2734E234305}"/>
              </a:ext>
            </a:extLst>
          </p:cNvPr>
          <p:cNvSpPr/>
          <p:nvPr/>
        </p:nvSpPr>
        <p:spPr>
          <a:xfrm>
            <a:off x="306388" y="990600"/>
            <a:ext cx="3810000" cy="762000"/>
          </a:xfrm>
          <a:prstGeom prst="wedgeEllipseCallout">
            <a:avLst>
              <a:gd name="adj1" fmla="val -3479"/>
              <a:gd name="adj2" fmla="val 234192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Transformation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6FA1E32E-F668-4AC8-9719-D95E01D4E25C}"/>
              </a:ext>
            </a:extLst>
          </p:cNvPr>
          <p:cNvSpPr/>
          <p:nvPr/>
        </p:nvSpPr>
        <p:spPr>
          <a:xfrm>
            <a:off x="1524000" y="5029200"/>
            <a:ext cx="3581400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2C5B30-2ED5-4463-8DFC-6EBBDECC1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359400"/>
            <a:ext cx="3124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1977D5-CB59-454C-9160-B0FE619E0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066800"/>
            <a:ext cx="3352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Change myself first!</a:t>
            </a: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A43E9B5A-E560-4F7F-A426-054D11C6C781}"/>
              </a:ext>
            </a:extLst>
          </p:cNvPr>
          <p:cNvSpPr/>
          <p:nvPr/>
        </p:nvSpPr>
        <p:spPr>
          <a:xfrm>
            <a:off x="5181600" y="5029200"/>
            <a:ext cx="1676400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D5FC9D70-F447-4349-958F-34BBAC9CA36D}"/>
              </a:ext>
            </a:extLst>
          </p:cNvPr>
          <p:cNvSpPr/>
          <p:nvPr/>
        </p:nvSpPr>
        <p:spPr>
          <a:xfrm>
            <a:off x="6858000" y="5029200"/>
            <a:ext cx="1828800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Cloud Callout 19">
            <a:extLst>
              <a:ext uri="{FF2B5EF4-FFF2-40B4-BE49-F238E27FC236}">
                <a16:creationId xmlns:a16="http://schemas.microsoft.com/office/drawing/2014/main" id="{F2915F38-CB7A-4E84-9842-6960A0EC82A8}"/>
              </a:ext>
            </a:extLst>
          </p:cNvPr>
          <p:cNvSpPr/>
          <p:nvPr/>
        </p:nvSpPr>
        <p:spPr>
          <a:xfrm>
            <a:off x="6477000" y="5715000"/>
            <a:ext cx="2286000" cy="762000"/>
          </a:xfrm>
          <a:prstGeom prst="cloudCallout">
            <a:avLst>
              <a:gd name="adj1" fmla="val -35174"/>
              <a:gd name="adj2" fmla="val -242500"/>
            </a:avLst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Fruits</a:t>
            </a:r>
          </a:p>
        </p:txBody>
      </p:sp>
    </p:spTree>
    <p:extLst>
      <p:ext uri="{BB962C8B-B14F-4D97-AF65-F5344CB8AC3E}">
        <p14:creationId xmlns:p14="http://schemas.microsoft.com/office/powerpoint/2010/main" val="311157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/>
      <p:bldP spid="8" grpId="0"/>
      <p:bldP spid="9" grpId="0"/>
      <p:bldP spid="13" grpId="0" animBg="1"/>
      <p:bldP spid="14" grpId="0" animBg="1"/>
      <p:bldP spid="15" grpId="0"/>
      <p:bldP spid="16" grpId="0"/>
      <p:bldP spid="17" grpId="0" animBg="1"/>
      <p:bldP spid="18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BAFBCC-C741-43E4-BAD7-1D989DACEC86}"/>
              </a:ext>
            </a:extLst>
          </p:cNvPr>
          <p:cNvSpPr txBox="1"/>
          <p:nvPr/>
        </p:nvSpPr>
        <p:spPr>
          <a:xfrm>
            <a:off x="400049" y="219075"/>
            <a:ext cx="835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Six e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lements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achieve the goal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044402-DCD2-4F6C-A584-EA371C080E7E}"/>
              </a:ext>
            </a:extLst>
          </p:cNvPr>
          <p:cNvSpPr txBox="1"/>
          <p:nvPr/>
        </p:nvSpPr>
        <p:spPr>
          <a:xfrm>
            <a:off x="400049" y="680740"/>
            <a:ext cx="245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 Vision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157761-93D9-419D-910B-9E126DC682C6}"/>
              </a:ext>
            </a:extLst>
          </p:cNvPr>
          <p:cNvSpPr txBox="1"/>
          <p:nvPr/>
        </p:nvSpPr>
        <p:spPr>
          <a:xfrm>
            <a:off x="242889" y="1628060"/>
            <a:ext cx="8058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vision is a spiritual picture of the result you want to achieve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85302A-E6D2-4C87-99D0-CA2C0B4CCD9E}"/>
              </a:ext>
            </a:extLst>
          </p:cNvPr>
          <p:cNvSpPr txBox="1"/>
          <p:nvPr/>
        </p:nvSpPr>
        <p:spPr>
          <a:xfrm>
            <a:off x="295276" y="1142405"/>
            <a:ext cx="5591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must have a vision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F20779-F286-48E6-AE95-1B8CC700A0C7}"/>
              </a:ext>
            </a:extLst>
          </p:cNvPr>
          <p:cNvSpPr txBox="1"/>
          <p:nvPr/>
        </p:nvSpPr>
        <p:spPr>
          <a:xfrm>
            <a:off x="242889" y="2123292"/>
            <a:ext cx="7953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vision is not a vague wish or hope, but it is a picture of the real outcome of real effort.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78C6B0-12F0-456B-868A-10D72D311E06}"/>
              </a:ext>
            </a:extLst>
          </p:cNvPr>
          <p:cNvSpPr/>
          <p:nvPr/>
        </p:nvSpPr>
        <p:spPr>
          <a:xfrm>
            <a:off x="523875" y="3471950"/>
            <a:ext cx="1876425" cy="424278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5364D-6542-46B6-BDE5-F30DF8762DD7}"/>
              </a:ext>
            </a:extLst>
          </p:cNvPr>
          <p:cNvSpPr txBox="1"/>
          <p:nvPr/>
        </p:nvSpPr>
        <p:spPr>
          <a:xfrm>
            <a:off x="3608832" y="3478228"/>
            <a:ext cx="47625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Clearly define a roadmap for the life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9CD2F1-E005-441E-8426-9FAEAF4805CE}"/>
              </a:ext>
            </a:extLst>
          </p:cNvPr>
          <p:cNvSpPr txBox="1"/>
          <p:nvPr/>
        </p:nvSpPr>
        <p:spPr>
          <a:xfrm>
            <a:off x="3594546" y="4137454"/>
            <a:ext cx="47625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Inspire to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to think forwardly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E9ABE9-8401-4C76-9B83-CC57B67B2858}"/>
              </a:ext>
            </a:extLst>
          </p:cNvPr>
          <p:cNvSpPr txBox="1"/>
          <p:nvPr/>
        </p:nvSpPr>
        <p:spPr>
          <a:xfrm>
            <a:off x="3608832" y="4867538"/>
            <a:ext cx="32004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 practical guideline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9C5558-ECFD-42A9-8592-320FFE39B6A3}"/>
              </a:ext>
            </a:extLst>
          </p:cNvPr>
          <p:cNvSpPr txBox="1"/>
          <p:nvPr/>
        </p:nvSpPr>
        <p:spPr>
          <a:xfrm>
            <a:off x="3652025" y="5597622"/>
            <a:ext cx="459105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to avoid detour or distraction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48569F-3CED-4DC9-B8B9-CAAF07D1B697}"/>
              </a:ext>
            </a:extLst>
          </p:cNvPr>
          <p:cNvSpPr txBox="1"/>
          <p:nvPr/>
        </p:nvSpPr>
        <p:spPr>
          <a:xfrm>
            <a:off x="1052512" y="4405873"/>
            <a:ext cx="103822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DA53FD-30EB-47E7-8300-2D06374F961F}"/>
              </a:ext>
            </a:extLst>
          </p:cNvPr>
          <p:cNvSpPr txBox="1"/>
          <p:nvPr/>
        </p:nvSpPr>
        <p:spPr>
          <a:xfrm>
            <a:off x="976311" y="5020888"/>
            <a:ext cx="119538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9EAFF8-941C-43BB-9D21-D2C75EF106D3}"/>
              </a:ext>
            </a:extLst>
          </p:cNvPr>
          <p:cNvSpPr txBox="1"/>
          <p:nvPr/>
        </p:nvSpPr>
        <p:spPr>
          <a:xfrm>
            <a:off x="709612" y="5676958"/>
            <a:ext cx="172402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 Enough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D0DE3732-C852-4A25-B52B-C9562852BEDB}"/>
              </a:ext>
            </a:extLst>
          </p:cNvPr>
          <p:cNvSpPr/>
          <p:nvPr/>
        </p:nvSpPr>
        <p:spPr>
          <a:xfrm>
            <a:off x="1309686" y="4075391"/>
            <a:ext cx="523875" cy="281548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3039430B-19C4-41EB-A734-B55167AA06C5}"/>
              </a:ext>
            </a:extLst>
          </p:cNvPr>
          <p:cNvSpPr/>
          <p:nvPr/>
        </p:nvSpPr>
        <p:spPr>
          <a:xfrm>
            <a:off x="2566986" y="3520440"/>
            <a:ext cx="926021" cy="355444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4134C6-D573-486C-87EB-4A70D3D1369F}"/>
              </a:ext>
            </a:extLst>
          </p:cNvPr>
          <p:cNvSpPr txBox="1"/>
          <p:nvPr/>
        </p:nvSpPr>
        <p:spPr>
          <a:xfrm>
            <a:off x="257175" y="3935606"/>
            <a:ext cx="1052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4AB3BD-0401-DCBB-F622-151614640407}"/>
              </a:ext>
            </a:extLst>
          </p:cNvPr>
          <p:cNvSpPr txBox="1"/>
          <p:nvPr/>
        </p:nvSpPr>
        <p:spPr>
          <a:xfrm>
            <a:off x="2433637" y="3122198"/>
            <a:ext cx="1394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</a:t>
            </a:r>
          </a:p>
        </p:txBody>
      </p:sp>
    </p:spTree>
    <p:extLst>
      <p:ext uri="{BB962C8B-B14F-4D97-AF65-F5344CB8AC3E}">
        <p14:creationId xmlns:p14="http://schemas.microsoft.com/office/powerpoint/2010/main" val="264760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6F8F28-B0AA-434C-A9D7-1F4AB2F4BC12}"/>
              </a:ext>
            </a:extLst>
          </p:cNvPr>
          <p:cNvSpPr txBox="1"/>
          <p:nvPr/>
        </p:nvSpPr>
        <p:spPr>
          <a:xfrm>
            <a:off x="495299" y="95250"/>
            <a:ext cx="3705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 Self Confidence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3DCF28-762B-4512-B753-CB2093576B0E}"/>
              </a:ext>
            </a:extLst>
          </p:cNvPr>
          <p:cNvSpPr txBox="1"/>
          <p:nvPr/>
        </p:nvSpPr>
        <p:spPr>
          <a:xfrm>
            <a:off x="133350" y="603855"/>
            <a:ext cx="8705850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Even</a:t>
            </a:r>
            <a:r>
              <a:rPr lang="ko-KR" altLang="en-US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if you have a vision, your vision will not come true if you don’t have self confidence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97AF3-D111-40D8-B76B-47EF9194E0DB}"/>
              </a:ext>
            </a:extLst>
          </p:cNvPr>
          <p:cNvSpPr txBox="1"/>
          <p:nvPr/>
        </p:nvSpPr>
        <p:spPr>
          <a:xfrm>
            <a:off x="209549" y="1494196"/>
            <a:ext cx="39909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ko-KR" alt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Self Confidence</a:t>
            </a:r>
            <a:endParaRPr lang="en-PH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2C1EDD-6C54-4541-B6ED-71E4F5C04C8D}"/>
              </a:ext>
            </a:extLst>
          </p:cNvPr>
          <p:cNvSpPr txBox="1"/>
          <p:nvPr/>
        </p:nvSpPr>
        <p:spPr>
          <a:xfrm>
            <a:off x="152400" y="1899121"/>
            <a:ext cx="788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PH" sz="2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feeling of trust in one's abilities, qualities, and judgment</a:t>
            </a:r>
            <a:r>
              <a:rPr lang="en-PH" sz="2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C3884D-D5F0-4FDE-BC8E-5A8F1BDD16FE}"/>
              </a:ext>
            </a:extLst>
          </p:cNvPr>
          <p:cNvSpPr txBox="1"/>
          <p:nvPr/>
        </p:nvSpPr>
        <p:spPr>
          <a:xfrm>
            <a:off x="161923" y="2361195"/>
            <a:ext cx="749617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PH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Effects of Self Confidence</a:t>
            </a:r>
            <a:endParaRPr lang="en-PH" sz="20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5D70F8-131D-4345-89BE-1DB0152A0CB6}"/>
              </a:ext>
            </a:extLst>
          </p:cNvPr>
          <p:cNvSpPr txBox="1"/>
          <p:nvPr/>
        </p:nvSpPr>
        <p:spPr>
          <a:xfrm>
            <a:off x="219075" y="2852447"/>
            <a:ext cx="8705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PH" altLang="ko-KR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have better performance</a:t>
            </a:r>
            <a:r>
              <a:rPr lang="en-PH" altLang="ko-K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Instead of wasting energy and time worrying about your own shortcomings, you can focus your energy on your efforts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98D5E6-AE61-465F-82E4-54D63841549B}"/>
              </a:ext>
            </a:extLst>
          </p:cNvPr>
          <p:cNvSpPr txBox="1"/>
          <p:nvPr/>
        </p:nvSpPr>
        <p:spPr>
          <a:xfrm>
            <a:off x="219075" y="3982170"/>
            <a:ext cx="8277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PH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challenge trying new things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PH" sz="2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you believe in yourself, you're more willing to try new things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F78D7B-434F-493C-8EE7-4B3EAC5438B4}"/>
              </a:ext>
            </a:extLst>
          </p:cNvPr>
          <p:cNvSpPr txBox="1"/>
          <p:nvPr/>
        </p:nvSpPr>
        <p:spPr>
          <a:xfrm>
            <a:off x="219075" y="4800465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-  </a:t>
            </a:r>
            <a:r>
              <a:rPr lang="en-PH" sz="2200" dirty="0">
                <a:solidFill>
                  <a:srgbClr val="0070C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Resilience</a:t>
            </a:r>
            <a:r>
              <a:rPr lang="en-PH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Believe in yourself and you will strengthen your ability to overcome all the difficulties you face in life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253467-74CF-4823-A610-72A1292E79B1}"/>
              </a:ext>
            </a:extLst>
          </p:cNvPr>
          <p:cNvSpPr txBox="1"/>
          <p:nvPr/>
        </p:nvSpPr>
        <p:spPr>
          <a:xfrm>
            <a:off x="295275" y="5618760"/>
            <a:ext cx="44672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PH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Healthy relationship with others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1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  <p:bldP spid="14" grpId="0"/>
      <p:bldP spid="16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251649-79CE-426F-A4A1-9E052266FB52}"/>
              </a:ext>
            </a:extLst>
          </p:cNvPr>
          <p:cNvSpPr txBox="1"/>
          <p:nvPr/>
        </p:nvSpPr>
        <p:spPr>
          <a:xfrm>
            <a:off x="323850" y="142875"/>
            <a:ext cx="7705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Way to Build</a:t>
            </a:r>
            <a:r>
              <a:rPr lang="ko-K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Self Confidence</a:t>
            </a:r>
            <a:endParaRPr lang="en-PH" sz="20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C94C28-4DA4-434F-8DED-C7E3961048A4}"/>
              </a:ext>
            </a:extLst>
          </p:cNvPr>
          <p:cNvSpPr txBox="1"/>
          <p:nvPr/>
        </p:nvSpPr>
        <p:spPr>
          <a:xfrm>
            <a:off x="228599" y="638175"/>
            <a:ext cx="8486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PH" altLang="ko-KR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Compare</a:t>
            </a:r>
            <a:r>
              <a:rPr lang="en-PH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Yourself to Others</a:t>
            </a:r>
            <a:endParaRPr lang="en-PH" sz="2000" dirty="0">
              <a:solidFill>
                <a:srgbClr val="0070C0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04671F-3919-460B-AE8E-9CA7FF56C279}"/>
              </a:ext>
            </a:extLst>
          </p:cNvPr>
          <p:cNvSpPr txBox="1"/>
          <p:nvPr/>
        </p:nvSpPr>
        <p:spPr>
          <a:xfrm>
            <a:off x="213380" y="1068021"/>
            <a:ext cx="8825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Everyone is running their own race of life and life is not a competition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602114-530D-40ED-B1C5-37CC27C5010D}"/>
              </a:ext>
            </a:extLst>
          </p:cNvPr>
          <p:cNvSpPr txBox="1"/>
          <p:nvPr/>
        </p:nvSpPr>
        <p:spPr>
          <a:xfrm>
            <a:off x="323850" y="1497867"/>
            <a:ext cx="3986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PH" altLang="ko-K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Generous with Yourself</a:t>
            </a:r>
            <a:endParaRPr lang="en-PH" sz="2000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63A68E-4591-4BA5-AC54-EF298C5717D3}"/>
              </a:ext>
            </a:extLst>
          </p:cNvPr>
          <p:cNvSpPr txBox="1"/>
          <p:nvPr/>
        </p:nvSpPr>
        <p:spPr>
          <a:xfrm>
            <a:off x="323850" y="1959532"/>
            <a:ext cx="86050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Self-compassion is being kind to yourself when you make mistakes, fail, or experience setbacks</a:t>
            </a:r>
            <a:endParaRPr lang="en-PH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DE929-7C6E-E8CD-EA9A-0CD70923CA25}"/>
              </a:ext>
            </a:extLst>
          </p:cNvPr>
          <p:cNvSpPr txBox="1"/>
          <p:nvPr/>
        </p:nvSpPr>
        <p:spPr>
          <a:xfrm>
            <a:off x="257172" y="2753522"/>
            <a:ext cx="3886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PH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Practice Positive Self-Talk</a:t>
            </a:r>
            <a:endParaRPr lang="en-PH" sz="2000" dirty="0">
              <a:solidFill>
                <a:srgbClr val="0070C0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7C93C8-1524-A4D3-FCA9-3883E9C13A66}"/>
              </a:ext>
            </a:extLst>
          </p:cNvPr>
          <p:cNvSpPr txBox="1"/>
          <p:nvPr/>
        </p:nvSpPr>
        <p:spPr>
          <a:xfrm>
            <a:off x="294032" y="3182264"/>
            <a:ext cx="8179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Using optimistic self-talk can help you develop self-compassion, overcome self-doubt, and take on new challenges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DC5C12-E482-5FA2-C8A5-279B7A17FC56}"/>
              </a:ext>
            </a:extLst>
          </p:cNvPr>
          <p:cNvSpPr txBox="1"/>
          <p:nvPr/>
        </p:nvSpPr>
        <p:spPr>
          <a:xfrm>
            <a:off x="289070" y="3929921"/>
            <a:ext cx="2657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PH" altLang="ko-K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Fears</a:t>
            </a:r>
            <a:endParaRPr lang="en-PH" sz="2000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22B206-A13D-E5FD-6BAD-534A06A12DBF}"/>
              </a:ext>
            </a:extLst>
          </p:cNvPr>
          <p:cNvSpPr txBox="1"/>
          <p:nvPr/>
        </p:nvSpPr>
        <p:spPr>
          <a:xfrm>
            <a:off x="289070" y="4325050"/>
            <a:ext cx="8179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Some of your fears stem from a lack of self-confidence</a:t>
            </a:r>
            <a:r>
              <a:rPr kumimoji="0" lang="ko-KR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kumimoji="0" lang="en-PH" altLang="ko-KR" sz="2000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135EA9-D412-3B42-D075-02CA0DA59C22}"/>
              </a:ext>
            </a:extLst>
          </p:cNvPr>
          <p:cNvSpPr txBox="1"/>
          <p:nvPr/>
        </p:nvSpPr>
        <p:spPr>
          <a:xfrm>
            <a:off x="272090" y="4761857"/>
            <a:ext cx="8309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You might learn that being a little anxious or making mistakes is not as bad as you thought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03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/>
      <p:bldP spid="9" grpId="0"/>
      <p:bldP spid="10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E029E0-8AA4-4AD6-B78F-2B26ADBA4DA3}"/>
              </a:ext>
            </a:extLst>
          </p:cNvPr>
          <p:cNvSpPr txBox="1"/>
          <p:nvPr/>
        </p:nvSpPr>
        <p:spPr>
          <a:xfrm>
            <a:off x="295275" y="181805"/>
            <a:ext cx="5305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 Must Know the Reason of Existence</a:t>
            </a:r>
            <a:r>
              <a:rPr kumimoji="0" lang="ko-KR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85082A-EC26-D2C6-ED69-49C67151BE4E}"/>
              </a:ext>
            </a:extLst>
          </p:cNvPr>
          <p:cNvSpPr txBox="1"/>
          <p:nvPr/>
        </p:nvSpPr>
        <p:spPr>
          <a:xfrm>
            <a:off x="214312" y="672269"/>
            <a:ext cx="86248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came to the earth not by incident or accident because you are only one in this world. </a:t>
            </a:r>
          </a:p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came to the earth by the invisible great power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E24832-FD41-DACD-11D4-44683D7CE44F}"/>
              </a:ext>
            </a:extLst>
          </p:cNvPr>
          <p:cNvSpPr txBox="1"/>
          <p:nvPr/>
        </p:nvSpPr>
        <p:spPr>
          <a:xfrm>
            <a:off x="561974" y="1901397"/>
            <a:ext cx="7929563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must know that you are most valuable person in this earth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A76602-22F3-370F-EFA8-1C7589E46472}"/>
              </a:ext>
            </a:extLst>
          </p:cNvPr>
          <p:cNvSpPr txBox="1"/>
          <p:nvPr/>
        </p:nvSpPr>
        <p:spPr>
          <a:xfrm>
            <a:off x="1596338" y="2435461"/>
            <a:ext cx="5195888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Times New Roman" panose="02020603050405020304" pitchFamily="18" charset="0"/>
              </a:rPr>
              <a:t>You are existing in the world to be loved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F6F53A-D280-F291-BFE1-63132DE30BEC}"/>
              </a:ext>
            </a:extLst>
          </p:cNvPr>
          <p:cNvSpPr txBox="1"/>
          <p:nvPr/>
        </p:nvSpPr>
        <p:spPr>
          <a:xfrm>
            <a:off x="428626" y="3044922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 Take Action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D5F690-B98C-B2B2-E51E-68EF08745111}"/>
              </a:ext>
            </a:extLst>
          </p:cNvPr>
          <p:cNvSpPr txBox="1"/>
          <p:nvPr/>
        </p:nvSpPr>
        <p:spPr>
          <a:xfrm>
            <a:off x="214312" y="3506587"/>
            <a:ext cx="8027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have a vision, confidence and know the reason of existence, if you don’t take action, it will be useless</a:t>
            </a:r>
            <a:endParaRPr kumimoji="0" lang="en-US" altLang="ko-K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10B158-9DA5-709A-AB1D-CFB67F20FD15}"/>
              </a:ext>
            </a:extLst>
          </p:cNvPr>
          <p:cNvSpPr txBox="1"/>
          <p:nvPr/>
        </p:nvSpPr>
        <p:spPr>
          <a:xfrm>
            <a:off x="175617" y="4337584"/>
            <a:ext cx="8792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It's easy to get excited about a vision, but often the vision doesn't translate into action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2DD049-58A7-BD84-C41C-171306B75769}"/>
              </a:ext>
            </a:extLst>
          </p:cNvPr>
          <p:cNvSpPr txBox="1"/>
          <p:nvPr/>
        </p:nvSpPr>
        <p:spPr>
          <a:xfrm>
            <a:off x="2507747" y="5250276"/>
            <a:ext cx="3192066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Turn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F3BED1-E6F4-0595-C562-1F5BD741C3BB}"/>
              </a:ext>
            </a:extLst>
          </p:cNvPr>
          <p:cNvSpPr txBox="1"/>
          <p:nvPr/>
        </p:nvSpPr>
        <p:spPr>
          <a:xfrm>
            <a:off x="2622930" y="5999578"/>
            <a:ext cx="3209925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Not talk, but take action</a:t>
            </a:r>
          </a:p>
        </p:txBody>
      </p:sp>
    </p:spTree>
    <p:extLst>
      <p:ext uri="{BB962C8B-B14F-4D97-AF65-F5344CB8AC3E}">
        <p14:creationId xmlns:p14="http://schemas.microsoft.com/office/powerpoint/2010/main" val="258331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  <p:bldP spid="9" grpId="0"/>
      <p:bldP spid="10" grpId="0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FC10C7-01B2-4D80-A46F-F39B873AF7B7}"/>
              </a:ext>
            </a:extLst>
          </p:cNvPr>
          <p:cNvSpPr txBox="1"/>
          <p:nvPr/>
        </p:nvSpPr>
        <p:spPr>
          <a:xfrm>
            <a:off x="561975" y="20955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 Continuity </a:t>
            </a:r>
            <a:r>
              <a:rPr lang="en-PH" sz="20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01F2B5-1C21-4600-968F-852721486786}"/>
              </a:ext>
            </a:extLst>
          </p:cNvPr>
          <p:cNvSpPr txBox="1"/>
          <p:nvPr/>
        </p:nvSpPr>
        <p:spPr>
          <a:xfrm>
            <a:off x="219074" y="671215"/>
            <a:ext cx="8429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If you stop in the middle of starting, what you have been doing in the past will be useless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0ACB9A-F3D1-4C5C-ADDC-C1076010D48D}"/>
              </a:ext>
            </a:extLst>
          </p:cNvPr>
          <p:cNvSpPr txBox="1"/>
          <p:nvPr/>
        </p:nvSpPr>
        <p:spPr>
          <a:xfrm>
            <a:off x="1895474" y="1617554"/>
            <a:ext cx="4476751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start, don’t stop and finish it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B2157F9B-A7E5-463D-9873-48BB05F86CBB}"/>
              </a:ext>
            </a:extLst>
          </p:cNvPr>
          <p:cNvSpPr/>
          <p:nvPr/>
        </p:nvSpPr>
        <p:spPr>
          <a:xfrm>
            <a:off x="3616926" y="2304070"/>
            <a:ext cx="762000" cy="228600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2BF7ED1-2C42-4408-953F-DD8AA9120AA1}"/>
              </a:ext>
            </a:extLst>
          </p:cNvPr>
          <p:cNvSpPr/>
          <p:nvPr/>
        </p:nvSpPr>
        <p:spPr>
          <a:xfrm>
            <a:off x="2654901" y="2703462"/>
            <a:ext cx="2686050" cy="46166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Success</a:t>
            </a:r>
            <a:endParaRPr lang="en-PH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C33CAA-3110-97B3-669C-8A0CCC1B97FB}"/>
              </a:ext>
            </a:extLst>
          </p:cNvPr>
          <p:cNvSpPr txBox="1"/>
          <p:nvPr/>
        </p:nvSpPr>
        <p:spPr>
          <a:xfrm>
            <a:off x="561975" y="3247584"/>
            <a:ext cx="6496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 Keep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Moving Forward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0B67E5-9820-C70C-F855-F87D543B6D13}"/>
              </a:ext>
            </a:extLst>
          </p:cNvPr>
          <p:cNvSpPr txBox="1"/>
          <p:nvPr/>
        </p:nvSpPr>
        <p:spPr>
          <a:xfrm>
            <a:off x="257174" y="3709249"/>
            <a:ext cx="8734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Moving forward means not accepting it when life gets tough.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C3E1A5-B726-5F63-2A85-48BCECE435F5}"/>
              </a:ext>
            </a:extLst>
          </p:cNvPr>
          <p:cNvSpPr txBox="1"/>
          <p:nvPr/>
        </p:nvSpPr>
        <p:spPr>
          <a:xfrm>
            <a:off x="257174" y="4217080"/>
            <a:ext cx="8191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It means that you are willing to keep going even when things are difficult</a:t>
            </a:r>
            <a:r>
              <a:rPr kumimoji="0" lang="en-US" altLang="ko-KR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E37545-398E-A765-D7D2-4B2E601E9E4A}"/>
              </a:ext>
            </a:extLst>
          </p:cNvPr>
          <p:cNvSpPr txBox="1"/>
          <p:nvPr/>
        </p:nvSpPr>
        <p:spPr>
          <a:xfrm>
            <a:off x="342899" y="5048077"/>
            <a:ext cx="758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Moving forward also means that you do not allow external circumstances to stop you from the pursuit of your goals.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327E24-95CF-8600-4B9D-00DEEB57E695}"/>
              </a:ext>
            </a:extLst>
          </p:cNvPr>
          <p:cNvSpPr txBox="1"/>
          <p:nvPr/>
        </p:nvSpPr>
        <p:spPr>
          <a:xfrm>
            <a:off x="1659539" y="6147118"/>
            <a:ext cx="5438774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 moving forward until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reach goal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43849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3" grpId="0"/>
      <p:bldP spid="5" grpId="0"/>
      <p:bldP spid="6" grpId="0"/>
      <p:bldP spid="9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Line 4">
            <a:extLst>
              <a:ext uri="{FF2B5EF4-FFF2-40B4-BE49-F238E27FC236}">
                <a16:creationId xmlns:a16="http://schemas.microsoft.com/office/drawing/2014/main" id="{6E565BA4-6912-48C7-8311-73774567679E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2085975"/>
            <a:ext cx="6705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36869" name="Line 5">
            <a:extLst>
              <a:ext uri="{FF2B5EF4-FFF2-40B4-BE49-F238E27FC236}">
                <a16:creationId xmlns:a16="http://schemas.microsoft.com/office/drawing/2014/main" id="{FBAC93F1-D4EC-4BB7-AB04-C0DCBA45E947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085975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ADF1969D-40F9-436B-AA51-5AB39E184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2466975"/>
            <a:ext cx="1676400" cy="533400"/>
          </a:xfrm>
          <a:prstGeom prst="rect">
            <a:avLst/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latinLnBrk="1" hangingPunct="1">
              <a:defRPr/>
            </a:pPr>
            <a:r>
              <a:rPr kumimoji="1" lang="en-US" altLang="ko-KR" sz="2400" dirty="0">
                <a:solidFill>
                  <a:srgbClr val="000000"/>
                </a:solidFill>
                <a:latin typeface="Times New Roman" pitchFamily="18" charset="0"/>
                <a:ea typeface="굴림" pitchFamily="50" charset="-127"/>
              </a:rPr>
              <a:t>Our Life</a:t>
            </a:r>
          </a:p>
        </p:txBody>
      </p:sp>
      <p:sp>
        <p:nvSpPr>
          <p:cNvPr id="36871" name="Oval 7">
            <a:extLst>
              <a:ext uri="{FF2B5EF4-FFF2-40B4-BE49-F238E27FC236}">
                <a16:creationId xmlns:a16="http://schemas.microsoft.com/office/drawing/2014/main" id="{300A9ACB-03F2-40D3-A047-5143B520B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042988"/>
            <a:ext cx="1800225" cy="665162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latinLnBrk="1" hangingPunct="1">
              <a:defRPr/>
            </a:pPr>
            <a:r>
              <a:rPr kumimoji="1" lang="en-US" altLang="ko-KR" sz="2400" dirty="0">
                <a:solidFill>
                  <a:srgbClr val="000000"/>
                </a:solidFill>
                <a:latin typeface="Times New Roman" pitchFamily="18" charset="0"/>
                <a:ea typeface="굴림" pitchFamily="50" charset="-127"/>
              </a:rPr>
              <a:t>Beginning</a:t>
            </a:r>
          </a:p>
        </p:txBody>
      </p:sp>
      <p:sp>
        <p:nvSpPr>
          <p:cNvPr id="36872" name="Oval 8">
            <a:extLst>
              <a:ext uri="{FF2B5EF4-FFF2-40B4-BE49-F238E27FC236}">
                <a16:creationId xmlns:a16="http://schemas.microsoft.com/office/drawing/2014/main" id="{750146DD-8AE7-49B4-85D8-28BF38674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1338" y="1042988"/>
            <a:ext cx="1641475" cy="669925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latinLnBrk="1" hangingPunct="1">
              <a:defRPr/>
            </a:pPr>
            <a:r>
              <a:rPr kumimoji="1" lang="en-US" altLang="ko-KR" sz="2400">
                <a:solidFill>
                  <a:srgbClr val="000000"/>
                </a:solidFill>
                <a:latin typeface="Times New Roman" pitchFamily="18" charset="0"/>
                <a:ea typeface="굴림" pitchFamily="50" charset="-127"/>
              </a:rPr>
              <a:t>Ending</a:t>
            </a:r>
          </a:p>
        </p:txBody>
      </p:sp>
      <p:sp>
        <p:nvSpPr>
          <p:cNvPr id="36873" name="Line 9">
            <a:extLst>
              <a:ext uri="{FF2B5EF4-FFF2-40B4-BE49-F238E27FC236}">
                <a16:creationId xmlns:a16="http://schemas.microsoft.com/office/drawing/2014/main" id="{F4657CB0-59D9-4DC9-9126-5C28249B5C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0600" y="1781175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36874" name="Text Box 10">
            <a:extLst>
              <a:ext uri="{FF2B5EF4-FFF2-40B4-BE49-F238E27FC236}">
                <a16:creationId xmlns:a16="http://schemas.microsoft.com/office/drawing/2014/main" id="{BB902B34-5C59-4A61-851C-86CEE912F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7693" y="3105163"/>
            <a:ext cx="2411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kumimoji="1" lang="en-US" altLang="ko-KR" sz="2400">
                <a:latin typeface="Times New Roman" panose="02020603050405020304" pitchFamily="18" charset="0"/>
                <a:ea typeface="굴림" panose="020B0600000101010101" pitchFamily="50" charset="-127"/>
              </a:rPr>
              <a:t>80 - 100 years</a:t>
            </a:r>
            <a:r>
              <a:rPr kumimoji="1" lang="ko-KR" altLang="en-US" sz="2400">
                <a:latin typeface="Times New Roman" panose="02020603050405020304" pitchFamily="18" charset="0"/>
                <a:ea typeface="굴림" panose="020B0600000101010101" pitchFamily="50" charset="-127"/>
              </a:rPr>
              <a:t> </a:t>
            </a:r>
          </a:p>
        </p:txBody>
      </p:sp>
      <p:sp>
        <p:nvSpPr>
          <p:cNvPr id="29705" name="Oval 11">
            <a:extLst>
              <a:ext uri="{FF2B5EF4-FFF2-40B4-BE49-F238E27FC236}">
                <a16:creationId xmlns:a16="http://schemas.microsoft.com/office/drawing/2014/main" id="{96FD31CC-4FA9-4BEA-8958-BE5DEB7D0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683419"/>
            <a:ext cx="3200400" cy="609600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latinLnBrk="1" hangingPunct="1">
              <a:defRPr/>
            </a:pPr>
            <a:r>
              <a:rPr kumimoji="1" lang="en-US" altLang="ko-KR" sz="2400" dirty="0">
                <a:solidFill>
                  <a:srgbClr val="000000"/>
                </a:solidFill>
                <a:latin typeface="Times New Roman" pitchFamily="18" charset="0"/>
                <a:ea typeface="굴림" pitchFamily="50" charset="-127"/>
              </a:rPr>
              <a:t>History</a:t>
            </a:r>
          </a:p>
        </p:txBody>
      </p:sp>
      <p:sp>
        <p:nvSpPr>
          <p:cNvPr id="36876" name="Line 12">
            <a:extLst>
              <a:ext uri="{FF2B5EF4-FFF2-40B4-BE49-F238E27FC236}">
                <a16:creationId xmlns:a16="http://schemas.microsoft.com/office/drawing/2014/main" id="{0F2865CE-2E7F-4E82-BEEF-255CB15BE23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96200" y="18573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15EC73F6-4CC5-465D-9D8E-C7F08844F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1" y="3755018"/>
            <a:ext cx="8534398" cy="83099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ko-KR" sz="2400" dirty="0">
                <a:latin typeface="Times New Roman" panose="02020603050405020304" pitchFamily="18" charset="0"/>
              </a:rPr>
              <a:t>We must save a time in every second and live righteously not only for ourselves but also for neighbors, for the nation and for the world </a:t>
            </a:r>
          </a:p>
        </p:txBody>
      </p:sp>
    </p:spTree>
    <p:extLst>
      <p:ext uri="{BB962C8B-B14F-4D97-AF65-F5344CB8AC3E}">
        <p14:creationId xmlns:p14="http://schemas.microsoft.com/office/powerpoint/2010/main" val="380632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  <p:bldP spid="36870" grpId="0" animBg="1"/>
      <p:bldP spid="36874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>
            <a:extLst>
              <a:ext uri="{FF2B5EF4-FFF2-40B4-BE49-F238E27FC236}">
                <a16:creationId xmlns:a16="http://schemas.microsoft.com/office/drawing/2014/main" id="{4341A32E-1971-4E2D-ACE7-E68B53AF0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620713"/>
            <a:ext cx="25923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All start from </a:t>
            </a:r>
          </a:p>
        </p:txBody>
      </p:sp>
      <p:sp>
        <p:nvSpPr>
          <p:cNvPr id="38917" name="Oval 5">
            <a:extLst>
              <a:ext uri="{FF2B5EF4-FFF2-40B4-BE49-F238E27FC236}">
                <a16:creationId xmlns:a16="http://schemas.microsoft.com/office/drawing/2014/main" id="{CBBAAE02-F397-4C86-ADD5-3025755D6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625" y="1916113"/>
            <a:ext cx="2879725" cy="649287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  <a:ea typeface="굴림" pitchFamily="50" charset="-127"/>
                <a:cs typeface="Times New Roman" panose="02020603050405020304" pitchFamily="18" charset="0"/>
              </a:rPr>
              <a:t>Me</a:t>
            </a:r>
          </a:p>
        </p:txBody>
      </p:sp>
      <p:sp>
        <p:nvSpPr>
          <p:cNvPr id="38918" name="Oval 6">
            <a:extLst>
              <a:ext uri="{FF2B5EF4-FFF2-40B4-BE49-F238E27FC236}">
                <a16:creationId xmlns:a16="http://schemas.microsoft.com/office/drawing/2014/main" id="{A3C5FB5B-49E7-477D-A20D-7C852498A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00" y="3213100"/>
            <a:ext cx="3024188" cy="719138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  <a:ea typeface="굴림" pitchFamily="50" charset="-127"/>
                <a:cs typeface="Times New Roman" panose="02020603050405020304" pitchFamily="18" charset="0"/>
              </a:rPr>
              <a:t>My Family</a:t>
            </a:r>
          </a:p>
        </p:txBody>
      </p:sp>
      <p:sp>
        <p:nvSpPr>
          <p:cNvPr id="38919" name="Oval 7">
            <a:extLst>
              <a:ext uri="{FF2B5EF4-FFF2-40B4-BE49-F238E27FC236}">
                <a16:creationId xmlns:a16="http://schemas.microsoft.com/office/drawing/2014/main" id="{4EC4E04C-92A2-40ED-A736-C98A5F984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8" y="4581525"/>
            <a:ext cx="3671887" cy="719138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  <a:ea typeface="굴림" pitchFamily="50" charset="-127"/>
                <a:cs typeface="Times New Roman" panose="02020603050405020304" pitchFamily="18" charset="0"/>
              </a:rPr>
              <a:t>My Community</a:t>
            </a:r>
          </a:p>
        </p:txBody>
      </p:sp>
      <p:sp>
        <p:nvSpPr>
          <p:cNvPr id="38921" name="AutoShape 9">
            <a:extLst>
              <a:ext uri="{FF2B5EF4-FFF2-40B4-BE49-F238E27FC236}">
                <a16:creationId xmlns:a16="http://schemas.microsoft.com/office/drawing/2014/main" id="{A31525D9-C2C6-49E1-B5F1-F1C2128B8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3313" y="3141663"/>
            <a:ext cx="647700" cy="4318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22" name="Oval 10">
            <a:extLst>
              <a:ext uri="{FF2B5EF4-FFF2-40B4-BE49-F238E27FC236}">
                <a16:creationId xmlns:a16="http://schemas.microsoft.com/office/drawing/2014/main" id="{7D46C761-1178-4C79-A3FB-E5F654D97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38" y="2276475"/>
            <a:ext cx="2881312" cy="792163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  <a:ea typeface="굴림" pitchFamily="50" charset="-127"/>
                <a:cs typeface="Times New Roman" panose="02020603050405020304" pitchFamily="18" charset="0"/>
              </a:rPr>
              <a:t>Our Society</a:t>
            </a:r>
          </a:p>
        </p:txBody>
      </p:sp>
      <p:sp>
        <p:nvSpPr>
          <p:cNvPr id="38923" name="Oval 11">
            <a:extLst>
              <a:ext uri="{FF2B5EF4-FFF2-40B4-BE49-F238E27FC236}">
                <a16:creationId xmlns:a16="http://schemas.microsoft.com/office/drawing/2014/main" id="{494A5154-51ED-4C62-9C65-8A6DABD9C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3933825"/>
            <a:ext cx="2843212" cy="790575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  <a:ea typeface="굴림" pitchFamily="50" charset="-127"/>
                <a:cs typeface="Times New Roman" panose="02020603050405020304" pitchFamily="18" charset="0"/>
              </a:rPr>
              <a:t>Our Nation</a:t>
            </a:r>
          </a:p>
        </p:txBody>
      </p:sp>
      <p:sp>
        <p:nvSpPr>
          <p:cNvPr id="38925" name="Text Box 13">
            <a:extLst>
              <a:ext uri="{FF2B5EF4-FFF2-40B4-BE49-F238E27FC236}">
                <a16:creationId xmlns:a16="http://schemas.microsoft.com/office/drawing/2014/main" id="{5A4F8A13-5EE6-4B95-AE74-0B45F91B2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5229225"/>
            <a:ext cx="2665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Transform</a:t>
            </a:r>
          </a:p>
        </p:txBody>
      </p:sp>
    </p:spTree>
    <p:extLst>
      <p:ext uri="{BB962C8B-B14F-4D97-AF65-F5344CB8AC3E}">
        <p14:creationId xmlns:p14="http://schemas.microsoft.com/office/powerpoint/2010/main" val="214827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 animBg="1"/>
      <p:bldP spid="38919" grpId="0" animBg="1"/>
      <p:bldP spid="38921" grpId="0" animBg="1"/>
      <p:bldP spid="38922" grpId="0" animBg="1"/>
      <p:bldP spid="38923" grpId="0" animBg="1"/>
      <p:bldP spid="389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1">
            <a:extLst>
              <a:ext uri="{FF2B5EF4-FFF2-40B4-BE49-F238E27FC236}">
                <a16:creationId xmlns:a16="http://schemas.microsoft.com/office/drawing/2014/main" id="{34C05CC3-9ACD-4515-86A9-382E9C261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14325"/>
            <a:ext cx="2819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Life is BCD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1700C3-951F-4499-BFF3-C6D526910170}"/>
              </a:ext>
            </a:extLst>
          </p:cNvPr>
          <p:cNvSpPr/>
          <p:nvPr/>
        </p:nvSpPr>
        <p:spPr>
          <a:xfrm>
            <a:off x="609600" y="1076325"/>
            <a:ext cx="3429000" cy="7620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Birth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ECBBC94-C15E-4EBC-9B4E-472FD7A4E16B}"/>
              </a:ext>
            </a:extLst>
          </p:cNvPr>
          <p:cNvSpPr/>
          <p:nvPr/>
        </p:nvSpPr>
        <p:spPr>
          <a:xfrm>
            <a:off x="4343400" y="3352800"/>
            <a:ext cx="3429000" cy="7620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Death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24B194-D0FE-4691-8086-BCCCD735A3D5}"/>
              </a:ext>
            </a:extLst>
          </p:cNvPr>
          <p:cNvCxnSpPr>
            <a:stCxn id="3" idx="4"/>
            <a:endCxn id="4" idx="0"/>
          </p:cNvCxnSpPr>
          <p:nvPr/>
        </p:nvCxnSpPr>
        <p:spPr>
          <a:xfrm>
            <a:off x="2324100" y="1838325"/>
            <a:ext cx="3733800" cy="15144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loud Callout 6">
            <a:extLst>
              <a:ext uri="{FF2B5EF4-FFF2-40B4-BE49-F238E27FC236}">
                <a16:creationId xmlns:a16="http://schemas.microsoft.com/office/drawing/2014/main" id="{68534874-49E8-4E63-8C45-BEC24DE4608F}"/>
              </a:ext>
            </a:extLst>
          </p:cNvPr>
          <p:cNvSpPr/>
          <p:nvPr/>
        </p:nvSpPr>
        <p:spPr>
          <a:xfrm>
            <a:off x="4419600" y="1457325"/>
            <a:ext cx="3505200" cy="914400"/>
          </a:xfrm>
          <a:prstGeom prst="cloudCallout">
            <a:avLst>
              <a:gd name="adj1" fmla="val -50130"/>
              <a:gd name="adj2" fmla="val 80962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4D3739-FE82-4E35-9DD1-D11ADD6C8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548515"/>
            <a:ext cx="6972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planted a small mustard seed in your heart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10753D9-79CD-4F0B-89FD-27C26F6850C1}"/>
              </a:ext>
            </a:extLst>
          </p:cNvPr>
          <p:cNvSpPr/>
          <p:nvPr/>
        </p:nvSpPr>
        <p:spPr>
          <a:xfrm>
            <a:off x="457200" y="5400675"/>
            <a:ext cx="7924800" cy="76200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Now it is your choice</a:t>
            </a:r>
            <a:r>
              <a:rPr lang="en-US" sz="2800" dirty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5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686">
            <a:extLst>
              <a:ext uri="{FF2B5EF4-FFF2-40B4-BE49-F238E27FC236}">
                <a16:creationId xmlns:a16="http://schemas.microsoft.com/office/drawing/2014/main" id="{03E985C6-6869-4DE7-A5D2-AE8960288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0353" cy="707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A3C9505-1694-4BC6-8D0B-707D4307C3D6}"/>
              </a:ext>
            </a:extLst>
          </p:cNvPr>
          <p:cNvSpPr/>
          <p:nvPr/>
        </p:nvSpPr>
        <p:spPr>
          <a:xfrm>
            <a:off x="1866900" y="504825"/>
            <a:ext cx="5267325" cy="12573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Thank</a:t>
            </a:r>
            <a:r>
              <a:rPr lang="ko-KR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You</a:t>
            </a:r>
            <a:endParaRPr lang="en-PH" sz="5400" b="1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582760-3831-4885-8C0D-25C7ACC7FF46}"/>
              </a:ext>
            </a:extLst>
          </p:cNvPr>
          <p:cNvSpPr txBox="1"/>
          <p:nvPr/>
        </p:nvSpPr>
        <p:spPr>
          <a:xfrm>
            <a:off x="5123340" y="5957971"/>
            <a:ext cx="2652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www.wcm.or.kr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349272-C0E7-41B9-B481-673A2FA3AD98}"/>
              </a:ext>
            </a:extLst>
          </p:cNvPr>
          <p:cNvSpPr txBox="1"/>
          <p:nvPr/>
        </p:nvSpPr>
        <p:spPr>
          <a:xfrm>
            <a:off x="5068476" y="5568345"/>
            <a:ext cx="3995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Canaan Movement</a:t>
            </a:r>
          </a:p>
        </p:txBody>
      </p:sp>
    </p:spTree>
    <p:extLst>
      <p:ext uri="{BB962C8B-B14F-4D97-AF65-F5344CB8AC3E}">
        <p14:creationId xmlns:p14="http://schemas.microsoft.com/office/powerpoint/2010/main" val="2763698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A8DF79-0B31-05AA-26C3-8ED8383E8099}"/>
              </a:ext>
            </a:extLst>
          </p:cNvPr>
          <p:cNvSpPr txBox="1"/>
          <p:nvPr/>
        </p:nvSpPr>
        <p:spPr>
          <a:xfrm>
            <a:off x="132906" y="209766"/>
            <a:ext cx="8878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we start to cultivate our life toward better life 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252355-4F5D-FCA7-F023-B2827E05DD83}"/>
              </a:ext>
            </a:extLst>
          </p:cNvPr>
          <p:cNvSpPr txBox="1"/>
          <p:nvPr/>
        </p:nvSpPr>
        <p:spPr>
          <a:xfrm>
            <a:off x="1039332" y="708189"/>
            <a:ext cx="366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 project or program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48B720D-CFD4-009B-9469-B35173468CE1}"/>
              </a:ext>
            </a:extLst>
          </p:cNvPr>
          <p:cNvSpPr/>
          <p:nvPr/>
        </p:nvSpPr>
        <p:spPr>
          <a:xfrm>
            <a:off x="4360233" y="767017"/>
            <a:ext cx="2052084" cy="46166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A220CC-5A4B-4BE4-7B96-22AEAAB80A76}"/>
              </a:ext>
            </a:extLst>
          </p:cNvPr>
          <p:cNvSpPr/>
          <p:nvPr/>
        </p:nvSpPr>
        <p:spPr>
          <a:xfrm>
            <a:off x="4372061" y="1343550"/>
            <a:ext cx="2180013" cy="46166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583BD6-E8AB-12BB-8421-EFD2214974CB}"/>
              </a:ext>
            </a:extLst>
          </p:cNvPr>
          <p:cNvSpPr txBox="1"/>
          <p:nvPr/>
        </p:nvSpPr>
        <p:spPr>
          <a:xfrm>
            <a:off x="870098" y="1306792"/>
            <a:ext cx="4176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of Mindset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7D8F92-5B5E-6F30-82C8-D94CF6F2F933}"/>
              </a:ext>
            </a:extLst>
          </p:cNvPr>
          <p:cNvSpPr txBox="1"/>
          <p:nvPr/>
        </p:nvSpPr>
        <p:spPr>
          <a:xfrm>
            <a:off x="289974" y="1900801"/>
            <a:ext cx="4924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a small thing like a mustard seed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76B8917-FB3C-E372-5EFB-496D9A48DCB3}"/>
              </a:ext>
            </a:extLst>
          </p:cNvPr>
          <p:cNvSpPr/>
          <p:nvPr/>
        </p:nvSpPr>
        <p:spPr>
          <a:xfrm>
            <a:off x="512279" y="2502562"/>
            <a:ext cx="3196234" cy="52322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Planting Mustard Seed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45B8D5A-EDFA-226F-B0A4-D4B92709EB96}"/>
              </a:ext>
            </a:extLst>
          </p:cNvPr>
          <p:cNvSpPr/>
          <p:nvPr/>
        </p:nvSpPr>
        <p:spPr>
          <a:xfrm>
            <a:off x="4707564" y="2484544"/>
            <a:ext cx="1509008" cy="52322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Tree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3B1A798-50B7-016C-93D0-4D4386988679}"/>
              </a:ext>
            </a:extLst>
          </p:cNvPr>
          <p:cNvSpPr/>
          <p:nvPr/>
        </p:nvSpPr>
        <p:spPr>
          <a:xfrm>
            <a:off x="3853751" y="2674510"/>
            <a:ext cx="785036" cy="286559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2400"/>
          </a:p>
        </p:txBody>
      </p:sp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586ED855-1E09-9927-B95A-600B5CF4D4F2}"/>
              </a:ext>
            </a:extLst>
          </p:cNvPr>
          <p:cNvSpPr/>
          <p:nvPr/>
        </p:nvSpPr>
        <p:spPr>
          <a:xfrm>
            <a:off x="5741701" y="1598434"/>
            <a:ext cx="3402299" cy="992881"/>
          </a:xfrm>
          <a:prstGeom prst="cloudCallout">
            <a:avLst>
              <a:gd name="adj1" fmla="val -32952"/>
              <a:gd name="adj2" fmla="val 6288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Prosperity </a:t>
            </a:r>
          </a:p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Legacy</a:t>
            </a:r>
          </a:p>
        </p:txBody>
      </p:sp>
      <p:pic>
        <p:nvPicPr>
          <p:cNvPr id="2" name="Picture 1" descr="A close up of yellow flowers&#10;&#10;Description automatically generated">
            <a:extLst>
              <a:ext uri="{FF2B5EF4-FFF2-40B4-BE49-F238E27FC236}">
                <a16:creationId xmlns:a16="http://schemas.microsoft.com/office/drawing/2014/main" id="{12AB289B-8039-7263-C63D-44620D8FD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71" y="4065373"/>
            <a:ext cx="4503421" cy="2702052"/>
          </a:xfrm>
          <a:prstGeom prst="rect">
            <a:avLst/>
          </a:prstGeom>
        </p:spPr>
      </p:pic>
      <p:pic>
        <p:nvPicPr>
          <p:cNvPr id="12" name="Picture 4" descr="Mustard Seed Picture">
            <a:extLst>
              <a:ext uri="{FF2B5EF4-FFF2-40B4-BE49-F238E27FC236}">
                <a16:creationId xmlns:a16="http://schemas.microsoft.com/office/drawing/2014/main" id="{24FD5B56-F51D-103B-C2AD-88CAB2B2F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21820"/>
            <a:ext cx="4372061" cy="252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6">
            <a:extLst>
              <a:ext uri="{FF2B5EF4-FFF2-40B4-BE49-F238E27FC236}">
                <a16:creationId xmlns:a16="http://schemas.microsoft.com/office/drawing/2014/main" id="{3F0FB509-A1C0-2DAE-5B45-B060BF940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194" y="5953992"/>
            <a:ext cx="2696404" cy="505970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latin typeface="Times New Roman" pitchFamily="18" charset="0"/>
                <a:ea typeface="굴림" pitchFamily="50" charset="-127"/>
              </a:rPr>
              <a:t>Mustard Seed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E925222-95BB-8993-6C1D-3C6158DB4CB6}"/>
              </a:ext>
            </a:extLst>
          </p:cNvPr>
          <p:cNvSpPr/>
          <p:nvPr/>
        </p:nvSpPr>
        <p:spPr>
          <a:xfrm>
            <a:off x="5386275" y="3458674"/>
            <a:ext cx="2942179" cy="523220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Mustard Tree</a:t>
            </a:r>
          </a:p>
        </p:txBody>
      </p:sp>
    </p:spTree>
    <p:extLst>
      <p:ext uri="{BB962C8B-B14F-4D97-AF65-F5344CB8AC3E}">
        <p14:creationId xmlns:p14="http://schemas.microsoft.com/office/powerpoint/2010/main" val="32374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  <p:bldP spid="9" grpId="0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DBFF661-A5EB-E970-BB6A-9634BE2AA542}"/>
              </a:ext>
            </a:extLst>
          </p:cNvPr>
          <p:cNvSpPr/>
          <p:nvPr/>
        </p:nvSpPr>
        <p:spPr>
          <a:xfrm>
            <a:off x="478464" y="292395"/>
            <a:ext cx="6305108" cy="56352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thing like mustard seed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2D4497-7D55-165D-2EE1-17ADF7AEDD8E}"/>
              </a:ext>
            </a:extLst>
          </p:cNvPr>
          <p:cNvSpPr/>
          <p:nvPr/>
        </p:nvSpPr>
        <p:spPr>
          <a:xfrm>
            <a:off x="4671237" y="1066799"/>
            <a:ext cx="3285460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4D47A31-9ACD-88EE-E8F1-9F1BDFC3DE7E}"/>
              </a:ext>
            </a:extLst>
          </p:cNvPr>
          <p:cNvSpPr/>
          <p:nvPr/>
        </p:nvSpPr>
        <p:spPr>
          <a:xfrm>
            <a:off x="4671237" y="1690575"/>
            <a:ext cx="3285460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Family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EFFA866-7DCB-E44A-0CDD-C20F9C969BD5}"/>
              </a:ext>
            </a:extLst>
          </p:cNvPr>
          <p:cNvSpPr/>
          <p:nvPr/>
        </p:nvSpPr>
        <p:spPr>
          <a:xfrm>
            <a:off x="4681868" y="2291318"/>
            <a:ext cx="3285460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Community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094912A-21BA-AD85-6414-43474C60DB2F}"/>
              </a:ext>
            </a:extLst>
          </p:cNvPr>
          <p:cNvSpPr/>
          <p:nvPr/>
        </p:nvSpPr>
        <p:spPr>
          <a:xfrm>
            <a:off x="4681868" y="2892061"/>
            <a:ext cx="3285460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Youre</a:t>
            </a:r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C4FF86-7C97-2058-4E73-90C1D82C3FAB}"/>
              </a:ext>
            </a:extLst>
          </p:cNvPr>
          <p:cNvSpPr txBox="1"/>
          <p:nvPr/>
        </p:nvSpPr>
        <p:spPr>
          <a:xfrm>
            <a:off x="1329069" y="1996696"/>
            <a:ext cx="139286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FD3FCC6-F96C-5AEA-5FCC-83F0E35B4651}"/>
              </a:ext>
            </a:extLst>
          </p:cNvPr>
          <p:cNvSpPr/>
          <p:nvPr/>
        </p:nvSpPr>
        <p:spPr>
          <a:xfrm>
            <a:off x="3296093" y="1624555"/>
            <a:ext cx="520995" cy="1352561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077647-879F-7DD0-4CAE-6C6073991B95}"/>
              </a:ext>
            </a:extLst>
          </p:cNvPr>
          <p:cNvSpPr txBox="1"/>
          <p:nvPr/>
        </p:nvSpPr>
        <p:spPr>
          <a:xfrm>
            <a:off x="396948" y="3619275"/>
            <a:ext cx="789644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things to </a:t>
            </a:r>
            <a:r>
              <a:rPr lang="en-PH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the success of transformation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E592C3-CE4C-B2FA-053C-0DD65383AD42}"/>
              </a:ext>
            </a:extLst>
          </p:cNvPr>
          <p:cNvSpPr txBox="1"/>
          <p:nvPr/>
        </p:nvSpPr>
        <p:spPr>
          <a:xfrm>
            <a:off x="606056" y="4355803"/>
            <a:ext cx="5816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First, we must have three senses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06B01B-DFFB-AE7F-9E54-A28A5864F5FD}"/>
              </a:ext>
            </a:extLst>
          </p:cNvPr>
          <p:cNvSpPr txBox="1"/>
          <p:nvPr/>
        </p:nvSpPr>
        <p:spPr>
          <a:xfrm>
            <a:off x="946298" y="4921317"/>
            <a:ext cx="6528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Second, revolution of our living attitudes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69FDE7-8ADE-DC74-9B1B-F69C76B9BE1F}"/>
              </a:ext>
            </a:extLst>
          </p:cNvPr>
          <p:cNvSpPr txBox="1"/>
          <p:nvPr/>
        </p:nvSpPr>
        <p:spPr>
          <a:xfrm>
            <a:off x="1329069" y="5621078"/>
            <a:ext cx="6294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Third, know six elements to achieve goal</a:t>
            </a:r>
          </a:p>
        </p:txBody>
      </p:sp>
    </p:spTree>
    <p:extLst>
      <p:ext uri="{BB962C8B-B14F-4D97-AF65-F5344CB8AC3E}">
        <p14:creationId xmlns:p14="http://schemas.microsoft.com/office/powerpoint/2010/main" val="63395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5">
            <a:extLst>
              <a:ext uri="{FF2B5EF4-FFF2-40B4-BE49-F238E27FC236}">
                <a16:creationId xmlns:a16="http://schemas.microsoft.com/office/drawing/2014/main" id="{456C07AD-4A23-4E3C-BFB4-A8D4B733C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3198167"/>
            <a:ext cx="38037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ea typeface="굴림" panose="020B0600000101010101" pitchFamily="50" charset="-127"/>
              </a:rPr>
              <a:t>“We are not born accidently” </a:t>
            </a:r>
          </a:p>
        </p:txBody>
      </p:sp>
      <p:sp>
        <p:nvSpPr>
          <p:cNvPr id="12" name="Text Box 16">
            <a:extLst>
              <a:ext uri="{FF2B5EF4-FFF2-40B4-BE49-F238E27FC236}">
                <a16:creationId xmlns:a16="http://schemas.microsoft.com/office/drawing/2014/main" id="{E278B25B-5C03-429C-9267-9F1A8D9A9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7743" y="3888422"/>
            <a:ext cx="7210427" cy="46166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ea typeface="굴림" panose="020B0600000101010101" pitchFamily="50" charset="-127"/>
              </a:rPr>
              <a:t>We should know what is our purpose to live in the earth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72F439-4098-72A8-7C9E-68B0C01B21B4}"/>
              </a:ext>
            </a:extLst>
          </p:cNvPr>
          <p:cNvSpPr txBox="1"/>
          <p:nvPr/>
        </p:nvSpPr>
        <p:spPr>
          <a:xfrm>
            <a:off x="342901" y="124486"/>
            <a:ext cx="306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1). Three senses of life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A98234-080E-D819-CA74-8DE5E9C737A9}"/>
              </a:ext>
            </a:extLst>
          </p:cNvPr>
          <p:cNvSpPr txBox="1"/>
          <p:nvPr/>
        </p:nvSpPr>
        <p:spPr>
          <a:xfrm>
            <a:off x="152399" y="556594"/>
            <a:ext cx="4229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 Sense of purpose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A1D050-65BB-5039-7C4F-BCBF96297B81}"/>
              </a:ext>
            </a:extLst>
          </p:cNvPr>
          <p:cNvSpPr txBox="1"/>
          <p:nvPr/>
        </p:nvSpPr>
        <p:spPr>
          <a:xfrm>
            <a:off x="417329" y="1043807"/>
            <a:ext cx="5749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should have a definite sense of purpose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BAC531-0FDF-8C59-F447-C1020EB0B39B}"/>
              </a:ext>
            </a:extLst>
          </p:cNvPr>
          <p:cNvSpPr txBox="1"/>
          <p:nvPr/>
        </p:nvSpPr>
        <p:spPr>
          <a:xfrm>
            <a:off x="542260" y="1711842"/>
            <a:ext cx="4417885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we set the purpose in this world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521AF1-60DF-943D-2532-82F3787D9720}"/>
              </a:ext>
            </a:extLst>
          </p:cNvPr>
          <p:cNvSpPr txBox="1"/>
          <p:nvPr/>
        </p:nvSpPr>
        <p:spPr>
          <a:xfrm>
            <a:off x="572857" y="2382266"/>
            <a:ext cx="4417885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we set the purpose in eternity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B8E312-CC91-9A16-6F13-3B5699CBAFDC}"/>
              </a:ext>
            </a:extLst>
          </p:cNvPr>
          <p:cNvSpPr txBox="1"/>
          <p:nvPr/>
        </p:nvSpPr>
        <p:spPr>
          <a:xfrm>
            <a:off x="5784112" y="1711842"/>
            <a:ext cx="2424058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 in the world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82645A-DB57-78F2-810E-84C58758F7F4}"/>
              </a:ext>
            </a:extLst>
          </p:cNvPr>
          <p:cNvSpPr txBox="1"/>
          <p:nvPr/>
        </p:nvSpPr>
        <p:spPr>
          <a:xfrm>
            <a:off x="5784112" y="2382266"/>
            <a:ext cx="2424058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forever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B936E88F-CF25-C0D7-C217-261B664FE29E}"/>
              </a:ext>
            </a:extLst>
          </p:cNvPr>
          <p:cNvSpPr/>
          <p:nvPr/>
        </p:nvSpPr>
        <p:spPr>
          <a:xfrm>
            <a:off x="5146158" y="1850065"/>
            <a:ext cx="531628" cy="323442"/>
          </a:xfrm>
          <a:prstGeom prst="rightArrow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784EF966-FD18-DA05-E51F-C1732A7C02B1}"/>
              </a:ext>
            </a:extLst>
          </p:cNvPr>
          <p:cNvSpPr/>
          <p:nvPr/>
        </p:nvSpPr>
        <p:spPr>
          <a:xfrm>
            <a:off x="5153512" y="2429077"/>
            <a:ext cx="531628" cy="323442"/>
          </a:xfrm>
          <a:prstGeom prst="rightArrow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4780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8" grpId="0" animBg="1"/>
      <p:bldP spid="9" grpId="0" animBg="1"/>
      <p:bldP spid="10" grpId="0" animBg="1"/>
      <p:bldP spid="18" grpId="0" animBg="1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33742C-C760-6464-868F-44D5E062B5B2}"/>
              </a:ext>
            </a:extLst>
          </p:cNvPr>
          <p:cNvSpPr txBox="1"/>
          <p:nvPr/>
        </p:nvSpPr>
        <p:spPr>
          <a:xfrm>
            <a:off x="374796" y="190500"/>
            <a:ext cx="4707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Responsibility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Oval 19">
            <a:extLst>
              <a:ext uri="{FF2B5EF4-FFF2-40B4-BE49-F238E27FC236}">
                <a16:creationId xmlns:a16="http://schemas.microsoft.com/office/drawing/2014/main" id="{78659FAC-2EFF-09E3-12C2-6B413E737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" y="4065241"/>
            <a:ext cx="2519362" cy="556236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latinLnBrk="1" hangingPunct="1">
              <a:defRPr/>
            </a:pPr>
            <a:r>
              <a:rPr kumimoji="1" lang="en-US" altLang="ko-KR" sz="2400" dirty="0">
                <a:latin typeface="Times New Roman" pitchFamily="18" charset="0"/>
                <a:ea typeface="HY견명조" pitchFamily="18" charset="-127"/>
              </a:rPr>
              <a:t>Responsibility</a:t>
            </a:r>
          </a:p>
        </p:txBody>
      </p:sp>
      <p:sp>
        <p:nvSpPr>
          <p:cNvPr id="12" name="Oval 20">
            <a:extLst>
              <a:ext uri="{FF2B5EF4-FFF2-40B4-BE49-F238E27FC236}">
                <a16:creationId xmlns:a16="http://schemas.microsoft.com/office/drawing/2014/main" id="{B435D5CE-7108-8C96-78D7-C70389692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" y="5651765"/>
            <a:ext cx="2447925" cy="503237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latinLnBrk="1" hangingPunct="1">
              <a:defRPr/>
            </a:pPr>
            <a:r>
              <a:rPr kumimoji="1" lang="en-US" altLang="ko-KR" sz="2400">
                <a:latin typeface="Times New Roman" pitchFamily="18" charset="0"/>
                <a:ea typeface="HY견명조" pitchFamily="18" charset="-127"/>
              </a:rPr>
              <a:t>Right</a:t>
            </a:r>
          </a:p>
        </p:txBody>
      </p:sp>
      <p:sp>
        <p:nvSpPr>
          <p:cNvPr id="13" name="Line 21">
            <a:extLst>
              <a:ext uri="{FF2B5EF4-FFF2-40B4-BE49-F238E27FC236}">
                <a16:creationId xmlns:a16="http://schemas.microsoft.com/office/drawing/2014/main" id="{D3B3BF2B-6899-1055-A737-37251C8C66B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4831" y="4354777"/>
            <a:ext cx="15128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4" name="Text Box 23">
            <a:extLst>
              <a:ext uri="{FF2B5EF4-FFF2-40B4-BE49-F238E27FC236}">
                <a16:creationId xmlns:a16="http://schemas.microsoft.com/office/drawing/2014/main" id="{815DA99E-745F-6D46-97B7-D457E3F02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156" y="4570677"/>
            <a:ext cx="2376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kumimoji="1" lang="en-US" altLang="ko-KR" sz="2400">
                <a:latin typeface="Times New Roman" panose="02020603050405020304" pitchFamily="18" charset="0"/>
                <a:ea typeface="HY견명조" panose="02030600000101010101" pitchFamily="18" charset="-127"/>
              </a:rPr>
              <a:t>As a Student</a:t>
            </a:r>
          </a:p>
        </p:txBody>
      </p:sp>
      <p:sp>
        <p:nvSpPr>
          <p:cNvPr id="15" name="Text Box 24">
            <a:extLst>
              <a:ext uri="{FF2B5EF4-FFF2-40B4-BE49-F238E27FC236}">
                <a16:creationId xmlns:a16="http://schemas.microsoft.com/office/drawing/2014/main" id="{451D680D-118E-4B04-C8D3-71DAC2197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156" y="5075502"/>
            <a:ext cx="3313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kumimoji="1" lang="en-US" altLang="ko-KR" sz="2400">
                <a:latin typeface="Times New Roman" panose="02020603050405020304" pitchFamily="18" charset="0"/>
                <a:ea typeface="HY견명조" panose="02030600000101010101" pitchFamily="18" charset="-127"/>
              </a:rPr>
              <a:t>As a Employee</a:t>
            </a:r>
          </a:p>
        </p:txBody>
      </p:sp>
      <p:sp>
        <p:nvSpPr>
          <p:cNvPr id="16" name="Text Box 25">
            <a:extLst>
              <a:ext uri="{FF2B5EF4-FFF2-40B4-BE49-F238E27FC236}">
                <a16:creationId xmlns:a16="http://schemas.microsoft.com/office/drawing/2014/main" id="{BB1A4FFA-1C59-C802-6781-82FBBE7B0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156" y="5580327"/>
            <a:ext cx="42497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kumimoji="1" lang="en-US" altLang="ko-KR" sz="2400">
                <a:latin typeface="Times New Roman" panose="02020603050405020304" pitchFamily="18" charset="0"/>
                <a:ea typeface="HY견명조" panose="02030600000101010101" pitchFamily="18" charset="-127"/>
              </a:rPr>
              <a:t>As a Community Member </a:t>
            </a:r>
          </a:p>
        </p:txBody>
      </p:sp>
      <p:sp>
        <p:nvSpPr>
          <p:cNvPr id="17" name="Text Box 26">
            <a:extLst>
              <a:ext uri="{FF2B5EF4-FFF2-40B4-BE49-F238E27FC236}">
                <a16:creationId xmlns:a16="http://schemas.microsoft.com/office/drawing/2014/main" id="{03D34A95-907E-D8B5-C452-44FB5AC5F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6083565"/>
            <a:ext cx="2160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kumimoji="1" lang="en-US" altLang="ko-KR" sz="2400">
                <a:latin typeface="Times New Roman" panose="02020603050405020304" pitchFamily="18" charset="0"/>
                <a:ea typeface="HY견명조" panose="02030600000101010101" pitchFamily="18" charset="-127"/>
              </a:rPr>
              <a:t>As a Citizen</a:t>
            </a:r>
          </a:p>
        </p:txBody>
      </p:sp>
      <p:sp>
        <p:nvSpPr>
          <p:cNvPr id="18" name="Text Box 27">
            <a:extLst>
              <a:ext uri="{FF2B5EF4-FFF2-40B4-BE49-F238E27FC236}">
                <a16:creationId xmlns:a16="http://schemas.microsoft.com/office/drawing/2014/main" id="{A3CEABF0-41FF-DBC0-E48B-C12ADA6D4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7887" y="3600353"/>
            <a:ext cx="3313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kumimoji="1"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</a:rPr>
              <a:t>As a Human Being</a:t>
            </a:r>
          </a:p>
        </p:txBody>
      </p:sp>
      <p:sp>
        <p:nvSpPr>
          <p:cNvPr id="19" name="Line 28">
            <a:extLst>
              <a:ext uri="{FF2B5EF4-FFF2-40B4-BE49-F238E27FC236}">
                <a16:creationId xmlns:a16="http://schemas.microsoft.com/office/drawing/2014/main" id="{22527BE7-E6D1-577B-CB3D-604ABD765C4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5556" y="3875796"/>
            <a:ext cx="0" cy="249510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20" name="Line 29">
            <a:extLst>
              <a:ext uri="{FF2B5EF4-FFF2-40B4-BE49-F238E27FC236}">
                <a16:creationId xmlns:a16="http://schemas.microsoft.com/office/drawing/2014/main" id="{932BFDB0-2A21-512D-5D57-C92077CC19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5556" y="3875797"/>
            <a:ext cx="7921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21" name="Line 30">
            <a:extLst>
              <a:ext uri="{FF2B5EF4-FFF2-40B4-BE49-F238E27FC236}">
                <a16:creationId xmlns:a16="http://schemas.microsoft.com/office/drawing/2014/main" id="{C34B072E-3797-6C07-FE76-20029F03080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5556" y="4859602"/>
            <a:ext cx="7921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22" name="Line 31">
            <a:extLst>
              <a:ext uri="{FF2B5EF4-FFF2-40B4-BE49-F238E27FC236}">
                <a16:creationId xmlns:a16="http://schemas.microsoft.com/office/drawing/2014/main" id="{EDB7C67D-0835-DDAC-F034-2F8DFB0EDA5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5556" y="5362840"/>
            <a:ext cx="7921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23" name="Line 32">
            <a:extLst>
              <a:ext uri="{FF2B5EF4-FFF2-40B4-BE49-F238E27FC236}">
                <a16:creationId xmlns:a16="http://schemas.microsoft.com/office/drawing/2014/main" id="{52F98BC3-99D2-14B8-E5BF-720C73AD775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5556" y="5867665"/>
            <a:ext cx="7921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24" name="Line 33">
            <a:extLst>
              <a:ext uri="{FF2B5EF4-FFF2-40B4-BE49-F238E27FC236}">
                <a16:creationId xmlns:a16="http://schemas.microsoft.com/office/drawing/2014/main" id="{DBEB3D88-1503-06A2-5C80-1C227C7AEF6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9838" y="6370902"/>
            <a:ext cx="7921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25" name="AutoShape 34">
            <a:extLst>
              <a:ext uri="{FF2B5EF4-FFF2-40B4-BE49-F238E27FC236}">
                <a16:creationId xmlns:a16="http://schemas.microsoft.com/office/drawing/2014/main" id="{74219851-A4E0-E2E0-B26D-7D30ECC89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3530" y="4859602"/>
            <a:ext cx="360363" cy="574675"/>
          </a:xfrm>
          <a:prstGeom prst="downArrow">
            <a:avLst>
              <a:gd name="adj1" fmla="val 50000"/>
              <a:gd name="adj2" fmla="val 39868"/>
            </a:avLst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sp>
        <p:nvSpPr>
          <p:cNvPr id="27" name="Text Box 22">
            <a:extLst>
              <a:ext uri="{FF2B5EF4-FFF2-40B4-BE49-F238E27FC236}">
                <a16:creationId xmlns:a16="http://schemas.microsoft.com/office/drawing/2014/main" id="{06045552-CE50-1342-109F-9B0F0B27D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4056804"/>
            <a:ext cx="3529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kumimoji="1"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</a:rPr>
              <a:t>As a Family Member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0FAB23-E250-618B-A1B5-001B9DA57847}"/>
              </a:ext>
            </a:extLst>
          </p:cNvPr>
          <p:cNvSpPr txBox="1"/>
          <p:nvPr/>
        </p:nvSpPr>
        <p:spPr>
          <a:xfrm>
            <a:off x="342900" y="899300"/>
            <a:ext cx="586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meaning of responsibility: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C719E8-7DC7-E6C6-FB03-A2FBA6B3253D}"/>
              </a:ext>
            </a:extLst>
          </p:cNvPr>
          <p:cNvSpPr txBox="1"/>
          <p:nvPr/>
        </p:nvSpPr>
        <p:spPr>
          <a:xfrm>
            <a:off x="604439" y="1473974"/>
            <a:ext cx="7047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-  The fact of having an obligation to do something </a:t>
            </a:r>
            <a:r>
              <a:rPr lang="ko-KR" altLang="en-US" sz="2000" dirty="0">
                <a:solidFill>
                  <a:srgbClr val="202124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4F28C1C-3A8E-B794-19F0-0520904B2DF2}"/>
              </a:ext>
            </a:extLst>
          </p:cNvPr>
          <p:cNvSpPr txBox="1"/>
          <p:nvPr/>
        </p:nvSpPr>
        <p:spPr>
          <a:xfrm>
            <a:off x="638571" y="2092901"/>
            <a:ext cx="7304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ea typeface="굴림" panose="020B0600000101010101" pitchFamily="50" charset="-127"/>
              </a:rPr>
              <a:t>- The state of having control over or care for someone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FD0D71-9C83-F14F-9B45-43D88FECCDDE}"/>
              </a:ext>
            </a:extLst>
          </p:cNvPr>
          <p:cNvSpPr txBox="1"/>
          <p:nvPr/>
        </p:nvSpPr>
        <p:spPr>
          <a:xfrm>
            <a:off x="604439" y="2684590"/>
            <a:ext cx="5751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-  The state of being capable of being trusted </a:t>
            </a:r>
          </a:p>
        </p:txBody>
      </p:sp>
    </p:spTree>
    <p:extLst>
      <p:ext uri="{BB962C8B-B14F-4D97-AF65-F5344CB8AC3E}">
        <p14:creationId xmlns:p14="http://schemas.microsoft.com/office/powerpoint/2010/main" val="110198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89CB75-6113-4049-9005-279CEAFB414D}"/>
              </a:ext>
            </a:extLst>
          </p:cNvPr>
          <p:cNvSpPr txBox="1"/>
          <p:nvPr/>
        </p:nvSpPr>
        <p:spPr>
          <a:xfrm>
            <a:off x="495300" y="175915"/>
            <a:ext cx="5781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 Sense of Mission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1E3E54-3150-47CC-8385-BE9360F66830}"/>
              </a:ext>
            </a:extLst>
          </p:cNvPr>
          <p:cNvSpPr txBox="1"/>
          <p:nvPr/>
        </p:nvSpPr>
        <p:spPr>
          <a:xfrm>
            <a:off x="400157" y="2560833"/>
            <a:ext cx="4714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meaning of mission in Canaan</a:t>
            </a:r>
            <a:endParaRPr lang="en-PH" sz="20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49816A-6228-40BC-9517-2D26EEC79BD0}"/>
              </a:ext>
            </a:extLst>
          </p:cNvPr>
          <p:cNvSpPr txBox="1"/>
          <p:nvPr/>
        </p:nvSpPr>
        <p:spPr>
          <a:xfrm>
            <a:off x="400157" y="3095655"/>
            <a:ext cx="5343524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</a:rPr>
              <a:t>A man’s faithful performance of his work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41A873-27A7-7204-9057-5190B8E2CFB6}"/>
              </a:ext>
            </a:extLst>
          </p:cNvPr>
          <p:cNvSpPr txBox="1"/>
          <p:nvPr/>
        </p:nvSpPr>
        <p:spPr>
          <a:xfrm>
            <a:off x="495300" y="6203515"/>
            <a:ext cx="6678167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Everything should be done with the sense of mission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65C8E7E-FD57-FFF2-2FD8-A65342EA4906}"/>
              </a:ext>
            </a:extLst>
          </p:cNvPr>
          <p:cNvSpPr/>
          <p:nvPr/>
        </p:nvSpPr>
        <p:spPr>
          <a:xfrm>
            <a:off x="760503" y="4207826"/>
            <a:ext cx="2798243" cy="501421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 with mission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8352822-6022-28CB-B3B8-502730C2F05B}"/>
              </a:ext>
            </a:extLst>
          </p:cNvPr>
          <p:cNvSpPr/>
          <p:nvPr/>
        </p:nvSpPr>
        <p:spPr>
          <a:xfrm>
            <a:off x="5107173" y="4207826"/>
            <a:ext cx="3216429" cy="501422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 without mission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27233B02-0C67-CB19-8EAD-F46C9DCD3558}"/>
              </a:ext>
            </a:extLst>
          </p:cNvPr>
          <p:cNvSpPr/>
          <p:nvPr/>
        </p:nvSpPr>
        <p:spPr>
          <a:xfrm>
            <a:off x="4219734" y="4170155"/>
            <a:ext cx="506820" cy="601668"/>
          </a:xfrm>
          <a:prstGeom prst="chevron">
            <a:avLst>
              <a:gd name="adj" fmla="val 62191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78B4ED-7915-0E0C-94FD-D9453E51737C}"/>
              </a:ext>
            </a:extLst>
          </p:cNvPr>
          <p:cNvSpPr txBox="1"/>
          <p:nvPr/>
        </p:nvSpPr>
        <p:spPr>
          <a:xfrm>
            <a:off x="3211033" y="3597076"/>
            <a:ext cx="3065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Performance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BD8568-C179-60DD-3725-0E50E403E3C2}"/>
              </a:ext>
            </a:extLst>
          </p:cNvPr>
          <p:cNvSpPr txBox="1"/>
          <p:nvPr/>
        </p:nvSpPr>
        <p:spPr>
          <a:xfrm>
            <a:off x="291669" y="4815839"/>
            <a:ext cx="8362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man is pious to his parents by his own will, that is the mission; and if he does it simply because someone else does, then it is not the sense of mission.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8E9D38-718F-5888-A0D8-DCC032D7976D}"/>
              </a:ext>
            </a:extLst>
          </p:cNvPr>
          <p:cNvSpPr txBox="1"/>
          <p:nvPr/>
        </p:nvSpPr>
        <p:spPr>
          <a:xfrm>
            <a:off x="363498" y="979537"/>
            <a:ext cx="7258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PH" sz="2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 important assignment carried out for political, religious, or commercial purposes, typically involving travel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308A99-197A-AE5D-3F2D-0F82DE41648D}"/>
              </a:ext>
            </a:extLst>
          </p:cNvPr>
          <p:cNvSpPr txBox="1"/>
          <p:nvPr/>
        </p:nvSpPr>
        <p:spPr>
          <a:xfrm>
            <a:off x="401596" y="1777553"/>
            <a:ext cx="7115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PH" sz="2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vocation or calling of a religious organization, especially a Christian one, to go out into the world and spread its faith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206704-E24B-FB42-B0DC-24852C217C1F}"/>
              </a:ext>
            </a:extLst>
          </p:cNvPr>
          <p:cNvSpPr txBox="1"/>
          <p:nvPr/>
        </p:nvSpPr>
        <p:spPr>
          <a:xfrm>
            <a:off x="401596" y="566900"/>
            <a:ext cx="63436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  <a:r>
              <a:rPr lang="ko-KR" alt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Meaning of Mission</a:t>
            </a:r>
            <a:endParaRPr lang="en-PH" sz="20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3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6" grpId="0" animBg="1"/>
      <p:bldP spid="3" grpId="0" animBg="1"/>
      <p:bldP spid="4" grpId="0" animBg="1"/>
      <p:bldP spid="5" grpId="0" animBg="1"/>
      <p:bldP spid="7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0DAAA8-31A5-4F4A-A1E8-6107A792FEF3}"/>
              </a:ext>
            </a:extLst>
          </p:cNvPr>
          <p:cNvSpPr txBox="1"/>
          <p:nvPr/>
        </p:nvSpPr>
        <p:spPr>
          <a:xfrm>
            <a:off x="504825" y="29527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The</a:t>
            </a:r>
            <a:r>
              <a:rPr lang="ko-KR" altLang="en-US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life</a:t>
            </a:r>
            <a:r>
              <a:rPr lang="ko-KR" altLang="en-US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of</a:t>
            </a:r>
            <a:r>
              <a:rPr lang="ko-KR" altLang="en-US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Human Being</a:t>
            </a:r>
            <a:endParaRPr lang="en-PH" sz="2400" u="sng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D64C283-0F9E-4F62-8812-EE42F0CCCCE8}"/>
              </a:ext>
            </a:extLst>
          </p:cNvPr>
          <p:cNvSpPr/>
          <p:nvPr/>
        </p:nvSpPr>
        <p:spPr>
          <a:xfrm>
            <a:off x="2847975" y="933450"/>
            <a:ext cx="3286125" cy="61912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Sense of Purpose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DEF6DBE-EDA9-4B3B-9E27-9B6F25EFBEA3}"/>
              </a:ext>
            </a:extLst>
          </p:cNvPr>
          <p:cNvSpPr/>
          <p:nvPr/>
        </p:nvSpPr>
        <p:spPr>
          <a:xfrm>
            <a:off x="485775" y="1928811"/>
            <a:ext cx="3286125" cy="828676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Sense of Responsibility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490C8B3-D33C-40E0-81AE-B29362E37DE4}"/>
              </a:ext>
            </a:extLst>
          </p:cNvPr>
          <p:cNvSpPr/>
          <p:nvPr/>
        </p:nvSpPr>
        <p:spPr>
          <a:xfrm>
            <a:off x="5467350" y="2033586"/>
            <a:ext cx="3286125" cy="61912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Sense of Mission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4B275025-279D-43AB-8C42-55F2A40F6426}"/>
              </a:ext>
            </a:extLst>
          </p:cNvPr>
          <p:cNvSpPr/>
          <p:nvPr/>
        </p:nvSpPr>
        <p:spPr>
          <a:xfrm>
            <a:off x="4419600" y="1743075"/>
            <a:ext cx="314325" cy="1447800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895B7C43-A7A5-4FAA-BE81-BA683C1EDD60}"/>
              </a:ext>
            </a:extLst>
          </p:cNvPr>
          <p:cNvSpPr/>
          <p:nvPr/>
        </p:nvSpPr>
        <p:spPr>
          <a:xfrm>
            <a:off x="3924300" y="2190750"/>
            <a:ext cx="390525" cy="32385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8DD0CEE8-5C39-4888-9D9A-C033F480B8AB}"/>
              </a:ext>
            </a:extLst>
          </p:cNvPr>
          <p:cNvSpPr/>
          <p:nvPr/>
        </p:nvSpPr>
        <p:spPr>
          <a:xfrm>
            <a:off x="4867275" y="2190750"/>
            <a:ext cx="361950" cy="328611"/>
          </a:xfrm>
          <a:prstGeom prst="lef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3E8FD4-CF7B-43C6-8862-D9A7AC9C9606}"/>
              </a:ext>
            </a:extLst>
          </p:cNvPr>
          <p:cNvSpPr txBox="1"/>
          <p:nvPr/>
        </p:nvSpPr>
        <p:spPr>
          <a:xfrm>
            <a:off x="3771900" y="3336278"/>
            <a:ext cx="169545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69558-3BF9-4878-A0CE-5124FC088AD5}"/>
              </a:ext>
            </a:extLst>
          </p:cNvPr>
          <p:cNvSpPr txBox="1"/>
          <p:nvPr/>
        </p:nvSpPr>
        <p:spPr>
          <a:xfrm>
            <a:off x="2981325" y="3883967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(Finish, Accomplishment)</a:t>
            </a:r>
          </a:p>
        </p:txBody>
      </p:sp>
    </p:spTree>
    <p:extLst>
      <p:ext uri="{BB962C8B-B14F-4D97-AF65-F5344CB8AC3E}">
        <p14:creationId xmlns:p14="http://schemas.microsoft.com/office/powerpoint/2010/main" val="45947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48E88D-8EAB-4FEE-9171-E6A2BFFFF728}"/>
              </a:ext>
            </a:extLst>
          </p:cNvPr>
          <p:cNvSpPr txBox="1"/>
          <p:nvPr/>
        </p:nvSpPr>
        <p:spPr>
          <a:xfrm>
            <a:off x="504825" y="304800"/>
            <a:ext cx="5362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Revolution of Living Attitude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F50E8C8-1F53-4B94-9A8E-85AAE295493F}"/>
              </a:ext>
            </a:extLst>
          </p:cNvPr>
          <p:cNvSpPr/>
          <p:nvPr/>
        </p:nvSpPr>
        <p:spPr>
          <a:xfrm>
            <a:off x="428626" y="1066800"/>
            <a:ext cx="8010524" cy="16287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굴림" panose="020B0600000101010101" pitchFamily="50" charset="-127"/>
              </a:rPr>
              <a:t>Expose all bad customs, habits and tradition</a:t>
            </a:r>
          </a:p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굴림" panose="020B0600000101010101" pitchFamily="50" charset="-127"/>
              </a:rPr>
              <a:t>physically and spiritually 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728AC6F0-D163-46CD-8471-D0DAB6131206}"/>
              </a:ext>
            </a:extLst>
          </p:cNvPr>
          <p:cNvSpPr/>
          <p:nvPr/>
        </p:nvSpPr>
        <p:spPr>
          <a:xfrm>
            <a:off x="3729038" y="2914651"/>
            <a:ext cx="1362075" cy="400050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38B4713-33E7-472E-A260-EABBF11F1A09}"/>
              </a:ext>
            </a:extLst>
          </p:cNvPr>
          <p:cNvSpPr/>
          <p:nvPr/>
        </p:nvSpPr>
        <p:spPr>
          <a:xfrm>
            <a:off x="3048000" y="3524251"/>
            <a:ext cx="2590800" cy="4953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Redressing</a:t>
            </a:r>
            <a:endParaRPr lang="en-PH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2B3E92-FA2B-4C81-B680-FC25A44E606C}"/>
              </a:ext>
            </a:extLst>
          </p:cNvPr>
          <p:cNvSpPr txBox="1"/>
          <p:nvPr/>
        </p:nvSpPr>
        <p:spPr>
          <a:xfrm>
            <a:off x="504825" y="4324350"/>
            <a:ext cx="8010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Selection of 10 major bad customs, habits and tradition yourself</a:t>
            </a:r>
          </a:p>
        </p:txBody>
      </p:sp>
    </p:spTree>
    <p:extLst>
      <p:ext uri="{BB962C8B-B14F-4D97-AF65-F5344CB8AC3E}">
        <p14:creationId xmlns:p14="http://schemas.microsoft.com/office/powerpoint/2010/main" val="97732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3">
            <a:extLst>
              <a:ext uri="{FF2B5EF4-FFF2-40B4-BE49-F238E27FC236}">
                <a16:creationId xmlns:a16="http://schemas.microsoft.com/office/drawing/2014/main" id="{37FB71CD-0B41-42AD-97FD-777EDFFAA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504825"/>
            <a:ext cx="8686800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foundation of life is inside the mind, and  . . . . the rise and fall of a nation depends on the mind of the citizen.     –Elder Yong Ki Kim –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AFEEDE-FF00-4DE4-AAAE-4C1A1EA58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" y="2289453"/>
            <a:ext cx="411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Change here first!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BF52A6-061F-4766-AB17-824AB94A2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2945517"/>
            <a:ext cx="30765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Change now first!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AD12B7-2FD1-42A1-96A3-1158ADF9B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725" y="3601581"/>
            <a:ext cx="4038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small thing first!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D65A20-7C61-445F-A892-C69B2975D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575" y="4257645"/>
            <a:ext cx="4314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Change doable things first!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FDB22C-C248-4057-9114-3C1F3178D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75" y="4913709"/>
            <a:ext cx="3543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Change until the end!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FA895-FA4E-4F99-A251-C02425CBA7BB}"/>
              </a:ext>
            </a:extLst>
          </p:cNvPr>
          <p:cNvSpPr txBox="1"/>
          <p:nvPr/>
        </p:nvSpPr>
        <p:spPr>
          <a:xfrm>
            <a:off x="219075" y="1730276"/>
            <a:ext cx="3248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myself first!</a:t>
            </a:r>
            <a:endParaRPr lang="en-P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7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1045</ep:Words>
  <ep:PresentationFormat>On-screen Show (4:3)</ep:PresentationFormat>
  <ep:Paragraphs>163</ep:Paragraphs>
  <ep:Slides>19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ep:HeadingPairs>
  <ep: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2026-05-15T08:12:58.000</dcterms:created>
  <dc:creator>Kwansoo Lee</dc:creator>
  <cp:lastModifiedBy>bjcho</cp:lastModifiedBy>
  <dcterms:modified xsi:type="dcterms:W3CDTF">2026-05-26T05:25:39.807</dcterms:modified>
  <cp:revision>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