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389" r:id="rId11"/>
    <p:sldId id="268" r:id="rId12"/>
    <p:sldId id="269" r:id="rId13"/>
    <p:sldId id="379" r:id="rId14"/>
    <p:sldId id="270" r:id="rId15"/>
    <p:sldId id="272" r:id="rId16"/>
    <p:sldId id="360" r:id="rId17"/>
    <p:sldId id="34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presProps" Target="presProps.xml"  /><Relationship Id="rId2" Type="http://schemas.openxmlformats.org/officeDocument/2006/relationships/slide" Target="slides/slide1.xml"  /><Relationship Id="rId20" Type="http://schemas.openxmlformats.org/officeDocument/2006/relationships/viewProps" Target="viewProps.xml"  /><Relationship Id="rId21" Type="http://schemas.openxmlformats.org/officeDocument/2006/relationships/theme" Target="theme/theme1.xml"  /><Relationship Id="rId22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454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54547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4821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0330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8752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4912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89342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5797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5989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60179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89071300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955F1B-FA23-4F4D-B224-9A487574E480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0EDDC6-BD64-478A-A273-EB57F38520E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3371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6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.jpeg"  /><Relationship Id="rId3" Type="http://schemas.openxmlformats.org/officeDocument/2006/relationships/image" Target="../media/image5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4" y="1924050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PH" altLang="ko-KR" sz="28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Christian Background Influencing Korea Development</a:t>
            </a:r>
            <a:endParaRPr lang="en-US" sz="2800" kern="1200" dirty="0">
              <a:solidFill>
                <a:schemeClr val="accent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93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77E1BF-1001-F77C-79AF-E5B2DE8FE6ED}"/>
              </a:ext>
            </a:extLst>
          </p:cNvPr>
          <p:cNvSpPr txBox="1"/>
          <p:nvPr/>
        </p:nvSpPr>
        <p:spPr>
          <a:xfrm>
            <a:off x="595901" y="369870"/>
            <a:ext cx="5322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/>
              <a:t>Video: Revival Pyung Yang 1907</a:t>
            </a:r>
          </a:p>
        </p:txBody>
      </p:sp>
    </p:spTree>
    <p:extLst>
      <p:ext uri="{BB962C8B-B14F-4D97-AF65-F5344CB8AC3E}">
        <p14:creationId xmlns:p14="http://schemas.microsoft.com/office/powerpoint/2010/main" val="453514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304800" y="304800"/>
            <a:ext cx="8534400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There were many fruits of Christianity that influenced </a:t>
            </a:r>
            <a:r>
              <a:rPr lang="en-PH" altLang="en-US"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ko-KR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PH" altLang="ko-KR" sz="2400" dirty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ko-KR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PH" altLang="ko-KR" sz="24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ko-KR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Korea, but I am presenting two fruits of Christianity both of which became foundation of Korean development</a:t>
            </a:r>
          </a:p>
        </p:txBody>
      </p:sp>
    </p:spTree>
    <p:extLst>
      <p:ext uri="{BB962C8B-B14F-4D97-AF65-F5344CB8AC3E}">
        <p14:creationId xmlns:p14="http://schemas.microsoft.com/office/powerpoint/2010/main" val="4033726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228600" y="667357"/>
            <a:ext cx="8610600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Dr. Syngman Rhee, the first president of the Republic of Korea</a:t>
            </a:r>
          </a:p>
        </p:txBody>
      </p:sp>
      <p:sp>
        <p:nvSpPr>
          <p:cNvPr id="4" name="Oval 3"/>
          <p:cNvSpPr/>
          <p:nvPr/>
        </p:nvSpPr>
        <p:spPr>
          <a:xfrm>
            <a:off x="523875" y="133957"/>
            <a:ext cx="3200400" cy="3810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First Fruit</a:t>
            </a:r>
          </a:p>
        </p:txBody>
      </p:sp>
      <p:sp>
        <p:nvSpPr>
          <p:cNvPr id="5" name="Down Arrow 4"/>
          <p:cNvSpPr/>
          <p:nvPr/>
        </p:nvSpPr>
        <p:spPr>
          <a:xfrm>
            <a:off x="4267200" y="1224093"/>
            <a:ext cx="285750" cy="498345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 sz="2400">
              <a:solidFill>
                <a:srgbClr val="FFFFFF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62225" y="1961293"/>
            <a:ext cx="3581399" cy="430887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Became Christian in 1899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10803" y="4882357"/>
            <a:ext cx="7770016" cy="830997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Dedicated his life for the independence movement of Korea </a:t>
            </a:r>
          </a:p>
          <a:p>
            <a:pPr algn="ctr"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not only inside Korea but also </a:t>
            </a:r>
            <a:r>
              <a:rPr lang="en-PH" altLang="ko-KR" sz="24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ko-KR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abroad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50255" y="6179900"/>
            <a:ext cx="4967287" cy="45719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Became the first president in 1948</a:t>
            </a:r>
          </a:p>
        </p:txBody>
      </p:sp>
      <p:sp>
        <p:nvSpPr>
          <p:cNvPr id="10" name="Down Arrow 9"/>
          <p:cNvSpPr/>
          <p:nvPr/>
        </p:nvSpPr>
        <p:spPr>
          <a:xfrm>
            <a:off x="4229099" y="5832327"/>
            <a:ext cx="609600" cy="228600"/>
          </a:xfrm>
          <a:prstGeom prst="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08A7EA-8D3D-8C06-5C15-9595FC1E4F3C}"/>
              </a:ext>
            </a:extLst>
          </p:cNvPr>
          <p:cNvSpPr txBox="1"/>
          <p:nvPr/>
        </p:nvSpPr>
        <p:spPr>
          <a:xfrm>
            <a:off x="133351" y="1250172"/>
            <a:ext cx="42195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Lineage of King of Joseon Dynasty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F38268-EAE0-A89D-5CF4-6B8EDDDF85BF}"/>
              </a:ext>
            </a:extLst>
          </p:cNvPr>
          <p:cNvSpPr txBox="1"/>
          <p:nvPr/>
        </p:nvSpPr>
        <p:spPr>
          <a:xfrm>
            <a:off x="4519612" y="1191852"/>
            <a:ext cx="42195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prison due to resistance to Japan in 1899, age 24years old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84044B-4F49-913C-F965-16E22F138E5F}"/>
              </a:ext>
            </a:extLst>
          </p:cNvPr>
          <p:cNvSpPr txBox="1"/>
          <p:nvPr/>
        </p:nvSpPr>
        <p:spPr>
          <a:xfrm>
            <a:off x="610789" y="2514746"/>
            <a:ext cx="8128397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was life sentenced but he was pardoned after 5 years and 7 months. </a:t>
            </a:r>
          </a:p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he was in prison, he wrote ‘The Spirit of Independence’ and many other articles including the New English-Korean Dictionary.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08AB977-0EF2-F8B0-2563-B2D3A5747322}"/>
              </a:ext>
            </a:extLst>
          </p:cNvPr>
          <p:cNvSpPr/>
          <p:nvPr/>
        </p:nvSpPr>
        <p:spPr>
          <a:xfrm>
            <a:off x="1366839" y="3768421"/>
            <a:ext cx="6372222" cy="430887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Exiled to USA by help of American Missionary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A58319-C048-3F79-7FCD-927D437ED447}"/>
              </a:ext>
            </a:extLst>
          </p:cNvPr>
          <p:cNvSpPr txBox="1"/>
          <p:nvPr/>
        </p:nvSpPr>
        <p:spPr>
          <a:xfrm>
            <a:off x="1014409" y="4228979"/>
            <a:ext cx="71628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got master degree from Harvard and Ph.D. from Princeton</a:t>
            </a:r>
          </a:p>
        </p:txBody>
      </p:sp>
    </p:spTree>
    <p:extLst>
      <p:ext uri="{BB962C8B-B14F-4D97-AF65-F5344CB8AC3E}">
        <p14:creationId xmlns:p14="http://schemas.microsoft.com/office/powerpoint/2010/main" val="185992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8" grpId="0" animBg="1"/>
      <p:bldP spid="10" grpId="0" animBg="1"/>
      <p:bldP spid="2" grpId="0"/>
      <p:bldP spid="3" grpId="0"/>
      <p:bldP spid="7" grpId="0" animBg="1"/>
      <p:bldP spid="19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897855" y="163040"/>
            <a:ext cx="4417219" cy="45719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During Presidency 1948 - 1960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3646" y="658260"/>
            <a:ext cx="5231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Governed the nation based on the Bible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135857" y="1088640"/>
            <a:ext cx="6160294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“With the spirit that all men were created equal”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0974" y="2483103"/>
            <a:ext cx="2590800" cy="43095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Education Policy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09551" y="1895322"/>
            <a:ext cx="2286000" cy="359413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 Reform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2643189" y="2045184"/>
            <a:ext cx="252413" cy="4572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 sz="2400">
              <a:solidFill>
                <a:srgbClr val="FFFFFF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919413" y="1704519"/>
            <a:ext cx="3543302" cy="12886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Human &amp; Physical Capital Accumulation 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591301" y="2081639"/>
            <a:ext cx="252410" cy="4572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 sz="2400">
              <a:solidFill>
                <a:srgbClr val="FFFFFF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867524" y="1786977"/>
            <a:ext cx="2209797" cy="117418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Foundation of Development of Korea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573380-8E33-7F8D-3DC6-5202CB57EB76}"/>
              </a:ext>
            </a:extLst>
          </p:cNvPr>
          <p:cNvSpPr txBox="1"/>
          <p:nvPr/>
        </p:nvSpPr>
        <p:spPr>
          <a:xfrm>
            <a:off x="390524" y="3212435"/>
            <a:ext cx="8434388" cy="1785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u="sng" dirty="0">
                <a:latin typeface="Times New Roman" panose="02020603050405020304" pitchFamily="18" charset="0"/>
                <a:cs typeface="Times New Roman" pitchFamily="18" charset="0"/>
              </a:rPr>
              <a:t>A form of confiscation at a cost and distribution at a cost </a:t>
            </a:r>
          </a:p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Purpose: - Modernization of rural society through the improvement of the anti feudal social structure in rural areas. </a:t>
            </a:r>
            <a:endParaRPr lang="en-PH" sz="22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Conversion of land capital of landlords into industrial capital or conversion of landlords into capitalists</a:t>
            </a:r>
            <a:r>
              <a:rPr lang="en-US" altLang="en-US" sz="2200" dirty="0"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. 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D0CACB-3251-599E-6EC5-DE3B25DA31CB}"/>
              </a:ext>
            </a:extLst>
          </p:cNvPr>
          <p:cNvSpPr txBox="1"/>
          <p:nvPr/>
        </p:nvSpPr>
        <p:spPr>
          <a:xfrm>
            <a:off x="366712" y="5153481"/>
            <a:ext cx="8410576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Education Act in 1949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6-year Compulsory Education Plan of Elementary School June 1950. </a:t>
            </a:r>
          </a:p>
          <a:p>
            <a:r>
              <a:rPr lang="en-PH" sz="2200" dirty="0">
                <a:latin typeface="Times New Roman" pitchFamily="18" charset="0"/>
                <a:cs typeface="Times New Roman" pitchFamily="18" charset="0"/>
              </a:rPr>
              <a:t>Year</a:t>
            </a:r>
            <a:r>
              <a:rPr lang="ko-KR" alt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1959 Result  – The rate of enrollment became 96% of all school-aged children 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6A550928-5A0B-8EB3-3677-42E2FDA5171C}"/>
              </a:ext>
            </a:extLst>
          </p:cNvPr>
          <p:cNvSpPr/>
          <p:nvPr/>
        </p:nvSpPr>
        <p:spPr>
          <a:xfrm>
            <a:off x="866775" y="2273784"/>
            <a:ext cx="342900" cy="108556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78ABA4FC-6DC4-A8BE-2A48-87E525D33B65}"/>
              </a:ext>
            </a:extLst>
          </p:cNvPr>
          <p:cNvSpPr/>
          <p:nvPr/>
        </p:nvSpPr>
        <p:spPr>
          <a:xfrm>
            <a:off x="1614484" y="2914062"/>
            <a:ext cx="357191" cy="2324688"/>
          </a:xfrm>
          <a:prstGeom prst="downArrow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635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66700" y="126147"/>
            <a:ext cx="3124200" cy="4572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Second Fruit</a:t>
            </a: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676650" y="152400"/>
            <a:ext cx="4152900" cy="533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Elder Yong Ki Kim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2400" y="809625"/>
            <a:ext cx="868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Started the Farmers Movement in 1931 and established the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Bongan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Ideal Village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8200" y="1638300"/>
            <a:ext cx="7315200" cy="4572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peaceful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independent movement</a:t>
            </a:r>
          </a:p>
        </p:txBody>
      </p:sp>
      <p:sp>
        <p:nvSpPr>
          <p:cNvPr id="6" name="Oval 5"/>
          <p:cNvSpPr/>
          <p:nvPr/>
        </p:nvSpPr>
        <p:spPr>
          <a:xfrm>
            <a:off x="1195387" y="2181225"/>
            <a:ext cx="6600825" cy="1009648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Elder Kim founded Canaan Farmers School in 1962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199" y="3343274"/>
            <a:ext cx="8077200" cy="92392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Its purpose was to transform the mindset of the people with the PIONEERING SPIRIT</a:t>
            </a:r>
          </a:p>
        </p:txBody>
      </p:sp>
      <p:sp>
        <p:nvSpPr>
          <p:cNvPr id="8" name="Oval 7"/>
          <p:cNvSpPr/>
          <p:nvPr/>
        </p:nvSpPr>
        <p:spPr>
          <a:xfrm>
            <a:off x="609600" y="4693502"/>
            <a:ext cx="2438400" cy="507147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Bible</a:t>
            </a:r>
          </a:p>
        </p:txBody>
      </p:sp>
      <p:sp>
        <p:nvSpPr>
          <p:cNvPr id="9" name="Up Arrow 8"/>
          <p:cNvSpPr/>
          <p:nvPr/>
        </p:nvSpPr>
        <p:spPr>
          <a:xfrm>
            <a:off x="1600200" y="4286250"/>
            <a:ext cx="762000" cy="304800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5105400" y="4495800"/>
            <a:ext cx="1219200" cy="2286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505200" y="4876800"/>
            <a:ext cx="5181600" cy="7620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Saemul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Undong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or New Village Movement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5181600" y="5715000"/>
            <a:ext cx="1143000" cy="3048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048000" y="6122253"/>
            <a:ext cx="5715000" cy="609600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Development of Korea</a:t>
            </a:r>
          </a:p>
        </p:txBody>
      </p:sp>
      <p:sp>
        <p:nvSpPr>
          <p:cNvPr id="14" name="Cloud Callout 13"/>
          <p:cNvSpPr/>
          <p:nvPr/>
        </p:nvSpPr>
        <p:spPr>
          <a:xfrm>
            <a:off x="304800" y="5286375"/>
            <a:ext cx="2743200" cy="1524000"/>
          </a:xfrm>
          <a:prstGeom prst="cloudCallout">
            <a:avLst>
              <a:gd name="adj1" fmla="val 82891"/>
              <a:gd name="adj2" fmla="val -108892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Work, Service &amp; Sacrifice</a:t>
            </a:r>
          </a:p>
        </p:txBody>
      </p:sp>
    </p:spTree>
    <p:extLst>
      <p:ext uri="{BB962C8B-B14F-4D97-AF65-F5344CB8AC3E}">
        <p14:creationId xmlns:p14="http://schemas.microsoft.com/office/powerpoint/2010/main" val="9809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4"/>
          <p:cNvSpPr>
            <a:spLocks noChangeArrowheads="1"/>
          </p:cNvSpPr>
          <p:nvPr/>
        </p:nvSpPr>
        <p:spPr bwMode="auto">
          <a:xfrm>
            <a:off x="506413" y="631825"/>
            <a:ext cx="2303462" cy="6477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God</a:t>
            </a:r>
          </a:p>
        </p:txBody>
      </p:sp>
      <p:sp>
        <p:nvSpPr>
          <p:cNvPr id="25603" name="AutoShape 5"/>
          <p:cNvSpPr>
            <a:spLocks noChangeArrowheads="1"/>
          </p:cNvSpPr>
          <p:nvPr/>
        </p:nvSpPr>
        <p:spPr bwMode="auto">
          <a:xfrm>
            <a:off x="3241675" y="920750"/>
            <a:ext cx="2736850" cy="142875"/>
          </a:xfrm>
          <a:prstGeom prst="rightArrow">
            <a:avLst>
              <a:gd name="adj1" fmla="val 50000"/>
              <a:gd name="adj2" fmla="val 478889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25604" name="Oval 6"/>
          <p:cNvSpPr>
            <a:spLocks noChangeArrowheads="1"/>
          </p:cNvSpPr>
          <p:nvPr/>
        </p:nvSpPr>
        <p:spPr bwMode="auto">
          <a:xfrm>
            <a:off x="6338888" y="704850"/>
            <a:ext cx="2376487" cy="57626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Korea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241675" y="389211"/>
            <a:ext cx="2663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Plan of Salvation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061494" y="1102643"/>
            <a:ext cx="29868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Sending Missionaries</a:t>
            </a: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4105275" y="1641475"/>
            <a:ext cx="720725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919287" y="1933575"/>
            <a:ext cx="5079999" cy="42068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Martyr (Robert Thomas in 1866)</a:t>
            </a:r>
          </a:p>
        </p:txBody>
      </p:sp>
      <p:sp>
        <p:nvSpPr>
          <p:cNvPr id="9" name="Oval 11"/>
          <p:cNvSpPr>
            <a:spLocks noChangeArrowheads="1"/>
          </p:cNvSpPr>
          <p:nvPr/>
        </p:nvSpPr>
        <p:spPr bwMode="auto">
          <a:xfrm>
            <a:off x="2555875" y="2714625"/>
            <a:ext cx="3816350" cy="57626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The Great Revival</a:t>
            </a: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4138613" y="3352800"/>
            <a:ext cx="720725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4140200" y="2420937"/>
            <a:ext cx="647700" cy="26069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179388" y="3702050"/>
            <a:ext cx="8569325" cy="731838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Spiritual Strength and wisdom for the Christians </a:t>
            </a: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>
            <a:off x="4140200" y="4500563"/>
            <a:ext cx="720725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585787" y="4854575"/>
            <a:ext cx="7972425" cy="731838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Lead independence movement during Japanese occupation</a:t>
            </a:r>
          </a:p>
        </p:txBody>
      </p:sp>
      <p:sp>
        <p:nvSpPr>
          <p:cNvPr id="15" name="AutoShape 18"/>
          <p:cNvSpPr>
            <a:spLocks noChangeArrowheads="1"/>
          </p:cNvSpPr>
          <p:nvPr/>
        </p:nvSpPr>
        <p:spPr bwMode="auto">
          <a:xfrm>
            <a:off x="2995613" y="5651500"/>
            <a:ext cx="719138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16" name="Oval 19"/>
          <p:cNvSpPr>
            <a:spLocks noChangeArrowheads="1"/>
          </p:cNvSpPr>
          <p:nvPr/>
        </p:nvSpPr>
        <p:spPr bwMode="auto">
          <a:xfrm>
            <a:off x="179388" y="6053137"/>
            <a:ext cx="4678362" cy="623887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Fruits of Christianity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000625" y="6124575"/>
            <a:ext cx="285750" cy="428625"/>
          </a:xfrm>
          <a:prstGeom prst="right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5429250" y="5910263"/>
            <a:ext cx="3365500" cy="731838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Prosperity</a:t>
            </a:r>
            <a:endParaRPr lang="ko-KR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71" name="TextBox 18"/>
          <p:cNvSpPr txBox="1">
            <a:spLocks noChangeArrowheads="1"/>
          </p:cNvSpPr>
          <p:nvPr/>
        </p:nvSpPr>
        <p:spPr bwMode="auto">
          <a:xfrm>
            <a:off x="142875" y="71438"/>
            <a:ext cx="1714500" cy="46166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ko-KR" sz="2400">
                <a:latin typeface="Times New Roman" pitchFamily="18" charset="0"/>
                <a:cs typeface="Times New Roman" pitchFamily="18" charset="0"/>
              </a:rPr>
              <a:t>Summary</a:t>
            </a:r>
            <a:endParaRPr lang="ko-KR" alt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40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A93C4C-F49D-E3FB-2B4D-2BC3FC102800}"/>
              </a:ext>
            </a:extLst>
          </p:cNvPr>
          <p:cNvSpPr txBox="1"/>
          <p:nvPr/>
        </p:nvSpPr>
        <p:spPr>
          <a:xfrm>
            <a:off x="581024" y="381000"/>
            <a:ext cx="822007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God is always at His work to this day. </a:t>
            </a:r>
          </a:p>
          <a:p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God who worked on the development of Korea wants to work through ‘the World Canaan Movement’ today as well.  </a:t>
            </a:r>
            <a:r>
              <a:rPr lang="ko-KR" altLang="en-US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26A05F9-4833-1A13-9A91-54E25385F711}"/>
              </a:ext>
            </a:extLst>
          </p:cNvPr>
          <p:cNvSpPr/>
          <p:nvPr/>
        </p:nvSpPr>
        <p:spPr>
          <a:xfrm>
            <a:off x="919162" y="1815164"/>
            <a:ext cx="5000625" cy="866775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Canaan Movement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D7665ABA-E676-7FF3-90DC-F2BEC20D323E}"/>
              </a:ext>
            </a:extLst>
          </p:cNvPr>
          <p:cNvSpPr/>
          <p:nvPr/>
        </p:nvSpPr>
        <p:spPr>
          <a:xfrm>
            <a:off x="2200275" y="2989775"/>
            <a:ext cx="300038" cy="1476375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7BBE8A5-D49C-A8F9-519F-45A7D2F6E35E}"/>
              </a:ext>
            </a:extLst>
          </p:cNvPr>
          <p:cNvSpPr/>
          <p:nvPr/>
        </p:nvSpPr>
        <p:spPr>
          <a:xfrm>
            <a:off x="919162" y="4540217"/>
            <a:ext cx="5095875" cy="58102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Spread Gospel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3A905F-8C0F-49ED-497B-1F843190D636}"/>
              </a:ext>
            </a:extLst>
          </p:cNvPr>
          <p:cNvSpPr txBox="1"/>
          <p:nvPr/>
        </p:nvSpPr>
        <p:spPr>
          <a:xfrm>
            <a:off x="2600325" y="2751121"/>
            <a:ext cx="6086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To help </a:t>
            </a:r>
            <a:r>
              <a:rPr lang="en-PH" altLang="en-US"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ko-KR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development of countries and </a:t>
            </a:r>
            <a:r>
              <a:rPr lang="en-PH" altLang="en-US" sz="2400" dirty="0">
                <a:latin typeface="Times New Roman" pitchFamily="18" charset="0"/>
                <a:cs typeface="Times New Roman" pitchFamily="18" charset="0"/>
              </a:rPr>
              <a:t>individuals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that are suffering from poverty and oppression </a:t>
            </a:r>
          </a:p>
        </p:txBody>
      </p:sp>
    </p:spTree>
    <p:extLst>
      <p:ext uri="{BB962C8B-B14F-4D97-AF65-F5344CB8AC3E}">
        <p14:creationId xmlns:p14="http://schemas.microsoft.com/office/powerpoint/2010/main" val="369271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686">
            <a:extLst>
              <a:ext uri="{FF2B5EF4-FFF2-40B4-BE49-F238E27FC236}">
                <a16:creationId xmlns:a16="http://schemas.microsoft.com/office/drawing/2014/main" id="{03E985C6-6869-4DE7-A5D2-AE8960288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353" cy="707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3DBA01A1-BDC2-4AE6-BE3E-ECEB19DD7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180" y="6204203"/>
            <a:ext cx="3776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  <a:latin typeface="Times New Roman" pitchFamily="18" charset="0"/>
              </a:rPr>
              <a:t>kwansoo46@yahoo.com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A3C9505-1694-4BC6-8D0B-707D4307C3D6}"/>
              </a:ext>
            </a:extLst>
          </p:cNvPr>
          <p:cNvSpPr/>
          <p:nvPr/>
        </p:nvSpPr>
        <p:spPr>
          <a:xfrm>
            <a:off x="1866900" y="504825"/>
            <a:ext cx="5267325" cy="12573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Thank</a:t>
            </a:r>
            <a:r>
              <a:rPr lang="ko-KR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You</a:t>
            </a:r>
            <a:endParaRPr lang="en-PH" sz="5400" b="1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82760-3831-4885-8C0D-25C7ACC7FF46}"/>
              </a:ext>
            </a:extLst>
          </p:cNvPr>
          <p:cNvSpPr txBox="1"/>
          <p:nvPr/>
        </p:nvSpPr>
        <p:spPr>
          <a:xfrm>
            <a:off x="193675" y="5829955"/>
            <a:ext cx="265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www.wcm.or.kr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49272-C0E7-41B9-B481-673A2FA3AD98}"/>
              </a:ext>
            </a:extLst>
          </p:cNvPr>
          <p:cNvSpPr txBox="1"/>
          <p:nvPr/>
        </p:nvSpPr>
        <p:spPr>
          <a:xfrm>
            <a:off x="48420" y="5350582"/>
            <a:ext cx="3995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Canaan Movement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422C60-AA7C-F6C2-8602-5D26860EDAA3}"/>
              </a:ext>
            </a:extLst>
          </p:cNvPr>
          <p:cNvSpPr txBox="1"/>
          <p:nvPr/>
        </p:nvSpPr>
        <p:spPr>
          <a:xfrm>
            <a:off x="5099843" y="5350582"/>
            <a:ext cx="3843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Canaan Farmers Training Center Philippines</a:t>
            </a:r>
          </a:p>
        </p:txBody>
      </p:sp>
    </p:spTree>
    <p:extLst>
      <p:ext uri="{BB962C8B-B14F-4D97-AF65-F5344CB8AC3E}">
        <p14:creationId xmlns:p14="http://schemas.microsoft.com/office/powerpoint/2010/main" val="1203143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09625" y="400051"/>
            <a:ext cx="7315200" cy="461666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Korea was</a:t>
            </a:r>
            <a:r>
              <a:rPr lang="ko-KR" altLang="en-US" sz="2400" dirty="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the poorest country in the world in 1953</a:t>
            </a:r>
          </a:p>
        </p:txBody>
      </p:sp>
      <p:sp>
        <p:nvSpPr>
          <p:cNvPr id="3" name="Oval 2"/>
          <p:cNvSpPr/>
          <p:nvPr/>
        </p:nvSpPr>
        <p:spPr>
          <a:xfrm>
            <a:off x="1057275" y="1028700"/>
            <a:ext cx="6400800" cy="790576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Income per Capita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US$91 in 1961</a:t>
            </a:r>
          </a:p>
        </p:txBody>
      </p:sp>
      <p:sp>
        <p:nvSpPr>
          <p:cNvPr id="4" name="Down Arrow 3"/>
          <p:cNvSpPr/>
          <p:nvPr/>
        </p:nvSpPr>
        <p:spPr>
          <a:xfrm>
            <a:off x="3800475" y="1986259"/>
            <a:ext cx="914400" cy="3810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71575" y="2534242"/>
            <a:ext cx="6172200" cy="961433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Income per Capita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US$31,489 in 2020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10150" y="1905594"/>
            <a:ext cx="342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itchFamily="18" charset="0"/>
              </a:rPr>
              <a:t>335 times Increase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8E47CF4-F793-71BE-E700-3036CBE83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619500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How this was possible?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AFC30D-75B9-4B75-9C72-A1D62EE31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4031307"/>
            <a:ext cx="655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Can we learn from the Korean experience?  YES!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AC56CE-6D58-11FB-DA40-12DB0F218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4443114"/>
            <a:ext cx="4486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Because of Christian background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DF2D125-8087-29E6-23AC-CC6C43320D1F}"/>
              </a:ext>
            </a:extLst>
          </p:cNvPr>
          <p:cNvSpPr/>
          <p:nvPr/>
        </p:nvSpPr>
        <p:spPr>
          <a:xfrm>
            <a:off x="842962" y="5125041"/>
            <a:ext cx="7458075" cy="151388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share our experience,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am presenting Korea as the model of transformation influenced by Christianity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0C7361-660F-2435-593C-868093CB3F83}"/>
              </a:ext>
            </a:extLst>
          </p:cNvPr>
          <p:cNvSpPr txBox="1"/>
          <p:nvPr/>
        </p:nvSpPr>
        <p:spPr>
          <a:xfrm>
            <a:off x="1714500" y="1862434"/>
            <a:ext cx="2000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60 years</a:t>
            </a:r>
          </a:p>
        </p:txBody>
      </p:sp>
    </p:spTree>
    <p:extLst>
      <p:ext uri="{BB962C8B-B14F-4D97-AF65-F5344CB8AC3E}">
        <p14:creationId xmlns:p14="http://schemas.microsoft.com/office/powerpoint/2010/main" val="233952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/>
      <p:bldP spid="1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838200" y="2338197"/>
            <a:ext cx="3200400" cy="626238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Devastation</a:t>
            </a:r>
          </a:p>
        </p:txBody>
      </p:sp>
      <p:sp>
        <p:nvSpPr>
          <p:cNvPr id="3" name="Oval 2"/>
          <p:cNvSpPr/>
          <p:nvPr/>
        </p:nvSpPr>
        <p:spPr>
          <a:xfrm>
            <a:off x="5210175" y="2336036"/>
            <a:ext cx="3200400" cy="626238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</a:p>
        </p:txBody>
      </p:sp>
      <p:sp>
        <p:nvSpPr>
          <p:cNvPr id="4" name="Oval 3"/>
          <p:cNvSpPr/>
          <p:nvPr/>
        </p:nvSpPr>
        <p:spPr>
          <a:xfrm>
            <a:off x="990600" y="3514636"/>
            <a:ext cx="3048000" cy="547297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Poverty</a:t>
            </a:r>
          </a:p>
        </p:txBody>
      </p:sp>
      <p:sp>
        <p:nvSpPr>
          <p:cNvPr id="5" name="Oval 4"/>
          <p:cNvSpPr/>
          <p:nvPr/>
        </p:nvSpPr>
        <p:spPr>
          <a:xfrm>
            <a:off x="5334000" y="3514636"/>
            <a:ext cx="3200400" cy="547297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Wealth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295775" y="2431018"/>
            <a:ext cx="609600" cy="3048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267200" y="3667037"/>
            <a:ext cx="685800" cy="3048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12296" name="TextBox 7"/>
          <p:cNvSpPr txBox="1">
            <a:spLocks noChangeArrowheads="1"/>
          </p:cNvSpPr>
          <p:nvPr/>
        </p:nvSpPr>
        <p:spPr bwMode="auto">
          <a:xfrm>
            <a:off x="314325" y="218984"/>
            <a:ext cx="6019800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Long 50 years devastation by Japanese Forced Occupied Period and Korean War</a:t>
            </a:r>
          </a:p>
        </p:txBody>
      </p:sp>
      <p:sp>
        <p:nvSpPr>
          <p:cNvPr id="9" name="Right Arrow 8"/>
          <p:cNvSpPr/>
          <p:nvPr/>
        </p:nvSpPr>
        <p:spPr>
          <a:xfrm>
            <a:off x="6653212" y="714463"/>
            <a:ext cx="381000" cy="3048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229474" y="464403"/>
            <a:ext cx="11811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Poverty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14325" y="1445657"/>
            <a:ext cx="5019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But next 50 years, Korea transformed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85800" y="4438559"/>
            <a:ext cx="464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HOW is the big question?</a:t>
            </a:r>
          </a:p>
        </p:txBody>
      </p:sp>
      <p:sp>
        <p:nvSpPr>
          <p:cNvPr id="13" name="Oval 12"/>
          <p:cNvSpPr/>
          <p:nvPr/>
        </p:nvSpPr>
        <p:spPr>
          <a:xfrm>
            <a:off x="2438400" y="5276850"/>
            <a:ext cx="60198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Because of Christianity</a:t>
            </a:r>
          </a:p>
        </p:txBody>
      </p:sp>
    </p:spTree>
    <p:extLst>
      <p:ext uri="{BB962C8B-B14F-4D97-AF65-F5344CB8AC3E}">
        <p14:creationId xmlns:p14="http://schemas.microsoft.com/office/powerpoint/2010/main" val="262852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/>
      <p:bldP spid="11" grpId="0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평양사경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5917236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010275" y="2466975"/>
            <a:ext cx="28575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From January 2 – 15 in 1907, Bible conference was held at ‘Jang-Dae-Hyun Church’ in </a:t>
            </a:r>
            <a:r>
              <a:rPr lang="en-US" altLang="ko-KR" sz="2400" dirty="0" err="1">
                <a:latin typeface="Times New Roman" pitchFamily="18" charset="0"/>
              </a:rPr>
              <a:t>Pyung</a:t>
            </a:r>
            <a:r>
              <a:rPr lang="en-US" altLang="ko-KR" sz="2400" dirty="0">
                <a:latin typeface="Times New Roman" pitchFamily="18" charset="0"/>
              </a:rPr>
              <a:t>-Yang. 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190500" y="964286"/>
            <a:ext cx="4029075" cy="50006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ko-KR" sz="2400" dirty="0" err="1">
                <a:solidFill>
                  <a:srgbClr val="000000"/>
                </a:solidFill>
                <a:latin typeface="Times New Roman" pitchFamily="18" charset="0"/>
              </a:rPr>
              <a:t>Pyung</a:t>
            </a: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-Yang Great Revival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190500" y="257234"/>
            <a:ext cx="6096000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What was the foundation of this development? 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ko-KR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179388" y="188913"/>
            <a:ext cx="4392612" cy="431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1907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itchFamily="18" charset="0"/>
              </a:rPr>
              <a:t>Pyung</a:t>
            </a: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-Yang Great Revival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60340" y="857250"/>
            <a:ext cx="3303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Until January 13 , 1907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3452813" y="1130597"/>
            <a:ext cx="10810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779964" y="871537"/>
            <a:ext cx="2640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No Grace &amp; Cold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17490" y="1389781"/>
            <a:ext cx="4619625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itchFamily="18" charset="0"/>
              </a:rPr>
              <a:t>Elder Kil Sun Ju and 600 members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217490" y="2435902"/>
            <a:ext cx="45624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Stay up to 2 o’clock in the morning on January 15 after noon prayer on January 14.  </a:t>
            </a: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1878018" y="1969404"/>
            <a:ext cx="436557" cy="444538"/>
          </a:xfrm>
          <a:prstGeom prst="downArrow">
            <a:avLst>
              <a:gd name="adj1" fmla="val 50000"/>
              <a:gd name="adj2" fmla="val 4524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255591" y="3656282"/>
            <a:ext cx="7304880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This was initiated by Elder </a:t>
            </a:r>
            <a:r>
              <a:rPr lang="en-US" altLang="ko-KR" sz="2400" dirty="0" err="1">
                <a:latin typeface="Times New Roman" pitchFamily="18" charset="0"/>
              </a:rPr>
              <a:t>Kil</a:t>
            </a:r>
            <a:r>
              <a:rPr lang="en-US" altLang="ko-KR" sz="2400" dirty="0">
                <a:latin typeface="Times New Roman" pitchFamily="18" charset="0"/>
              </a:rPr>
              <a:t> Sun Ju with his repentance  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E1A808B4-5D48-4F12-5A70-41A152AEF0D1}"/>
              </a:ext>
            </a:extLst>
          </p:cNvPr>
          <p:cNvSpPr/>
          <p:nvPr/>
        </p:nvSpPr>
        <p:spPr>
          <a:xfrm>
            <a:off x="4779964" y="1873406"/>
            <a:ext cx="4314825" cy="1276111"/>
          </a:xfrm>
          <a:prstGeom prst="cloudCallout">
            <a:avLst>
              <a:gd name="adj1" fmla="val -61157"/>
              <a:gd name="adj2" fmla="val -46012"/>
            </a:avLst>
          </a:prstGeom>
          <a:solidFill>
            <a:srgbClr val="FFCCFF"/>
          </a:solidFill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ko-KR" sz="2400">
                <a:solidFill>
                  <a:srgbClr val="000000"/>
                </a:solidFill>
                <a:latin typeface="Times New Roman" pitchFamily="18" charset="0"/>
              </a:rPr>
              <a:t>Great Revival by the power of Holy Spirit </a:t>
            </a:r>
            <a:endParaRPr lang="en-US" altLang="ko-KR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1E384-D9DA-2E91-ABD8-5D91B2FF7037}"/>
              </a:ext>
            </a:extLst>
          </p:cNvPr>
          <p:cNvSpPr txBox="1"/>
          <p:nvPr/>
        </p:nvSpPr>
        <p:spPr>
          <a:xfrm>
            <a:off x="217490" y="4220687"/>
            <a:ext cx="8355010" cy="1785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Elder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Ju was asked to manage the property left by his friend when he died. </a:t>
            </a:r>
          </a:p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made U$100 his own of that property. He shouted during prayer. </a:t>
            </a:r>
          </a:p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‘I am a thief who cheated on God and cheated on </a:t>
            </a:r>
            <a:r>
              <a:rPr lang="en-US" altLang="en-US" sz="22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friend and his wife.</a:t>
            </a:r>
          </a:p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I will return the money to </a:t>
            </a:r>
            <a:r>
              <a:rPr lang="en-US" altLang="en-US" sz="22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his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wife early tomorrow.’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5964BC-014B-C2D8-57B0-FCDAC84E6320}"/>
              </a:ext>
            </a:extLst>
          </p:cNvPr>
          <p:cNvSpPr txBox="1"/>
          <p:nvPr/>
        </p:nvSpPr>
        <p:spPr>
          <a:xfrm>
            <a:off x="160340" y="6108531"/>
            <a:ext cx="6507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At this time, all the congregation began to repent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B1AC6DA7-4365-FD0D-08EB-6C2D7BA087CE}"/>
              </a:ext>
            </a:extLst>
          </p:cNvPr>
          <p:cNvSpPr/>
          <p:nvPr/>
        </p:nvSpPr>
        <p:spPr>
          <a:xfrm>
            <a:off x="7010400" y="6108531"/>
            <a:ext cx="1973260" cy="461665"/>
          </a:xfrm>
          <a:prstGeom prst="wedgeRoundRectCallout">
            <a:avLst>
              <a:gd name="adj1" fmla="val -84933"/>
              <a:gd name="adj2" fmla="val -83986"/>
              <a:gd name="adj3" fmla="val 16667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Repentance</a:t>
            </a:r>
          </a:p>
        </p:txBody>
      </p:sp>
    </p:spTree>
    <p:extLst>
      <p:ext uri="{BB962C8B-B14F-4D97-AF65-F5344CB8AC3E}">
        <p14:creationId xmlns:p14="http://schemas.microsoft.com/office/powerpoint/2010/main" val="416475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4" grpId="0" animBg="1"/>
      <p:bldP spid="10256" grpId="0" animBg="1"/>
      <p:bldP spid="2" grpId="0" animBg="1"/>
      <p:bldP spid="4" grpId="0" animBg="1"/>
      <p:bldP spid="9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266700" y="717183"/>
            <a:ext cx="83518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itchFamily="18" charset="0"/>
              </a:rPr>
              <a:t>January 14 – 15, 1907 at ‘Jang-Dae-Hyun Church’ in </a:t>
            </a:r>
            <a:r>
              <a:rPr lang="en-US" altLang="ko-KR" sz="2400" dirty="0" err="1">
                <a:latin typeface="Times New Roman" pitchFamily="18" charset="0"/>
              </a:rPr>
              <a:t>Pyung</a:t>
            </a:r>
            <a:r>
              <a:rPr lang="en-US" altLang="ko-KR" sz="2400" dirty="0">
                <a:latin typeface="Times New Roman" pitchFamily="18" charset="0"/>
              </a:rPr>
              <a:t>-Yang experienced a powerful move of the Holy Spirit. 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431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1907 </a:t>
            </a:r>
            <a:r>
              <a:rPr lang="en-US" altLang="ko-KR" sz="2400" dirty="0" err="1">
                <a:solidFill>
                  <a:srgbClr val="000000"/>
                </a:solidFill>
                <a:latin typeface="Times New Roman" pitchFamily="18" charset="0"/>
              </a:rPr>
              <a:t>Pyung</a:t>
            </a: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-Yang Great Revival</a:t>
            </a:r>
          </a:p>
        </p:txBody>
      </p:sp>
      <p:pic>
        <p:nvPicPr>
          <p:cNvPr id="15364" name="Picture 6" descr="예배에 참석한 사람들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2" y="1644650"/>
            <a:ext cx="7103611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478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287336" y="412313"/>
            <a:ext cx="8569325" cy="26776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itchFamily="18" charset="0"/>
              </a:rPr>
              <a:t>People were consumed with a spirit of intense prayer of repentance and it was continued through out the bible conference at Jang-Dae-Hyun Church. </a:t>
            </a:r>
          </a:p>
          <a:p>
            <a:pPr eaLnBrk="1" hangingPunct="1"/>
            <a:r>
              <a:rPr lang="en-US" altLang="ko-KR" sz="2400" dirty="0">
                <a:latin typeface="Times New Roman" pitchFamily="18" charset="0"/>
              </a:rPr>
              <a:t>This Great Revival eventually spread onto the whole nation. </a:t>
            </a:r>
          </a:p>
          <a:p>
            <a:pPr eaLnBrk="1" hangingPunct="1"/>
            <a:r>
              <a:rPr lang="en-US" altLang="ko-KR" sz="2400" dirty="0">
                <a:latin typeface="Times New Roman" pitchFamily="18" charset="0"/>
              </a:rPr>
              <a:t>The fire-lit like revival brought experience of God to people having them to carry the power of Gospel being the witness of Christ harvesting fruits of Gospel nation.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87336" y="3461237"/>
            <a:ext cx="8569325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But we must remember how the Jang Dae Hyun Church had a Great Revival at that time 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828672" y="5034769"/>
            <a:ext cx="7219952" cy="46166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itchFamily="18" charset="0"/>
              </a:rPr>
              <a:t>It was started from one young missionary from England</a:t>
            </a: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4186236" y="4530151"/>
            <a:ext cx="504825" cy="266701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542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12294" grpId="0" animBg="1"/>
      <p:bldP spid="1229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4"/>
          <p:cNvSpPr>
            <a:spLocks noChangeArrowheads="1"/>
          </p:cNvSpPr>
          <p:nvPr/>
        </p:nvSpPr>
        <p:spPr bwMode="auto">
          <a:xfrm>
            <a:off x="107950" y="255885"/>
            <a:ext cx="7343775" cy="86965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In 1866, Robert Thomas executed at age 27 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468314" y="1752600"/>
            <a:ext cx="4570412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Distribute Bible to Chi </a:t>
            </a:r>
            <a:r>
              <a:rPr lang="en-US" altLang="ko-KR" sz="2400" dirty="0" err="1">
                <a:latin typeface="Times New Roman" pitchFamily="18" charset="0"/>
              </a:rPr>
              <a:t>Ryang</a:t>
            </a:r>
            <a:r>
              <a:rPr lang="en-US" altLang="ko-KR" sz="2400" dirty="0">
                <a:latin typeface="Times New Roman" pitchFamily="18" charset="0"/>
              </a:rPr>
              <a:t> Choi 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01612" y="3287009"/>
            <a:ext cx="8740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itchFamily="18" charset="0"/>
              </a:rPr>
              <a:t>Young </a:t>
            </a:r>
            <a:r>
              <a:rPr lang="en-US" altLang="ko-KR" sz="2400" dirty="0" err="1">
                <a:latin typeface="Times New Roman" pitchFamily="18" charset="0"/>
              </a:rPr>
              <a:t>Sik</a:t>
            </a:r>
            <a:r>
              <a:rPr lang="en-US" altLang="ko-KR" sz="2400" dirty="0">
                <a:latin typeface="Times New Roman" pitchFamily="18" charset="0"/>
              </a:rPr>
              <a:t> Park received Bible and used it as wallpaper in his house</a:t>
            </a:r>
          </a:p>
        </p:txBody>
      </p:sp>
      <p:sp>
        <p:nvSpPr>
          <p:cNvPr id="13322" name="AutoShape 10"/>
          <p:cNvSpPr>
            <a:spLocks noChangeArrowheads="1"/>
          </p:cNvSpPr>
          <p:nvPr/>
        </p:nvSpPr>
        <p:spPr bwMode="auto">
          <a:xfrm>
            <a:off x="1671637" y="4253810"/>
            <a:ext cx="423863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281781" y="4945797"/>
            <a:ext cx="64087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itchFamily="18" charset="0"/>
              </a:rPr>
              <a:t>This house became the </a:t>
            </a:r>
            <a:r>
              <a:rPr lang="en-US" altLang="ko-KR" sz="2400" dirty="0" err="1">
                <a:latin typeface="Times New Roman" pitchFamily="18" charset="0"/>
              </a:rPr>
              <a:t>Nuldari</a:t>
            </a:r>
            <a:r>
              <a:rPr lang="en-US" altLang="ko-KR" sz="2400" dirty="0">
                <a:latin typeface="Times New Roman" pitchFamily="18" charset="0"/>
              </a:rPr>
              <a:t> Church</a:t>
            </a:r>
          </a:p>
        </p:txBody>
      </p:sp>
      <p:sp>
        <p:nvSpPr>
          <p:cNvPr id="13324" name="AutoShape 12"/>
          <p:cNvSpPr>
            <a:spLocks noChangeArrowheads="1"/>
          </p:cNvSpPr>
          <p:nvPr/>
        </p:nvSpPr>
        <p:spPr bwMode="auto">
          <a:xfrm>
            <a:off x="3779837" y="5758551"/>
            <a:ext cx="576263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endParaRPr lang="ko-KR" altLang="en-US">
              <a:latin typeface="맑은 고딕" pitchFamily="50" charset="-127"/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2266950" y="6248699"/>
            <a:ext cx="3095626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Jang Dae Hyun Church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905000" y="1219200"/>
            <a:ext cx="381000" cy="4572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1905000" y="2305168"/>
            <a:ext cx="457200" cy="3810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68314" y="2709217"/>
            <a:ext cx="3311524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Give to Young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Sik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Park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86150" y="1208236"/>
            <a:ext cx="5591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By Soldier Chun Kwon Park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86026" y="4114800"/>
            <a:ext cx="5905500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Young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Sik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Park and Chun Kwon Park became Christian</a:t>
            </a:r>
          </a:p>
        </p:txBody>
      </p:sp>
    </p:spTree>
    <p:extLst>
      <p:ext uri="{BB962C8B-B14F-4D97-AF65-F5344CB8AC3E}">
        <p14:creationId xmlns:p14="http://schemas.microsoft.com/office/powerpoint/2010/main" val="170917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animBg="1"/>
      <p:bldP spid="13321" grpId="0"/>
      <p:bldP spid="13322" grpId="0" animBg="1"/>
      <p:bldP spid="13323" grpId="0"/>
      <p:bldP spid="13324" grpId="0" animBg="1"/>
      <p:bldP spid="13325" grpId="0" animBg="1"/>
      <p:bldP spid="12" grpId="0" animBg="1"/>
      <p:bldP spid="13" grpId="0" animBg="1"/>
      <p:bldP spid="14" grpId="0" animBg="1"/>
      <p:bldP spid="15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66699" y="2709030"/>
            <a:ext cx="50966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Independent Movement Rising – Many Christians participate 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66699" y="4057650"/>
            <a:ext cx="5029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ko-KR" sz="2400" dirty="0">
                <a:latin typeface="Times New Roman" pitchFamily="18" charset="0"/>
              </a:rPr>
              <a:t>March 1</a:t>
            </a:r>
            <a:r>
              <a:rPr lang="en-US" altLang="ko-KR" sz="2400" baseline="30000" dirty="0">
                <a:latin typeface="Times New Roman" pitchFamily="18" charset="0"/>
              </a:rPr>
              <a:t>st</a:t>
            </a:r>
            <a:r>
              <a:rPr lang="en-US" altLang="ko-KR" sz="2400" dirty="0">
                <a:latin typeface="Times New Roman" pitchFamily="18" charset="0"/>
              </a:rPr>
              <a:t> Movement (March 1, 1919)</a:t>
            </a:r>
          </a:p>
        </p:txBody>
      </p:sp>
      <p:pic>
        <p:nvPicPr>
          <p:cNvPr id="18439" name="Picture 7" descr="Ind Mov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368" y="2573073"/>
            <a:ext cx="2647158" cy="1893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 descr="3-1-1919 Ind Mo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721100"/>
            <a:ext cx="27432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85725" y="5576888"/>
            <a:ext cx="6962776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</a:rPr>
              <a:t>The March First Proclamation of Korean Independence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1008853" y="6184255"/>
            <a:ext cx="2871786" cy="46166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By 33 Representative</a:t>
            </a:r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 flipV="1">
            <a:off x="4243386" y="6462712"/>
            <a:ext cx="5048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5110958" y="6188347"/>
            <a:ext cx="1851818" cy="46166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itchFamily="18" charset="0"/>
              </a:rPr>
              <a:t>16 Christians</a:t>
            </a:r>
          </a:p>
        </p:txBody>
      </p:sp>
      <p:sp>
        <p:nvSpPr>
          <p:cNvPr id="20490" name="TextBox 11"/>
          <p:cNvSpPr txBox="1">
            <a:spLocks noChangeArrowheads="1"/>
          </p:cNvSpPr>
          <p:nvPr/>
        </p:nvSpPr>
        <p:spPr bwMode="auto">
          <a:xfrm>
            <a:off x="771521" y="178733"/>
            <a:ext cx="2581276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Great Revival</a:t>
            </a:r>
          </a:p>
        </p:txBody>
      </p:sp>
      <p:sp>
        <p:nvSpPr>
          <p:cNvPr id="20491" name="TextBox 12"/>
          <p:cNvSpPr txBox="1">
            <a:spLocks noChangeArrowheads="1"/>
          </p:cNvSpPr>
          <p:nvPr/>
        </p:nvSpPr>
        <p:spPr bwMode="auto">
          <a:xfrm>
            <a:off x="4486276" y="224010"/>
            <a:ext cx="3524250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One Million Saving Souls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724274" y="395287"/>
            <a:ext cx="390525" cy="180678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2" name="TextBox 14"/>
          <p:cNvSpPr txBox="1">
            <a:spLocks noChangeArrowheads="1"/>
          </p:cNvSpPr>
          <p:nvPr/>
        </p:nvSpPr>
        <p:spPr bwMode="auto">
          <a:xfrm>
            <a:off x="266699" y="1072317"/>
            <a:ext cx="845820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spread of the Gospel to the nation became the power to equip the Korean people to endure severe and inhumane oppression from the Japanese during the colonial period</a:t>
            </a:r>
          </a:p>
        </p:txBody>
      </p:sp>
    </p:spTree>
    <p:extLst>
      <p:ext uri="{BB962C8B-B14F-4D97-AF65-F5344CB8AC3E}">
        <p14:creationId xmlns:p14="http://schemas.microsoft.com/office/powerpoint/2010/main" val="280723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utoUpdateAnimBg="0"/>
      <p:bldP spid="18438" grpId="0"/>
      <p:bldP spid="18444" grpId="0" animBg="1"/>
      <p:bldP spid="18445" grpId="0" animBg="1"/>
      <p:bldP spid="18446" grpId="0" animBg="1"/>
      <p:bldP spid="18447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952</ep:Words>
  <ep:PresentationFormat>On-screen Show (4:3)</ep:PresentationFormat>
  <ep:Paragraphs>125</ep:Paragraphs>
  <ep:Slides>17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ep:HeadingPairs>
  <ep: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2026-05-19T06:05:36.000</dcterms:created>
  <dc:creator>Kwansoo Lee</dc:creator>
  <cp:lastModifiedBy>bjcho</cp:lastModifiedBy>
  <dcterms:modified xsi:type="dcterms:W3CDTF">2026-05-26T05:19:42.200</dcterms:modified>
  <cp:revision>2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