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258" r:id="rId3"/>
    <p:sldId id="334" r:id="rId4"/>
    <p:sldId id="335" r:id="rId5"/>
    <p:sldId id="336" r:id="rId6"/>
    <p:sldId id="374" r:id="rId7"/>
    <p:sldId id="382" r:id="rId8"/>
    <p:sldId id="386" r:id="rId9"/>
    <p:sldId id="383" r:id="rId10"/>
    <p:sldId id="341" r:id="rId11"/>
    <p:sldId id="342" r:id="rId12"/>
    <p:sldId id="343" r:id="rId13"/>
    <p:sldId id="34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017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9542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8979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7310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5319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98650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000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9169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4571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9353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36474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D978F5-79BF-4EA1-8C5E-F7ED9679201D}" type="datetimeFigureOut">
              <a:rPr lang="en-PH" smtClean="0"/>
              <a:t>5/20/2026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BF8AD5-FE2C-4A42-ADBE-8296D714A4C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7242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Community Development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B57E195-E399-4887-944B-FF7F6EFF5C30}"/>
              </a:ext>
            </a:extLst>
          </p:cNvPr>
          <p:cNvSpPr/>
          <p:nvPr/>
        </p:nvSpPr>
        <p:spPr>
          <a:xfrm>
            <a:off x="209550" y="1002357"/>
            <a:ext cx="4114800" cy="1348085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Community Development,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Aid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89C71F-57C8-4F8D-B41D-7CD7AEC49D14}"/>
              </a:ext>
            </a:extLst>
          </p:cNvPr>
          <p:cNvSpPr/>
          <p:nvPr/>
        </p:nvSpPr>
        <p:spPr>
          <a:xfrm>
            <a:off x="4953000" y="1219200"/>
            <a:ext cx="2362200" cy="68580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8E1BC25-986C-4574-ACB0-1779B88A9A7B}"/>
              </a:ext>
            </a:extLst>
          </p:cNvPr>
          <p:cNvSpPr/>
          <p:nvPr/>
        </p:nvSpPr>
        <p:spPr>
          <a:xfrm>
            <a:off x="5410200" y="2209800"/>
            <a:ext cx="3429000" cy="9906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Reproduction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1EA80DEF-2568-49DE-9058-255B50397BA7}"/>
              </a:ext>
            </a:extLst>
          </p:cNvPr>
          <p:cNvSpPr/>
          <p:nvPr/>
        </p:nvSpPr>
        <p:spPr>
          <a:xfrm>
            <a:off x="381000" y="2895600"/>
            <a:ext cx="3505200" cy="609600"/>
          </a:xfrm>
          <a:prstGeom prst="wedgeRectCallout">
            <a:avLst>
              <a:gd name="adj1" fmla="val 85232"/>
              <a:gd name="adj2" fmla="val -20288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Transformation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of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Mindset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B2E6D1DA-830B-4E4D-B78F-06522B8CAFF7}"/>
              </a:ext>
            </a:extLst>
          </p:cNvPr>
          <p:cNvSpPr/>
          <p:nvPr/>
        </p:nvSpPr>
        <p:spPr>
          <a:xfrm>
            <a:off x="4419600" y="1524000"/>
            <a:ext cx="4572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ent-Up Arrow 7">
            <a:extLst>
              <a:ext uri="{FF2B5EF4-FFF2-40B4-BE49-F238E27FC236}">
                <a16:creationId xmlns:a16="http://schemas.microsoft.com/office/drawing/2014/main" id="{F6D984A9-7267-45EE-86AA-FEDC5996210D}"/>
              </a:ext>
            </a:extLst>
          </p:cNvPr>
          <p:cNvSpPr/>
          <p:nvPr/>
        </p:nvSpPr>
        <p:spPr>
          <a:xfrm flipV="1">
            <a:off x="7391400" y="1600200"/>
            <a:ext cx="685800" cy="609600"/>
          </a:xfrm>
          <a:prstGeom prst="bentUpArrow">
            <a:avLst>
              <a:gd name="adj1" fmla="val 20385"/>
              <a:gd name="adj2" fmla="val 25000"/>
              <a:gd name="adj3" fmla="val 25000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3DE437-ED76-40A1-9AE6-3F965210C7E1}"/>
              </a:ext>
            </a:extLst>
          </p:cNvPr>
          <p:cNvSpPr/>
          <p:nvPr/>
        </p:nvSpPr>
        <p:spPr>
          <a:xfrm>
            <a:off x="5676899" y="3771900"/>
            <a:ext cx="2362200" cy="60960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A</a:t>
            </a:r>
          </a:p>
        </p:txBody>
      </p:sp>
      <p:sp>
        <p:nvSpPr>
          <p:cNvPr id="9" name="Down Arrow 11">
            <a:extLst>
              <a:ext uri="{FF2B5EF4-FFF2-40B4-BE49-F238E27FC236}">
                <a16:creationId xmlns:a16="http://schemas.microsoft.com/office/drawing/2014/main" id="{807C0CEB-6A19-497D-8D5F-306CD40ADD59}"/>
              </a:ext>
            </a:extLst>
          </p:cNvPr>
          <p:cNvSpPr/>
          <p:nvPr/>
        </p:nvSpPr>
        <p:spPr>
          <a:xfrm>
            <a:off x="6857999" y="3276600"/>
            <a:ext cx="390525" cy="5334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ular Callout 12">
            <a:extLst>
              <a:ext uri="{FF2B5EF4-FFF2-40B4-BE49-F238E27FC236}">
                <a16:creationId xmlns:a16="http://schemas.microsoft.com/office/drawing/2014/main" id="{106EF21F-A68D-4760-A32B-3CBAADF93155}"/>
              </a:ext>
            </a:extLst>
          </p:cNvPr>
          <p:cNvSpPr/>
          <p:nvPr/>
        </p:nvSpPr>
        <p:spPr>
          <a:xfrm>
            <a:off x="5486400" y="4876800"/>
            <a:ext cx="3124200" cy="1371600"/>
          </a:xfrm>
          <a:prstGeom prst="wedgeRoundRectCallout">
            <a:avLst>
              <a:gd name="adj1" fmla="val -281"/>
              <a:gd name="adj2" fmla="val -7538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Increasing Asset 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Self Sustainable Community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D0C28F1-ABA5-4364-AE9D-9C1D4E0879A8}"/>
              </a:ext>
            </a:extLst>
          </p:cNvPr>
          <p:cNvSpPr/>
          <p:nvPr/>
        </p:nvSpPr>
        <p:spPr>
          <a:xfrm>
            <a:off x="209550" y="4171950"/>
            <a:ext cx="2819400" cy="1066800"/>
          </a:xfrm>
          <a:prstGeom prst="ellipse">
            <a:avLst/>
          </a:prstGeom>
          <a:solidFill>
            <a:srgbClr val="66FF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Pioneering Spirit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Up Arrow 16">
            <a:extLst>
              <a:ext uri="{FF2B5EF4-FFF2-40B4-BE49-F238E27FC236}">
                <a16:creationId xmlns:a16="http://schemas.microsoft.com/office/drawing/2014/main" id="{726A21F1-75E6-43CA-877D-8CC6B0F5A88B}"/>
              </a:ext>
            </a:extLst>
          </p:cNvPr>
          <p:cNvSpPr/>
          <p:nvPr/>
        </p:nvSpPr>
        <p:spPr>
          <a:xfrm>
            <a:off x="1533525" y="3505200"/>
            <a:ext cx="228600" cy="6096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48AB4F6C-23C4-4E8F-B04C-864272F9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4381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Community </a:t>
            </a:r>
            <a:r>
              <a:rPr lang="en-PH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Driven</a:t>
            </a:r>
            <a:r>
              <a:rPr lang="ko-KR" altLang="en-US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Development</a:t>
            </a:r>
            <a:endParaRPr lang="en-US" altLang="en-US" sz="2400" u="sng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Rectangular Callout 18">
            <a:extLst>
              <a:ext uri="{FF2B5EF4-FFF2-40B4-BE49-F238E27FC236}">
                <a16:creationId xmlns:a16="http://schemas.microsoft.com/office/drawing/2014/main" id="{19DA6BB8-DFF0-4F5A-8FF9-F7EF21E27E66}"/>
              </a:ext>
            </a:extLst>
          </p:cNvPr>
          <p:cNvSpPr/>
          <p:nvPr/>
        </p:nvSpPr>
        <p:spPr>
          <a:xfrm>
            <a:off x="3124200" y="3810000"/>
            <a:ext cx="2209800" cy="914400"/>
          </a:xfrm>
          <a:prstGeom prst="wedgeRectCallout">
            <a:avLst>
              <a:gd name="adj1" fmla="val 43526"/>
              <a:gd name="adj2" fmla="val -18673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Indigenous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Concept </a:t>
            </a:r>
          </a:p>
        </p:txBody>
      </p:sp>
      <p:sp>
        <p:nvSpPr>
          <p:cNvPr id="15" name="Cloud Callout 19">
            <a:extLst>
              <a:ext uri="{FF2B5EF4-FFF2-40B4-BE49-F238E27FC236}">
                <a16:creationId xmlns:a16="http://schemas.microsoft.com/office/drawing/2014/main" id="{4F2E0AC1-1A14-4342-A8F1-8E1B19895DEC}"/>
              </a:ext>
            </a:extLst>
          </p:cNvPr>
          <p:cNvSpPr/>
          <p:nvPr/>
        </p:nvSpPr>
        <p:spPr>
          <a:xfrm>
            <a:off x="381000" y="5638800"/>
            <a:ext cx="4876800" cy="1066800"/>
          </a:xfrm>
          <a:prstGeom prst="cloudCallout">
            <a:avLst>
              <a:gd name="adj1" fmla="val 36216"/>
              <a:gd name="adj2" fmla="val -112500"/>
            </a:avLst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345509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BC59C620-028B-4FC4-BB8D-FA928CD63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31763"/>
            <a:ext cx="6188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meaning of ‘Indigenous Concept’ ? </a:t>
            </a:r>
            <a:endParaRPr lang="en-US" altLang="ko-KR" sz="22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9654CF6A-B082-40BA-847D-A3F829454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750810"/>
            <a:ext cx="8302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help them to stand for themselves and the development shall not be controlled by developing agency or social worker </a:t>
            </a:r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C5336A51-CF40-4B0C-8EA2-F62DCB334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420938"/>
            <a:ext cx="4608513" cy="792162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27C61B3-3034-4797-8FE5-BA05D97DA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230813"/>
            <a:ext cx="4321175" cy="503237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Member of Community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6D083C9-44EB-495B-87FF-2F386A738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3708610"/>
            <a:ext cx="3098800" cy="834807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 Agency</a:t>
            </a:r>
          </a:p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NGO</a:t>
            </a:r>
          </a:p>
        </p:txBody>
      </p:sp>
      <p:sp>
        <p:nvSpPr>
          <p:cNvPr id="7" name="Line 10">
            <a:extLst>
              <a:ext uri="{FF2B5EF4-FFF2-40B4-BE49-F238E27FC236}">
                <a16:creationId xmlns:a16="http://schemas.microsoft.com/office/drawing/2014/main" id="{642E2BC6-B43A-468D-BEA1-4F02DC2987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95738" y="3141663"/>
            <a:ext cx="1223962" cy="5746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11">
            <a:extLst>
              <a:ext uri="{FF2B5EF4-FFF2-40B4-BE49-F238E27FC236}">
                <a16:creationId xmlns:a16="http://schemas.microsoft.com/office/drawing/2014/main" id="{734F4554-EF1D-4094-8AFC-DEEB948F1C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16463" y="4724400"/>
            <a:ext cx="576262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F5267F3D-0B81-4DC6-83BA-53248800F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3284538"/>
            <a:ext cx="288925" cy="1944687"/>
          </a:xfrm>
          <a:prstGeom prst="upArrow">
            <a:avLst>
              <a:gd name="adj1" fmla="val 50000"/>
              <a:gd name="adj2" fmla="val 168269"/>
            </a:avLst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E19B7060-EB2C-4FDB-B04B-FADE5B477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284538"/>
            <a:ext cx="20161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Indigenous System, material &amp; Procedure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E7E9F873-79AF-4691-B258-837C0A5E6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933825"/>
            <a:ext cx="2376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</a:t>
            </a: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id="{25CDCCBD-D5D2-40EB-93BE-58952D739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054350"/>
            <a:ext cx="2366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1A9A27B4-6527-4448-B591-71909002F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4941888"/>
            <a:ext cx="3024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Helper &amp; Guider</a:t>
            </a:r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8A9EE172-EDEE-45BC-B62D-1295449A1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43" y="5964008"/>
            <a:ext cx="7199313" cy="54655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establish indigenous self-sustaining community</a:t>
            </a: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CDE2650C-514D-4194-A7A5-BA635DAA722D}"/>
              </a:ext>
            </a:extLst>
          </p:cNvPr>
          <p:cNvSpPr/>
          <p:nvPr/>
        </p:nvSpPr>
        <p:spPr>
          <a:xfrm>
            <a:off x="5292725" y="1828800"/>
            <a:ext cx="3886200" cy="1600200"/>
          </a:xfrm>
          <a:prstGeom prst="cloudCallout">
            <a:avLst>
              <a:gd name="adj1" fmla="val -64856"/>
              <a:gd name="adj2" fmla="val 1180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Driven Development</a:t>
            </a:r>
          </a:p>
        </p:txBody>
      </p:sp>
    </p:spTree>
    <p:extLst>
      <p:ext uri="{BB962C8B-B14F-4D97-AF65-F5344CB8AC3E}">
        <p14:creationId xmlns:p14="http://schemas.microsoft.com/office/powerpoint/2010/main" val="355899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789B86F-B0AF-4BE5-8E61-F5DA77D6FC25}"/>
              </a:ext>
            </a:extLst>
          </p:cNvPr>
          <p:cNvSpPr/>
          <p:nvPr/>
        </p:nvSpPr>
        <p:spPr>
          <a:xfrm>
            <a:off x="2757487" y="2635251"/>
            <a:ext cx="3590925" cy="6096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Entrepreneurship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2C96AA-FA32-4976-BE7C-E7DBA243D0B9}"/>
              </a:ext>
            </a:extLst>
          </p:cNvPr>
          <p:cNvSpPr/>
          <p:nvPr/>
        </p:nvSpPr>
        <p:spPr>
          <a:xfrm>
            <a:off x="1490662" y="571500"/>
            <a:ext cx="6191250" cy="1077912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Accelerating Economic Growth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(Developed Country and Developing Country)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0139F4-455F-4FCA-A5CA-544AE7ED37C2}"/>
              </a:ext>
            </a:extLst>
          </p:cNvPr>
          <p:cNvSpPr/>
          <p:nvPr/>
        </p:nvSpPr>
        <p:spPr>
          <a:xfrm>
            <a:off x="190498" y="1962150"/>
            <a:ext cx="1905000" cy="2438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Promoting Capital Formation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Create Wealth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0D4558-893D-482B-8DB0-A0CEFCA4365E}"/>
              </a:ext>
            </a:extLst>
          </p:cNvPr>
          <p:cNvSpPr/>
          <p:nvPr/>
        </p:nvSpPr>
        <p:spPr>
          <a:xfrm>
            <a:off x="2438400" y="3886200"/>
            <a:ext cx="2847976" cy="140017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Reduction of Unemployment  &amp; Poverty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58C0B3-C93B-4A29-A52D-9A31781092E5}"/>
              </a:ext>
            </a:extLst>
          </p:cNvPr>
          <p:cNvSpPr/>
          <p:nvPr/>
        </p:nvSpPr>
        <p:spPr>
          <a:xfrm>
            <a:off x="6867525" y="1962150"/>
            <a:ext cx="2114550" cy="261937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Hope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Dream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Individual</a:t>
            </a:r>
          </a:p>
        </p:txBody>
      </p:sp>
      <p:sp>
        <p:nvSpPr>
          <p:cNvPr id="11" name="Oval Callout 11">
            <a:extLst>
              <a:ext uri="{FF2B5EF4-FFF2-40B4-BE49-F238E27FC236}">
                <a16:creationId xmlns:a16="http://schemas.microsoft.com/office/drawing/2014/main" id="{05BA1BF4-797D-40F9-AC15-0388B4161ACC}"/>
              </a:ext>
            </a:extLst>
          </p:cNvPr>
          <p:cNvSpPr/>
          <p:nvPr/>
        </p:nvSpPr>
        <p:spPr>
          <a:xfrm>
            <a:off x="4381499" y="5527675"/>
            <a:ext cx="4191000" cy="904875"/>
          </a:xfrm>
          <a:prstGeom prst="wedgeEllipseCallout">
            <a:avLst>
              <a:gd name="adj1" fmla="val -31546"/>
              <a:gd name="adj2" fmla="val -3097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Pathway to Prosper 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F303B4A2-C399-494E-8A6E-7959C201C650}"/>
              </a:ext>
            </a:extLst>
          </p:cNvPr>
          <p:cNvSpPr/>
          <p:nvPr/>
        </p:nvSpPr>
        <p:spPr>
          <a:xfrm>
            <a:off x="4095750" y="1858962"/>
            <a:ext cx="476250" cy="488949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AA9EF300-714B-436C-B901-458F3C184812}"/>
              </a:ext>
            </a:extLst>
          </p:cNvPr>
          <p:cNvSpPr/>
          <p:nvPr/>
        </p:nvSpPr>
        <p:spPr>
          <a:xfrm>
            <a:off x="2140743" y="2755902"/>
            <a:ext cx="376238" cy="488949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6C44F150-7DD6-4E49-B3D4-3168B22B398E}"/>
              </a:ext>
            </a:extLst>
          </p:cNvPr>
          <p:cNvSpPr/>
          <p:nvPr/>
        </p:nvSpPr>
        <p:spPr>
          <a:xfrm>
            <a:off x="4119562" y="3359151"/>
            <a:ext cx="466725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5663396-B309-4E91-B170-D743B94301F7}"/>
              </a:ext>
            </a:extLst>
          </p:cNvPr>
          <p:cNvSpPr/>
          <p:nvPr/>
        </p:nvSpPr>
        <p:spPr>
          <a:xfrm>
            <a:off x="6438902" y="2733675"/>
            <a:ext cx="376238" cy="511176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7673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E6DB17-8C86-4648-B792-E8F45A2A3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3" y="324622"/>
            <a:ext cx="8172037" cy="83099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Strategies and direction of World Canaan Movement  to develop rural community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74F0B52-2B17-4563-8F22-CF3DD9FD5FF3}"/>
              </a:ext>
            </a:extLst>
          </p:cNvPr>
          <p:cNvSpPr/>
          <p:nvPr/>
        </p:nvSpPr>
        <p:spPr>
          <a:xfrm>
            <a:off x="2962275" y="2714624"/>
            <a:ext cx="2609850" cy="1676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Community Development</a:t>
            </a: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214B3655-6287-4BDB-867C-AE8AC3C16C62}"/>
              </a:ext>
            </a:extLst>
          </p:cNvPr>
          <p:cNvSpPr/>
          <p:nvPr/>
        </p:nvSpPr>
        <p:spPr>
          <a:xfrm>
            <a:off x="2495550" y="1552395"/>
            <a:ext cx="3657600" cy="66692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Transformation of Mindset </a:t>
            </a: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6B671153-2357-4AF8-BC40-1CA7A67C6762}"/>
              </a:ext>
            </a:extLst>
          </p:cNvPr>
          <p:cNvSpPr/>
          <p:nvPr/>
        </p:nvSpPr>
        <p:spPr>
          <a:xfrm>
            <a:off x="276224" y="2947539"/>
            <a:ext cx="1752601" cy="1176966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Indigenous Concept 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3CF4F429-7B21-41FB-AF55-C66C0B953EC1}"/>
              </a:ext>
            </a:extLst>
          </p:cNvPr>
          <p:cNvSpPr/>
          <p:nvPr/>
        </p:nvSpPr>
        <p:spPr>
          <a:xfrm>
            <a:off x="6181725" y="2852650"/>
            <a:ext cx="2914650" cy="1352727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Development of simple and basic farm technology</a:t>
            </a:r>
            <a:endParaRPr lang="ko-KR" altLang="en-US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DEE1CE-D143-41E8-862C-DE532C316B93}"/>
              </a:ext>
            </a:extLst>
          </p:cNvPr>
          <p:cNvSpPr/>
          <p:nvPr/>
        </p:nvSpPr>
        <p:spPr>
          <a:xfrm>
            <a:off x="209549" y="1597490"/>
            <a:ext cx="1562100" cy="666929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Training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5BF69A-D24A-4A57-8132-B8A05743D9CA}"/>
              </a:ext>
            </a:extLst>
          </p:cNvPr>
          <p:cNvSpPr/>
          <p:nvPr/>
        </p:nvSpPr>
        <p:spPr>
          <a:xfrm>
            <a:off x="133350" y="4671563"/>
            <a:ext cx="2800350" cy="999587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Cooperate with local government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3EC71E-8271-4F11-9061-42E3A0887DD0}"/>
              </a:ext>
            </a:extLst>
          </p:cNvPr>
          <p:cNvSpPr/>
          <p:nvPr/>
        </p:nvSpPr>
        <p:spPr>
          <a:xfrm>
            <a:off x="6105525" y="4733925"/>
            <a:ext cx="2819400" cy="962025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Cooperate with other institution </a:t>
            </a:r>
          </a:p>
        </p:txBody>
      </p:sp>
      <p:sp>
        <p:nvSpPr>
          <p:cNvPr id="10" name="Down Arrow 12">
            <a:extLst>
              <a:ext uri="{FF2B5EF4-FFF2-40B4-BE49-F238E27FC236}">
                <a16:creationId xmlns:a16="http://schemas.microsoft.com/office/drawing/2014/main" id="{DCA10777-1846-4075-9F6E-5A14BB315C9B}"/>
              </a:ext>
            </a:extLst>
          </p:cNvPr>
          <p:cNvSpPr/>
          <p:nvPr/>
        </p:nvSpPr>
        <p:spPr>
          <a:xfrm>
            <a:off x="4114800" y="2362200"/>
            <a:ext cx="304800" cy="3048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3">
            <a:extLst>
              <a:ext uri="{FF2B5EF4-FFF2-40B4-BE49-F238E27FC236}">
                <a16:creationId xmlns:a16="http://schemas.microsoft.com/office/drawing/2014/main" id="{6B0B8743-FBDE-4C60-BA98-6A3BBEC7F6A9}"/>
              </a:ext>
            </a:extLst>
          </p:cNvPr>
          <p:cNvSpPr/>
          <p:nvPr/>
        </p:nvSpPr>
        <p:spPr>
          <a:xfrm>
            <a:off x="2033587" y="1771381"/>
            <a:ext cx="3810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4">
            <a:extLst>
              <a:ext uri="{FF2B5EF4-FFF2-40B4-BE49-F238E27FC236}">
                <a16:creationId xmlns:a16="http://schemas.microsoft.com/office/drawing/2014/main" id="{3549F572-6EC7-480F-A821-91E7F9C9900E}"/>
              </a:ext>
            </a:extLst>
          </p:cNvPr>
          <p:cNvSpPr/>
          <p:nvPr/>
        </p:nvSpPr>
        <p:spPr>
          <a:xfrm>
            <a:off x="2333625" y="3486150"/>
            <a:ext cx="3810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Up Arrow 15">
            <a:extLst>
              <a:ext uri="{FF2B5EF4-FFF2-40B4-BE49-F238E27FC236}">
                <a16:creationId xmlns:a16="http://schemas.microsoft.com/office/drawing/2014/main" id="{F4E37AEE-5FC2-48C6-BB93-6076649DBD5D}"/>
              </a:ext>
            </a:extLst>
          </p:cNvPr>
          <p:cNvSpPr/>
          <p:nvPr/>
        </p:nvSpPr>
        <p:spPr>
          <a:xfrm>
            <a:off x="990599" y="4267200"/>
            <a:ext cx="228601" cy="3048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eft Arrow 16">
            <a:extLst>
              <a:ext uri="{FF2B5EF4-FFF2-40B4-BE49-F238E27FC236}">
                <a16:creationId xmlns:a16="http://schemas.microsoft.com/office/drawing/2014/main" id="{8C9C72E7-ED51-487F-AFCB-5CD32A73F7BE}"/>
              </a:ext>
            </a:extLst>
          </p:cNvPr>
          <p:cNvSpPr/>
          <p:nvPr/>
        </p:nvSpPr>
        <p:spPr>
          <a:xfrm>
            <a:off x="5648325" y="3438524"/>
            <a:ext cx="457200" cy="228600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Up Arrow 17">
            <a:extLst>
              <a:ext uri="{FF2B5EF4-FFF2-40B4-BE49-F238E27FC236}">
                <a16:creationId xmlns:a16="http://schemas.microsoft.com/office/drawing/2014/main" id="{475AA735-414B-4D7C-B433-8F47030EB0B0}"/>
              </a:ext>
            </a:extLst>
          </p:cNvPr>
          <p:cNvSpPr/>
          <p:nvPr/>
        </p:nvSpPr>
        <p:spPr>
          <a:xfrm>
            <a:off x="7600950" y="4391023"/>
            <a:ext cx="304801" cy="3048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0DBED3F1-2324-4869-9FDD-A072C62DE90F}"/>
              </a:ext>
            </a:extLst>
          </p:cNvPr>
          <p:cNvSpPr/>
          <p:nvPr/>
        </p:nvSpPr>
        <p:spPr>
          <a:xfrm>
            <a:off x="1276351" y="5981340"/>
            <a:ext cx="6629400" cy="561977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Eradicate Poverty &amp; Improve</a:t>
            </a:r>
            <a:r>
              <a:rPr lang="ko-KR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quality of life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17" name="Down Arrow 19">
            <a:extLst>
              <a:ext uri="{FF2B5EF4-FFF2-40B4-BE49-F238E27FC236}">
                <a16:creationId xmlns:a16="http://schemas.microsoft.com/office/drawing/2014/main" id="{98E4FFDF-CA2E-4C1C-A555-C618A4EB2626}"/>
              </a:ext>
            </a:extLst>
          </p:cNvPr>
          <p:cNvSpPr/>
          <p:nvPr/>
        </p:nvSpPr>
        <p:spPr>
          <a:xfrm>
            <a:off x="4171950" y="4448175"/>
            <a:ext cx="400050" cy="1409699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2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A0076F-891B-4BA5-9290-F8B5526D64BA}"/>
              </a:ext>
            </a:extLst>
          </p:cNvPr>
          <p:cNvSpPr txBox="1"/>
          <p:nvPr/>
        </p:nvSpPr>
        <p:spPr>
          <a:xfrm>
            <a:off x="247650" y="659478"/>
            <a:ext cx="51435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Community Development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4CFC6A-46CF-4EC3-979A-8F047B851288}"/>
              </a:ext>
            </a:extLst>
          </p:cNvPr>
          <p:cNvSpPr txBox="1"/>
          <p:nvPr/>
        </p:nvSpPr>
        <p:spPr>
          <a:xfrm>
            <a:off x="247652" y="1196613"/>
            <a:ext cx="813435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2021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PH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process where community members come together to take collective action and generate solutions to common problems </a:t>
            </a:r>
            <a:r>
              <a:rPr lang="en-PH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United Nations -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39DC63-0D5E-4387-B79F-006950E480B7}"/>
              </a:ext>
            </a:extLst>
          </p:cNvPr>
          <p:cNvSpPr/>
          <p:nvPr/>
        </p:nvSpPr>
        <p:spPr>
          <a:xfrm>
            <a:off x="3265882" y="4358186"/>
            <a:ext cx="2268144" cy="61912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endParaRPr lang="en-PH" sz="2400" b="1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9633E68-B562-4FEC-A191-DF444F792D5E}"/>
              </a:ext>
            </a:extLst>
          </p:cNvPr>
          <p:cNvSpPr/>
          <p:nvPr/>
        </p:nvSpPr>
        <p:spPr>
          <a:xfrm>
            <a:off x="245272" y="3231097"/>
            <a:ext cx="8662983" cy="830997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process for sustainable improvement of the quality of life among community members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BE9318-A5DA-45A9-BE6C-A3435E9D4DD9}"/>
              </a:ext>
            </a:extLst>
          </p:cNvPr>
          <p:cNvSpPr txBox="1"/>
          <p:nvPr/>
        </p:nvSpPr>
        <p:spPr>
          <a:xfrm>
            <a:off x="247650" y="2508832"/>
            <a:ext cx="6686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 by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Canaan</a:t>
            </a:r>
            <a:endParaRPr lang="en-PH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D64228-0310-4CAE-875F-D338485A7E6F}"/>
              </a:ext>
            </a:extLst>
          </p:cNvPr>
          <p:cNvSpPr txBox="1"/>
          <p:nvPr/>
        </p:nvSpPr>
        <p:spPr>
          <a:xfrm>
            <a:off x="352425" y="228600"/>
            <a:ext cx="158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Preface</a:t>
            </a:r>
            <a:endParaRPr lang="en-PH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B27835-BAEA-4BB7-BCD2-64000548E448}"/>
              </a:ext>
            </a:extLst>
          </p:cNvPr>
          <p:cNvSpPr txBox="1"/>
          <p:nvPr/>
        </p:nvSpPr>
        <p:spPr>
          <a:xfrm>
            <a:off x="245272" y="5245888"/>
            <a:ext cx="8653455" cy="83099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purpose of Community Development is to eradicate poverty and improve the quality of life sustainably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9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CBA09F8-E6A5-43C1-9672-78E802E0C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6153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Paradigm Shift of Community Development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5F2622-E419-4763-95CB-E201B63A0120}"/>
              </a:ext>
            </a:extLst>
          </p:cNvPr>
          <p:cNvSpPr/>
          <p:nvPr/>
        </p:nvSpPr>
        <p:spPr>
          <a:xfrm>
            <a:off x="492125" y="1291798"/>
            <a:ext cx="3232150" cy="14478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Project - Centered Project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062D82-37B9-486A-88BF-2308DC44F5F1}"/>
              </a:ext>
            </a:extLst>
          </p:cNvPr>
          <p:cNvSpPr/>
          <p:nvPr/>
        </p:nvSpPr>
        <p:spPr>
          <a:xfrm>
            <a:off x="4740277" y="1270507"/>
            <a:ext cx="3590925" cy="1490382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Beneficiary - Centered Project </a:t>
            </a:r>
          </a:p>
        </p:txBody>
      </p:sp>
      <p:sp>
        <p:nvSpPr>
          <p:cNvPr id="5" name="Right Arrow 8">
            <a:extLst>
              <a:ext uri="{FF2B5EF4-FFF2-40B4-BE49-F238E27FC236}">
                <a16:creationId xmlns:a16="http://schemas.microsoft.com/office/drawing/2014/main" id="{1CC92005-BF71-4E10-8AB3-E8FCEB032C57}"/>
              </a:ext>
            </a:extLst>
          </p:cNvPr>
          <p:cNvSpPr/>
          <p:nvPr/>
        </p:nvSpPr>
        <p:spPr>
          <a:xfrm>
            <a:off x="3886200" y="1825198"/>
            <a:ext cx="609600" cy="3810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10">
            <a:extLst>
              <a:ext uri="{FF2B5EF4-FFF2-40B4-BE49-F238E27FC236}">
                <a16:creationId xmlns:a16="http://schemas.microsoft.com/office/drawing/2014/main" id="{381A68AC-BDF3-4122-8BCB-33F4E314D328}"/>
              </a:ext>
            </a:extLst>
          </p:cNvPr>
          <p:cNvSpPr/>
          <p:nvPr/>
        </p:nvSpPr>
        <p:spPr>
          <a:xfrm>
            <a:off x="3278186" y="3067531"/>
            <a:ext cx="2435227" cy="514350"/>
          </a:xfrm>
          <a:prstGeom prst="wedgeRectCallout">
            <a:avLst>
              <a:gd name="adj1" fmla="val 39262"/>
              <a:gd name="adj2" fmla="val -140451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Transformation</a:t>
            </a:r>
          </a:p>
        </p:txBody>
      </p:sp>
      <p:sp>
        <p:nvSpPr>
          <p:cNvPr id="7" name="Rectangular Callout 11">
            <a:extLst>
              <a:ext uri="{FF2B5EF4-FFF2-40B4-BE49-F238E27FC236}">
                <a16:creationId xmlns:a16="http://schemas.microsoft.com/office/drawing/2014/main" id="{CA9D0756-B8DD-45A0-A802-A2F1956D3711}"/>
              </a:ext>
            </a:extLst>
          </p:cNvPr>
          <p:cNvSpPr/>
          <p:nvPr/>
        </p:nvSpPr>
        <p:spPr>
          <a:xfrm>
            <a:off x="4740277" y="3692099"/>
            <a:ext cx="3041648" cy="435429"/>
          </a:xfrm>
          <a:prstGeom prst="wedgeRectCallout">
            <a:avLst>
              <a:gd name="adj1" fmla="val 22244"/>
              <a:gd name="adj2" fmla="val -267500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With a Strong Will</a:t>
            </a:r>
          </a:p>
        </p:txBody>
      </p:sp>
    </p:spTree>
    <p:extLst>
      <p:ext uri="{BB962C8B-B14F-4D97-AF65-F5344CB8AC3E}">
        <p14:creationId xmlns:p14="http://schemas.microsoft.com/office/powerpoint/2010/main" val="585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5D1F5F2-F884-4AA4-86F6-8162919A1949}"/>
              </a:ext>
            </a:extLst>
          </p:cNvPr>
          <p:cNvSpPr/>
          <p:nvPr/>
        </p:nvSpPr>
        <p:spPr>
          <a:xfrm>
            <a:off x="3209926" y="1699022"/>
            <a:ext cx="1828800" cy="86171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Project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8038B3-9FDD-449B-A5BE-8D35D9D21BAE}"/>
              </a:ext>
            </a:extLst>
          </p:cNvPr>
          <p:cNvSpPr/>
          <p:nvPr/>
        </p:nvSpPr>
        <p:spPr>
          <a:xfrm>
            <a:off x="342900" y="1200002"/>
            <a:ext cx="1495425" cy="4572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Fund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B5F6C-EB96-4AB4-82AD-CC9AFA0504B0}"/>
              </a:ext>
            </a:extLst>
          </p:cNvPr>
          <p:cNvSpPr/>
          <p:nvPr/>
        </p:nvSpPr>
        <p:spPr>
          <a:xfrm>
            <a:off x="304800" y="1816894"/>
            <a:ext cx="18288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633053-7384-441E-847F-D7721A9748BF}"/>
              </a:ext>
            </a:extLst>
          </p:cNvPr>
          <p:cNvSpPr/>
          <p:nvPr/>
        </p:nvSpPr>
        <p:spPr>
          <a:xfrm>
            <a:off x="304800" y="2537222"/>
            <a:ext cx="25908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7B021BD-8369-4F78-8A34-FF3244465DC5}"/>
              </a:ext>
            </a:extLst>
          </p:cNvPr>
          <p:cNvSpPr/>
          <p:nvPr/>
        </p:nvSpPr>
        <p:spPr>
          <a:xfrm>
            <a:off x="5715000" y="1172831"/>
            <a:ext cx="3200400" cy="2061273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Exhibition oriented project </a:t>
            </a:r>
          </a:p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Success</a:t>
            </a:r>
            <a:r>
              <a:rPr lang="ko-KR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project itself </a:t>
            </a:r>
          </a:p>
        </p:txBody>
      </p:sp>
      <p:sp>
        <p:nvSpPr>
          <p:cNvPr id="7" name="Right Arrow 7">
            <a:extLst>
              <a:ext uri="{FF2B5EF4-FFF2-40B4-BE49-F238E27FC236}">
                <a16:creationId xmlns:a16="http://schemas.microsoft.com/office/drawing/2014/main" id="{5A0E41B5-6AF0-45B3-A3FA-4EBE72A79A8E}"/>
              </a:ext>
            </a:extLst>
          </p:cNvPr>
          <p:cNvSpPr/>
          <p:nvPr/>
        </p:nvSpPr>
        <p:spPr>
          <a:xfrm>
            <a:off x="2647950" y="1809750"/>
            <a:ext cx="3810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8">
            <a:extLst>
              <a:ext uri="{FF2B5EF4-FFF2-40B4-BE49-F238E27FC236}">
                <a16:creationId xmlns:a16="http://schemas.microsoft.com/office/drawing/2014/main" id="{BC0E5354-9377-4602-B837-9FBEC25C0660}"/>
              </a:ext>
            </a:extLst>
          </p:cNvPr>
          <p:cNvSpPr/>
          <p:nvPr/>
        </p:nvSpPr>
        <p:spPr>
          <a:xfrm>
            <a:off x="5224463" y="1844278"/>
            <a:ext cx="3048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D9E5721-7323-4A8F-908B-8FD871F3D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739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Community Development</a:t>
            </a:r>
            <a:endParaRPr lang="en-US" altLang="en-US" sz="22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Down Arrow 10">
            <a:extLst>
              <a:ext uri="{FF2B5EF4-FFF2-40B4-BE49-F238E27FC236}">
                <a16:creationId xmlns:a16="http://schemas.microsoft.com/office/drawing/2014/main" id="{4EBBD5B0-1504-4C7F-80AF-45E405453D83}"/>
              </a:ext>
            </a:extLst>
          </p:cNvPr>
          <p:cNvSpPr/>
          <p:nvPr/>
        </p:nvSpPr>
        <p:spPr>
          <a:xfrm>
            <a:off x="3981450" y="2608883"/>
            <a:ext cx="400049" cy="631252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70C572-1D71-43A4-82D6-1411410DF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1" y="3252188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Beneficiary</a:t>
            </a:r>
            <a:endParaRPr lang="en-US" alt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112675-A500-4D38-8CAD-96F88F1D54B0}"/>
              </a:ext>
            </a:extLst>
          </p:cNvPr>
          <p:cNvSpPr/>
          <p:nvPr/>
        </p:nvSpPr>
        <p:spPr>
          <a:xfrm>
            <a:off x="390525" y="3731937"/>
            <a:ext cx="8239124" cy="83120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Consultant, Supplier of facilities and technology, Principal of project</a:t>
            </a:r>
            <a:endParaRPr lang="ko-KR" altLang="en-US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F38BCE-3D39-4BC2-923A-57A5A63BB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4971748"/>
            <a:ext cx="8763000" cy="120032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We can find out many times that those beneficiary who should receive benefit from the project were not able to receive it and it was impossible for them to have a sustainable growth.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2D56B1-3C1F-4FC9-9B21-455E1E796965}"/>
              </a:ext>
            </a:extLst>
          </p:cNvPr>
          <p:cNvSpPr/>
          <p:nvPr/>
        </p:nvSpPr>
        <p:spPr>
          <a:xfrm>
            <a:off x="2324100" y="828675"/>
            <a:ext cx="2819400" cy="762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Beneficiary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9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6F4F9ED-729B-4BB9-9AB3-BDD7CC42F8C5}"/>
              </a:ext>
            </a:extLst>
          </p:cNvPr>
          <p:cNvSpPr/>
          <p:nvPr/>
        </p:nvSpPr>
        <p:spPr>
          <a:xfrm>
            <a:off x="3048000" y="1257300"/>
            <a:ext cx="2590800" cy="21336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A91F0-750D-42AF-A725-F967D5659113}"/>
              </a:ext>
            </a:extLst>
          </p:cNvPr>
          <p:cNvSpPr/>
          <p:nvPr/>
        </p:nvSpPr>
        <p:spPr>
          <a:xfrm>
            <a:off x="381000" y="990600"/>
            <a:ext cx="1600200" cy="4572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Fund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82407A-47FA-4660-9704-C23B5AFEB6EE}"/>
              </a:ext>
            </a:extLst>
          </p:cNvPr>
          <p:cNvSpPr/>
          <p:nvPr/>
        </p:nvSpPr>
        <p:spPr>
          <a:xfrm>
            <a:off x="381000" y="1752600"/>
            <a:ext cx="17526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B5DF8-D0AE-4369-8566-B35F49AD3364}"/>
              </a:ext>
            </a:extLst>
          </p:cNvPr>
          <p:cNvSpPr/>
          <p:nvPr/>
        </p:nvSpPr>
        <p:spPr>
          <a:xfrm>
            <a:off x="381000" y="2628900"/>
            <a:ext cx="20574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6A90E3E6-F99D-4411-8C98-8FB3C6B8962C}"/>
              </a:ext>
            </a:extLst>
          </p:cNvPr>
          <p:cNvSpPr/>
          <p:nvPr/>
        </p:nvSpPr>
        <p:spPr>
          <a:xfrm>
            <a:off x="2552700" y="1981200"/>
            <a:ext cx="3810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C3C51074-C9E6-4027-8C2C-6E9E080E0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506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Community Development Model</a:t>
            </a:r>
            <a:endParaRPr lang="en-US" altLang="en-US" sz="22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A92FC2-A420-46D4-B073-93821BEC882A}"/>
              </a:ext>
            </a:extLst>
          </p:cNvPr>
          <p:cNvSpPr/>
          <p:nvPr/>
        </p:nvSpPr>
        <p:spPr>
          <a:xfrm>
            <a:off x="3352800" y="4471839"/>
            <a:ext cx="2971800" cy="571203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itchFamily="18" charset="-127"/>
                <a:cs typeface="Times New Roman" pitchFamily="18" charset="0"/>
              </a:rPr>
              <a:t>Beneficiary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9F76F8-772F-4C29-997C-7459934C676C}"/>
              </a:ext>
            </a:extLst>
          </p:cNvPr>
          <p:cNvSpPr/>
          <p:nvPr/>
        </p:nvSpPr>
        <p:spPr>
          <a:xfrm>
            <a:off x="3200400" y="1447800"/>
            <a:ext cx="2305050" cy="8382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itchFamily="18" charset="-127"/>
                <a:cs typeface="Times New Roman" pitchFamily="18" charset="0"/>
              </a:rPr>
              <a:t>Beneficiary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972AB-A705-4D5F-A134-F123EDFFC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919389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Beneficiary</a:t>
            </a:r>
            <a:endParaRPr lang="en-US" alt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2399308F-60AA-4BAA-89BB-014E9E6566B4}"/>
              </a:ext>
            </a:extLst>
          </p:cNvPr>
          <p:cNvSpPr/>
          <p:nvPr/>
        </p:nvSpPr>
        <p:spPr>
          <a:xfrm>
            <a:off x="2405062" y="5292087"/>
            <a:ext cx="6467475" cy="918213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Sustainable growth, </a:t>
            </a:r>
          </a:p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Eradication poverty 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and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improve the quality of life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en-PH" altLang="ko-K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2" name="Cloud Callout 13">
            <a:extLst>
              <a:ext uri="{FF2B5EF4-FFF2-40B4-BE49-F238E27FC236}">
                <a16:creationId xmlns:a16="http://schemas.microsoft.com/office/drawing/2014/main" id="{2499DEBF-E96C-424F-BB9C-3DF475ADCF9F}"/>
              </a:ext>
            </a:extLst>
          </p:cNvPr>
          <p:cNvSpPr/>
          <p:nvPr/>
        </p:nvSpPr>
        <p:spPr>
          <a:xfrm>
            <a:off x="5343525" y="647700"/>
            <a:ext cx="3505200" cy="914400"/>
          </a:xfrm>
          <a:prstGeom prst="cloudCallout">
            <a:avLst>
              <a:gd name="adj1" fmla="val -39502"/>
              <a:gd name="adj2" fmla="val 7184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Reproduction </a:t>
            </a:r>
          </a:p>
        </p:txBody>
      </p:sp>
      <p:sp>
        <p:nvSpPr>
          <p:cNvPr id="13" name="Rounded Rectangle 18">
            <a:extLst>
              <a:ext uri="{FF2B5EF4-FFF2-40B4-BE49-F238E27FC236}">
                <a16:creationId xmlns:a16="http://schemas.microsoft.com/office/drawing/2014/main" id="{537E98E4-CD48-4A73-9A03-D806996449A9}"/>
              </a:ext>
            </a:extLst>
          </p:cNvPr>
          <p:cNvSpPr/>
          <p:nvPr/>
        </p:nvSpPr>
        <p:spPr>
          <a:xfrm>
            <a:off x="6324600" y="1806894"/>
            <a:ext cx="2667000" cy="11144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Beneficiary - Oriented Project </a:t>
            </a:r>
          </a:p>
        </p:txBody>
      </p:sp>
      <p:sp>
        <p:nvSpPr>
          <p:cNvPr id="14" name="Right Arrow 19">
            <a:extLst>
              <a:ext uri="{FF2B5EF4-FFF2-40B4-BE49-F238E27FC236}">
                <a16:creationId xmlns:a16="http://schemas.microsoft.com/office/drawing/2014/main" id="{87550BCF-38AB-40FC-BFD1-1176617438EA}"/>
              </a:ext>
            </a:extLst>
          </p:cNvPr>
          <p:cNvSpPr/>
          <p:nvPr/>
        </p:nvSpPr>
        <p:spPr>
          <a:xfrm>
            <a:off x="5695950" y="2152057"/>
            <a:ext cx="457200" cy="3810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20">
            <a:extLst>
              <a:ext uri="{FF2B5EF4-FFF2-40B4-BE49-F238E27FC236}">
                <a16:creationId xmlns:a16="http://schemas.microsoft.com/office/drawing/2014/main" id="{CECACD20-A2B1-487D-A0FB-A4F9E37199B9}"/>
              </a:ext>
            </a:extLst>
          </p:cNvPr>
          <p:cNvSpPr/>
          <p:nvPr/>
        </p:nvSpPr>
        <p:spPr>
          <a:xfrm>
            <a:off x="7696200" y="3000970"/>
            <a:ext cx="333375" cy="2133600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3A5E9B-E7BD-4EFF-8433-DB81DCBF1133}"/>
              </a:ext>
            </a:extLst>
          </p:cNvPr>
          <p:cNvSpPr txBox="1"/>
          <p:nvPr/>
        </p:nvSpPr>
        <p:spPr>
          <a:xfrm>
            <a:off x="390525" y="3390900"/>
            <a:ext cx="2657475" cy="83099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Mindset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BE1DC0C-971D-402D-A1C1-2CB21E58BCE5}"/>
              </a:ext>
            </a:extLst>
          </p:cNvPr>
          <p:cNvSpPr/>
          <p:nvPr/>
        </p:nvSpPr>
        <p:spPr>
          <a:xfrm>
            <a:off x="4090987" y="3509754"/>
            <a:ext cx="657225" cy="443863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0965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1F347A-0F6F-4238-AD4A-EC3C685EDCD9}"/>
              </a:ext>
            </a:extLst>
          </p:cNvPr>
          <p:cNvSpPr txBox="1"/>
          <p:nvPr/>
        </p:nvSpPr>
        <p:spPr>
          <a:xfrm>
            <a:off x="1752600" y="1690062"/>
            <a:ext cx="52959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need ? </a:t>
            </a:r>
          </a:p>
          <a:p>
            <a:pPr algn="ctr"/>
            <a:endParaRPr lang="en-PH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PH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</a:p>
          <a:p>
            <a:pPr algn="ctr"/>
            <a:endParaRPr lang="en-PH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PH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have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DCC3B-6C22-9DF9-BFD2-22326D8EA2A1}"/>
              </a:ext>
            </a:extLst>
          </p:cNvPr>
          <p:cNvSpPr txBox="1"/>
          <p:nvPr/>
        </p:nvSpPr>
        <p:spPr>
          <a:xfrm>
            <a:off x="695326" y="419100"/>
            <a:ext cx="489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Canaan 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Community Development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1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7F5AE9-D5D4-440E-9AA2-D67E49CB0631}"/>
              </a:ext>
            </a:extLst>
          </p:cNvPr>
          <p:cNvSpPr txBox="1"/>
          <p:nvPr/>
        </p:nvSpPr>
        <p:spPr>
          <a:xfrm>
            <a:off x="133349" y="333613"/>
            <a:ext cx="88772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 of Canaan is community driven development</a:t>
            </a:r>
            <a:endParaRPr lang="en-PH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F2845F98-530C-4834-964B-FF4A31CD2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991166"/>
            <a:ext cx="4371974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Community Driven Development</a:t>
            </a:r>
            <a:endParaRPr 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5B9863CA-438B-4019-B785-3B0F7B88B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573203"/>
            <a:ext cx="82581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 A development initiative that provides control of the development process, resources and decision-making authority directly to community</a:t>
            </a:r>
            <a:endParaRPr kumimoji="0" lang="ko-KR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E2B742E-BCCE-4D6B-8ADE-9485B3F13381}"/>
              </a:ext>
            </a:extLst>
          </p:cNvPr>
          <p:cNvSpPr/>
          <p:nvPr/>
        </p:nvSpPr>
        <p:spPr>
          <a:xfrm>
            <a:off x="304799" y="2893904"/>
            <a:ext cx="4267200" cy="1017181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Control of the development process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C0682D-7E53-4416-B437-E97D9FA521A4}"/>
              </a:ext>
            </a:extLst>
          </p:cNvPr>
          <p:cNvSpPr/>
          <p:nvPr/>
        </p:nvSpPr>
        <p:spPr>
          <a:xfrm>
            <a:off x="200025" y="4252526"/>
            <a:ext cx="4648200" cy="1017181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Resources and decision-making authority 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7EF006A-4F96-46AD-8D0B-B81A9D1D337F}"/>
              </a:ext>
            </a:extLst>
          </p:cNvPr>
          <p:cNvSpPr/>
          <p:nvPr/>
        </p:nvSpPr>
        <p:spPr>
          <a:xfrm>
            <a:off x="4752974" y="3770205"/>
            <a:ext cx="5334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8051662-4518-4BF3-9E2E-376A0C81BA85}"/>
              </a:ext>
            </a:extLst>
          </p:cNvPr>
          <p:cNvSpPr/>
          <p:nvPr/>
        </p:nvSpPr>
        <p:spPr>
          <a:xfrm>
            <a:off x="5467349" y="3668793"/>
            <a:ext cx="3048002" cy="7362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groups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59428C-75E8-C22E-664E-45633F20D841}"/>
              </a:ext>
            </a:extLst>
          </p:cNvPr>
          <p:cNvSpPr txBox="1"/>
          <p:nvPr/>
        </p:nvSpPr>
        <p:spPr>
          <a:xfrm>
            <a:off x="457200" y="5514975"/>
            <a:ext cx="825817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The World Bank recognizes that CDD approaches and actions are important elements of an effective poverty-reduction and sustainable development strategy</a:t>
            </a:r>
            <a:endParaRPr lang="en-PH" sz="2400" dirty="0"/>
          </a:p>
        </p:txBody>
      </p:sp>
    </p:spTree>
    <p:extLst>
      <p:ext uri="{BB962C8B-B14F-4D97-AF65-F5344CB8AC3E}">
        <p14:creationId xmlns:p14="http://schemas.microsoft.com/office/powerpoint/2010/main" val="409735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AE7633-0227-7827-63F7-3F315230A70C}"/>
              </a:ext>
            </a:extLst>
          </p:cNvPr>
          <p:cNvSpPr txBox="1"/>
          <p:nvPr/>
        </p:nvSpPr>
        <p:spPr>
          <a:xfrm>
            <a:off x="2708910" y="2388870"/>
            <a:ext cx="3531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</a:p>
          <a:p>
            <a:pPr algn="ctr"/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 World Bank</a:t>
            </a:r>
          </a:p>
        </p:txBody>
      </p:sp>
    </p:spTree>
    <p:extLst>
      <p:ext uri="{BB962C8B-B14F-4D97-AF65-F5344CB8AC3E}">
        <p14:creationId xmlns:p14="http://schemas.microsoft.com/office/powerpoint/2010/main" val="222002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B06B2D-FFBE-4C54-86A3-5565E5134653}"/>
              </a:ext>
            </a:extLst>
          </p:cNvPr>
          <p:cNvSpPr txBox="1"/>
          <p:nvPr/>
        </p:nvSpPr>
        <p:spPr>
          <a:xfrm>
            <a:off x="266700" y="238125"/>
            <a:ext cx="472440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DCBA Model to ABCD Model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20CE5-09CE-4E1D-BBA7-A8C53AC97833}"/>
              </a:ext>
            </a:extLst>
          </p:cNvPr>
          <p:cNvSpPr txBox="1"/>
          <p:nvPr/>
        </p:nvSpPr>
        <p:spPr>
          <a:xfrm>
            <a:off x="171450" y="759262"/>
            <a:ext cx="86677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model of community development was Deficiency of Community-Base Approach or Problem-Oriented Approach. </a:t>
            </a:r>
          </a:p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DCBA focuses on the </a:t>
            </a:r>
            <a:r>
              <a:rPr lang="en-PH" sz="22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community's needs, deficiencies and problems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9EF010-B03A-4905-BC07-371173CD117E}"/>
              </a:ext>
            </a:extLst>
          </p:cNvPr>
          <p:cNvSpPr txBox="1"/>
          <p:nvPr/>
        </p:nvSpPr>
        <p:spPr>
          <a:xfrm>
            <a:off x="171450" y="1867258"/>
            <a:ext cx="8801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Asset Based Community </a:t>
            </a:r>
            <a:r>
              <a:rPr lang="en-PH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ko-KR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ABCD is a method of community development that builds on the assets and strengths of a community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C74598-03CE-42B8-A078-7AE1E5DBC014}"/>
              </a:ext>
            </a:extLst>
          </p:cNvPr>
          <p:cNvSpPr txBox="1"/>
          <p:nvPr/>
        </p:nvSpPr>
        <p:spPr>
          <a:xfrm>
            <a:off x="157163" y="2659559"/>
            <a:ext cx="8467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 is a bottom-up way of working with communities that focuses on community strengths and assets rather than on deficits and problems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935AC0-0CAC-46F0-BE13-4A4E3688CF98}"/>
              </a:ext>
            </a:extLst>
          </p:cNvPr>
          <p:cNvSpPr/>
          <p:nvPr/>
        </p:nvSpPr>
        <p:spPr>
          <a:xfrm>
            <a:off x="381000" y="3581398"/>
            <a:ext cx="3609975" cy="4857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you need?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FEA6226-A708-474B-91F7-D351A7E5C48A}"/>
              </a:ext>
            </a:extLst>
          </p:cNvPr>
          <p:cNvSpPr/>
          <p:nvPr/>
        </p:nvSpPr>
        <p:spPr>
          <a:xfrm>
            <a:off x="4752975" y="3581399"/>
            <a:ext cx="3695699" cy="4857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you have?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0939CC7-583E-46A2-84EE-9A013E7A59B7}"/>
              </a:ext>
            </a:extLst>
          </p:cNvPr>
          <p:cNvSpPr/>
          <p:nvPr/>
        </p:nvSpPr>
        <p:spPr>
          <a:xfrm>
            <a:off x="4152900" y="3702841"/>
            <a:ext cx="457200" cy="242888"/>
          </a:xfrm>
          <a:prstGeom prst="rightArrow">
            <a:avLst>
              <a:gd name="adj1" fmla="val 50000"/>
              <a:gd name="adj2" fmla="val 8529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0A09D-58EE-E8EB-4DE4-3BEB602AE3A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4262020"/>
            <a:ext cx="3225800" cy="129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56F7A9-257F-1238-ED07-93235E46A6E2}"/>
              </a:ext>
            </a:extLst>
          </p:cNvPr>
          <p:cNvSpPr txBox="1"/>
          <p:nvPr/>
        </p:nvSpPr>
        <p:spPr>
          <a:xfrm>
            <a:off x="3990975" y="4382998"/>
            <a:ext cx="454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glass half empty or half full? </a:t>
            </a:r>
            <a:endParaRPr kumimoji="0" lang="en-US" altLang="ko-K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EA326BBE-F333-4055-BEC2-FCD99DC8B605}"/>
              </a:ext>
            </a:extLst>
          </p:cNvPr>
          <p:cNvSpPr/>
          <p:nvPr/>
        </p:nvSpPr>
        <p:spPr>
          <a:xfrm>
            <a:off x="4081462" y="5338225"/>
            <a:ext cx="4543425" cy="1222375"/>
          </a:xfrm>
          <a:prstGeom prst="wedgeRectCallout">
            <a:avLst>
              <a:gd name="adj1" fmla="val -61714"/>
              <a:gd name="adj2" fmla="val -60209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 focuses on the half-full glass.</a:t>
            </a:r>
          </a:p>
          <a:p>
            <a:pPr algn="ctr"/>
            <a:r>
              <a:rPr lang="en-PH" altLang="ko-KR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ommunities have many strengths, capabilities and assets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9BAD68A-6EB5-E766-9102-9EB60387ACE4}"/>
              </a:ext>
            </a:extLst>
          </p:cNvPr>
          <p:cNvSpPr/>
          <p:nvPr/>
        </p:nvSpPr>
        <p:spPr>
          <a:xfrm>
            <a:off x="333375" y="5798661"/>
            <a:ext cx="3409950" cy="821094"/>
          </a:xfrm>
          <a:prstGeom prst="wedgeRectCallout">
            <a:avLst>
              <a:gd name="adj1" fmla="val -27537"/>
              <a:gd name="adj2" fmla="val -66337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Communities are deficient and have many needs</a:t>
            </a:r>
          </a:p>
        </p:txBody>
      </p:sp>
    </p:spTree>
    <p:extLst>
      <p:ext uri="{BB962C8B-B14F-4D97-AF65-F5344CB8AC3E}">
        <p14:creationId xmlns:p14="http://schemas.microsoft.com/office/powerpoint/2010/main" val="41485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4" grpId="0" animBg="1"/>
      <p:bldP spid="15" grpId="0" animBg="1"/>
      <p:bldP spid="16" grpId="0" animBg="1"/>
      <p:bldP spid="6" grpId="0"/>
      <p:bldP spid="7" grpId="0" animBg="1"/>
      <p:bldP spid="8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540</ep:Words>
  <ep:PresentationFormat>On-screen Show (4:3)</ep:PresentationFormat>
  <ep:Paragraphs>120</ep:Paragraphs>
  <ep:Slides>13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ep:HeadingPairs>
  <ep: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2026-05-19T23:59:03.000</dcterms:created>
  <dc:creator>Kwansoo Lee</dc:creator>
  <cp:lastModifiedBy>bjcho</cp:lastModifiedBy>
  <dcterms:modified xsi:type="dcterms:W3CDTF">2026-05-26T05:25:19.796</dcterms:modified>
  <cp:revision>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