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  /><Relationship Id="rId2" Type="http://schemas.openxmlformats.org/package/2006/relationships/metadata/thumbnail" Target="docProps/thumbnail.jpeg"  /><Relationship Id="rId3" Type="http://schemas.openxmlformats.org/package/2006/relationships/metadata/core-properties" Target="docProps/core.xml"  /><Relationship Id="rId4" Type="http://schemas.openxmlformats.org/officeDocument/2006/relationships/extended-properties" Target="docProps/app.xml"  /><Relationship Id="rId5" Type="http://schemas.openxmlformats.org/officeDocument/2006/relationships/custom-properties" Target="docProps/custom.xml"  /></Relationships>
</file>

<file path=ppt/presentation.xml><?xml version="1.0" encoding="utf-8"?>
<p:presentation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p:sldMasterIdLst>
    <p:sldMasterId id="2147483660" r:id="rId1"/>
  </p:sldMasterIdLst>
  <p:sldIdLst>
    <p:sldId id="267" r:id="rId2"/>
    <p:sldId id="258" r:id="rId3"/>
    <p:sldId id="268" r:id="rId4"/>
    <p:sldId id="260" r:id="rId5"/>
    <p:sldId id="269" r:id="rId6"/>
    <p:sldId id="261" r:id="rId7"/>
    <p:sldId id="265" r:id="rId8"/>
    <p:sldId id="266" r:id="rId9"/>
    <p:sldId id="263" r:id="rId10"/>
    <p:sldId id="271" r:id="rId11"/>
    <p:sldId id="264" r:id="rId12"/>
    <p:sldId id="272"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file>

<file path=ppt/tableStyles.xml><?xml version="1.0" encoding="utf-8"?>
<a:tblStyleLst xmlns:r="http://schemas.openxmlformats.org/officeDocument/2006/relationships" xmlns:c="http://schemas.openxmlformats.org/drawingml/2006/chart" xmlns:dgm="http://schemas.openxmlformats.org/drawingml/2006/diagram" xmlns:dsp="http://schemas.microsoft.com/office/drawing/2008/diagram" xmlns:a="http://schemas.openxmlformats.org/drawingml/2006/main" xmlns:pic="http://schemas.openxmlformats.org/drawingml/2006/picture" xmlns:wp="http://schemas.openxmlformats.org/drawingml/2006/wordprocessingDrawing" xmlns:xdr="http://schemas.openxmlformats.org/drawingml/2006/spreadsheetDrawing" xmlns:lc="http://schemas.openxmlformats.org/drawingml/2006/lockedCanvas" xmlns:p="http://schemas.openxmlformats.org/presentationml/2006/main" def="{5C22544A-7EE6-4342-B048-85BDC9FD1C3A}"/>
</file>

<file path=ppt/viewProps.xml><?xml version="1.0" encoding="utf-8"?>
<p:viewPr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p:normalViewPr>
    <p:restoredLeft sz="14995" autoAdjust="0"/>
    <p:restoredTop sz="93917" autoAdjust="0"/>
  </p:normalViewPr>
  <p:slideViewPr>
    <p:cSldViewPr snapToGrid="0">
      <p:cViewPr varScale="1">
        <p:scale>
          <a:sx n="100" d="100"/>
          <a:sy n="100" d="100"/>
        </p:scale>
        <p:origin x="1224" y="60"/>
      </p:cViewPr>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heme" Target="theme/theme1.xml"  /><Relationship Id="rId17" Type="http://schemas.openxmlformats.org/officeDocument/2006/relationships/tableStyles" Target="tableStyles.xml"  /><Relationship Id="rId2" Type="http://schemas.openxmlformats.org/officeDocument/2006/relationships/slide" Target="slides/slide1.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E95BC15-EB5C-4528-B0F7-CEB150FD4A1A}" type="datetimeFigureOut">
              <a:rPr lang="en-PH" smtClean="0"/>
              <a:t>5/18/2026</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42933856-65F9-4854-AF8E-607DDB8B8C4A}" type="slidenum">
              <a:rPr lang="en-PH" smtClean="0"/>
              <a:t>‹#›</a:t>
            </a:fld>
            <a:endParaRPr lang="en-PH"/>
          </a:p>
        </p:txBody>
      </p:sp>
    </p:spTree>
    <p:extLst>
      <p:ext uri="{BB962C8B-B14F-4D97-AF65-F5344CB8AC3E}">
        <p14:creationId xmlns:p14="http://schemas.microsoft.com/office/powerpoint/2010/main" val="86451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E95BC15-EB5C-4528-B0F7-CEB150FD4A1A}" type="datetimeFigureOut">
              <a:rPr lang="en-PH" smtClean="0"/>
              <a:t>5/18/2026</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42933856-65F9-4854-AF8E-607DDB8B8C4A}" type="slidenum">
              <a:rPr lang="en-PH" smtClean="0"/>
              <a:t>‹#›</a:t>
            </a:fld>
            <a:endParaRPr lang="en-PH"/>
          </a:p>
        </p:txBody>
      </p:sp>
    </p:spTree>
    <p:extLst>
      <p:ext uri="{BB962C8B-B14F-4D97-AF65-F5344CB8AC3E}">
        <p14:creationId xmlns:p14="http://schemas.microsoft.com/office/powerpoint/2010/main" val="22669603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E95BC15-EB5C-4528-B0F7-CEB150FD4A1A}" type="datetimeFigureOut">
              <a:rPr lang="en-PH" smtClean="0"/>
              <a:t>5/18/2026</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42933856-65F9-4854-AF8E-607DDB8B8C4A}" type="slidenum">
              <a:rPr lang="en-PH" smtClean="0"/>
              <a:t>‹#›</a:t>
            </a:fld>
            <a:endParaRPr lang="en-PH"/>
          </a:p>
        </p:txBody>
      </p:sp>
    </p:spTree>
    <p:extLst>
      <p:ext uri="{BB962C8B-B14F-4D97-AF65-F5344CB8AC3E}">
        <p14:creationId xmlns:p14="http://schemas.microsoft.com/office/powerpoint/2010/main" val="2767623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E95BC15-EB5C-4528-B0F7-CEB150FD4A1A}" type="datetimeFigureOut">
              <a:rPr lang="en-PH" smtClean="0"/>
              <a:t>5/18/2026</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42933856-65F9-4854-AF8E-607DDB8B8C4A}" type="slidenum">
              <a:rPr lang="en-PH" smtClean="0"/>
              <a:t>‹#›</a:t>
            </a:fld>
            <a:endParaRPr lang="en-PH"/>
          </a:p>
        </p:txBody>
      </p:sp>
    </p:spTree>
    <p:extLst>
      <p:ext uri="{BB962C8B-B14F-4D97-AF65-F5344CB8AC3E}">
        <p14:creationId xmlns:p14="http://schemas.microsoft.com/office/powerpoint/2010/main" val="3359192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E95BC15-EB5C-4528-B0F7-CEB150FD4A1A}" type="datetimeFigureOut">
              <a:rPr lang="en-PH" smtClean="0"/>
              <a:t>5/18/2026</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42933856-65F9-4854-AF8E-607DDB8B8C4A}" type="slidenum">
              <a:rPr lang="en-PH" smtClean="0"/>
              <a:t>‹#›</a:t>
            </a:fld>
            <a:endParaRPr lang="en-PH"/>
          </a:p>
        </p:txBody>
      </p:sp>
    </p:spTree>
    <p:extLst>
      <p:ext uri="{BB962C8B-B14F-4D97-AF65-F5344CB8AC3E}">
        <p14:creationId xmlns:p14="http://schemas.microsoft.com/office/powerpoint/2010/main" val="3967330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E95BC15-EB5C-4528-B0F7-CEB150FD4A1A}" type="datetimeFigureOut">
              <a:rPr lang="en-PH" smtClean="0"/>
              <a:t>5/18/2026</a:t>
            </a:fld>
            <a:endParaRPr lang="en-PH"/>
          </a:p>
        </p:txBody>
      </p:sp>
      <p:sp>
        <p:nvSpPr>
          <p:cNvPr id="6" name="Footer Placeholder 5"/>
          <p:cNvSpPr>
            <a:spLocks noGrp="1"/>
          </p:cNvSpPr>
          <p:nvPr>
            <p:ph type="ftr" sz="quarter" idx="11"/>
          </p:nvPr>
        </p:nvSpPr>
        <p:spPr/>
        <p:txBody>
          <a:bodyPr/>
          <a:lstStyle/>
          <a:p>
            <a:endParaRPr lang="en-PH"/>
          </a:p>
        </p:txBody>
      </p:sp>
      <p:sp>
        <p:nvSpPr>
          <p:cNvPr id="7" name="Slide Number Placeholder 6"/>
          <p:cNvSpPr>
            <a:spLocks noGrp="1"/>
          </p:cNvSpPr>
          <p:nvPr>
            <p:ph type="sldNum" sz="quarter" idx="12"/>
          </p:nvPr>
        </p:nvSpPr>
        <p:spPr/>
        <p:txBody>
          <a:bodyPr/>
          <a:lstStyle/>
          <a:p>
            <a:fld id="{42933856-65F9-4854-AF8E-607DDB8B8C4A}" type="slidenum">
              <a:rPr lang="en-PH" smtClean="0"/>
              <a:t>‹#›</a:t>
            </a:fld>
            <a:endParaRPr lang="en-PH"/>
          </a:p>
        </p:txBody>
      </p:sp>
    </p:spTree>
    <p:extLst>
      <p:ext uri="{BB962C8B-B14F-4D97-AF65-F5344CB8AC3E}">
        <p14:creationId xmlns:p14="http://schemas.microsoft.com/office/powerpoint/2010/main" val="8572796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E95BC15-EB5C-4528-B0F7-CEB150FD4A1A}" type="datetimeFigureOut">
              <a:rPr lang="en-PH" smtClean="0"/>
              <a:t>5/18/2026</a:t>
            </a:fld>
            <a:endParaRPr lang="en-PH"/>
          </a:p>
        </p:txBody>
      </p:sp>
      <p:sp>
        <p:nvSpPr>
          <p:cNvPr id="8" name="Footer Placeholder 7"/>
          <p:cNvSpPr>
            <a:spLocks noGrp="1"/>
          </p:cNvSpPr>
          <p:nvPr>
            <p:ph type="ftr" sz="quarter" idx="11"/>
          </p:nvPr>
        </p:nvSpPr>
        <p:spPr/>
        <p:txBody>
          <a:bodyPr/>
          <a:lstStyle/>
          <a:p>
            <a:endParaRPr lang="en-PH"/>
          </a:p>
        </p:txBody>
      </p:sp>
      <p:sp>
        <p:nvSpPr>
          <p:cNvPr id="9" name="Slide Number Placeholder 8"/>
          <p:cNvSpPr>
            <a:spLocks noGrp="1"/>
          </p:cNvSpPr>
          <p:nvPr>
            <p:ph type="sldNum" sz="quarter" idx="12"/>
          </p:nvPr>
        </p:nvSpPr>
        <p:spPr/>
        <p:txBody>
          <a:bodyPr/>
          <a:lstStyle/>
          <a:p>
            <a:fld id="{42933856-65F9-4854-AF8E-607DDB8B8C4A}" type="slidenum">
              <a:rPr lang="en-PH" smtClean="0"/>
              <a:t>‹#›</a:t>
            </a:fld>
            <a:endParaRPr lang="en-PH"/>
          </a:p>
        </p:txBody>
      </p:sp>
    </p:spTree>
    <p:extLst>
      <p:ext uri="{BB962C8B-B14F-4D97-AF65-F5344CB8AC3E}">
        <p14:creationId xmlns:p14="http://schemas.microsoft.com/office/powerpoint/2010/main" val="27120427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E95BC15-EB5C-4528-B0F7-CEB150FD4A1A}" type="datetimeFigureOut">
              <a:rPr lang="en-PH" smtClean="0"/>
              <a:t>5/18/2026</a:t>
            </a:fld>
            <a:endParaRPr lang="en-PH"/>
          </a:p>
        </p:txBody>
      </p:sp>
      <p:sp>
        <p:nvSpPr>
          <p:cNvPr id="4" name="Footer Placeholder 3"/>
          <p:cNvSpPr>
            <a:spLocks noGrp="1"/>
          </p:cNvSpPr>
          <p:nvPr>
            <p:ph type="ftr" sz="quarter" idx="11"/>
          </p:nvPr>
        </p:nvSpPr>
        <p:spPr/>
        <p:txBody>
          <a:bodyPr/>
          <a:lstStyle/>
          <a:p>
            <a:endParaRPr lang="en-PH"/>
          </a:p>
        </p:txBody>
      </p:sp>
      <p:sp>
        <p:nvSpPr>
          <p:cNvPr id="5" name="Slide Number Placeholder 4"/>
          <p:cNvSpPr>
            <a:spLocks noGrp="1"/>
          </p:cNvSpPr>
          <p:nvPr>
            <p:ph type="sldNum" sz="quarter" idx="12"/>
          </p:nvPr>
        </p:nvSpPr>
        <p:spPr/>
        <p:txBody>
          <a:bodyPr/>
          <a:lstStyle/>
          <a:p>
            <a:fld id="{42933856-65F9-4854-AF8E-607DDB8B8C4A}" type="slidenum">
              <a:rPr lang="en-PH" smtClean="0"/>
              <a:t>‹#›</a:t>
            </a:fld>
            <a:endParaRPr lang="en-PH"/>
          </a:p>
        </p:txBody>
      </p:sp>
    </p:spTree>
    <p:extLst>
      <p:ext uri="{BB962C8B-B14F-4D97-AF65-F5344CB8AC3E}">
        <p14:creationId xmlns:p14="http://schemas.microsoft.com/office/powerpoint/2010/main" val="30611021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95BC15-EB5C-4528-B0F7-CEB150FD4A1A}" type="datetimeFigureOut">
              <a:rPr lang="en-PH" smtClean="0"/>
              <a:t>5/18/2026</a:t>
            </a:fld>
            <a:endParaRPr lang="en-PH"/>
          </a:p>
        </p:txBody>
      </p:sp>
      <p:sp>
        <p:nvSpPr>
          <p:cNvPr id="3" name="Footer Placeholder 2"/>
          <p:cNvSpPr>
            <a:spLocks noGrp="1"/>
          </p:cNvSpPr>
          <p:nvPr>
            <p:ph type="ftr" sz="quarter" idx="11"/>
          </p:nvPr>
        </p:nvSpPr>
        <p:spPr/>
        <p:txBody>
          <a:bodyPr/>
          <a:lstStyle/>
          <a:p>
            <a:endParaRPr lang="en-PH"/>
          </a:p>
        </p:txBody>
      </p:sp>
      <p:sp>
        <p:nvSpPr>
          <p:cNvPr id="4" name="Slide Number Placeholder 3"/>
          <p:cNvSpPr>
            <a:spLocks noGrp="1"/>
          </p:cNvSpPr>
          <p:nvPr>
            <p:ph type="sldNum" sz="quarter" idx="12"/>
          </p:nvPr>
        </p:nvSpPr>
        <p:spPr/>
        <p:txBody>
          <a:bodyPr/>
          <a:lstStyle/>
          <a:p>
            <a:fld id="{42933856-65F9-4854-AF8E-607DDB8B8C4A}" type="slidenum">
              <a:rPr lang="en-PH" smtClean="0"/>
              <a:t>‹#›</a:t>
            </a:fld>
            <a:endParaRPr lang="en-PH"/>
          </a:p>
        </p:txBody>
      </p:sp>
    </p:spTree>
    <p:extLst>
      <p:ext uri="{BB962C8B-B14F-4D97-AF65-F5344CB8AC3E}">
        <p14:creationId xmlns:p14="http://schemas.microsoft.com/office/powerpoint/2010/main" val="42687308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E95BC15-EB5C-4528-B0F7-CEB150FD4A1A}" type="datetimeFigureOut">
              <a:rPr lang="en-PH" smtClean="0"/>
              <a:t>5/18/2026</a:t>
            </a:fld>
            <a:endParaRPr lang="en-PH"/>
          </a:p>
        </p:txBody>
      </p:sp>
      <p:sp>
        <p:nvSpPr>
          <p:cNvPr id="6" name="Footer Placeholder 5"/>
          <p:cNvSpPr>
            <a:spLocks noGrp="1"/>
          </p:cNvSpPr>
          <p:nvPr>
            <p:ph type="ftr" sz="quarter" idx="11"/>
          </p:nvPr>
        </p:nvSpPr>
        <p:spPr/>
        <p:txBody>
          <a:bodyPr/>
          <a:lstStyle/>
          <a:p>
            <a:endParaRPr lang="en-PH"/>
          </a:p>
        </p:txBody>
      </p:sp>
      <p:sp>
        <p:nvSpPr>
          <p:cNvPr id="7" name="Slide Number Placeholder 6"/>
          <p:cNvSpPr>
            <a:spLocks noGrp="1"/>
          </p:cNvSpPr>
          <p:nvPr>
            <p:ph type="sldNum" sz="quarter" idx="12"/>
          </p:nvPr>
        </p:nvSpPr>
        <p:spPr/>
        <p:txBody>
          <a:bodyPr/>
          <a:lstStyle/>
          <a:p>
            <a:fld id="{42933856-65F9-4854-AF8E-607DDB8B8C4A}" type="slidenum">
              <a:rPr lang="en-PH" smtClean="0"/>
              <a:t>‹#›</a:t>
            </a:fld>
            <a:endParaRPr lang="en-PH"/>
          </a:p>
        </p:txBody>
      </p:sp>
    </p:spTree>
    <p:extLst>
      <p:ext uri="{BB962C8B-B14F-4D97-AF65-F5344CB8AC3E}">
        <p14:creationId xmlns:p14="http://schemas.microsoft.com/office/powerpoint/2010/main" val="11787698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E95BC15-EB5C-4528-B0F7-CEB150FD4A1A}" type="datetimeFigureOut">
              <a:rPr lang="en-PH" smtClean="0"/>
              <a:t>5/18/2026</a:t>
            </a:fld>
            <a:endParaRPr lang="en-PH"/>
          </a:p>
        </p:txBody>
      </p:sp>
      <p:sp>
        <p:nvSpPr>
          <p:cNvPr id="6" name="Footer Placeholder 5"/>
          <p:cNvSpPr>
            <a:spLocks noGrp="1"/>
          </p:cNvSpPr>
          <p:nvPr>
            <p:ph type="ftr" sz="quarter" idx="11"/>
          </p:nvPr>
        </p:nvSpPr>
        <p:spPr/>
        <p:txBody>
          <a:bodyPr/>
          <a:lstStyle/>
          <a:p>
            <a:endParaRPr lang="en-PH"/>
          </a:p>
        </p:txBody>
      </p:sp>
      <p:sp>
        <p:nvSpPr>
          <p:cNvPr id="7" name="Slide Number Placeholder 6"/>
          <p:cNvSpPr>
            <a:spLocks noGrp="1"/>
          </p:cNvSpPr>
          <p:nvPr>
            <p:ph type="sldNum" sz="quarter" idx="12"/>
          </p:nvPr>
        </p:nvSpPr>
        <p:spPr/>
        <p:txBody>
          <a:bodyPr/>
          <a:lstStyle/>
          <a:p>
            <a:fld id="{42933856-65F9-4854-AF8E-607DDB8B8C4A}" type="slidenum">
              <a:rPr lang="en-PH" smtClean="0"/>
              <a:t>‹#›</a:t>
            </a:fld>
            <a:endParaRPr lang="en-PH"/>
          </a:p>
        </p:txBody>
      </p:sp>
    </p:spTree>
    <p:extLst>
      <p:ext uri="{BB962C8B-B14F-4D97-AF65-F5344CB8AC3E}">
        <p14:creationId xmlns:p14="http://schemas.microsoft.com/office/powerpoint/2010/main" val="560135693"/>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E95BC15-EB5C-4528-B0F7-CEB150FD4A1A}" type="datetimeFigureOut">
              <a:rPr lang="en-PH" smtClean="0"/>
              <a:t>5/18/2026</a:t>
            </a:fld>
            <a:endParaRPr lang="en-PH"/>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PH"/>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2933856-65F9-4854-AF8E-607DDB8B8C4A}" type="slidenum">
              <a:rPr lang="en-PH" smtClean="0"/>
              <a:t>‹#›</a:t>
            </a:fld>
            <a:endParaRPr lang="en-PH"/>
          </a:p>
        </p:txBody>
      </p:sp>
    </p:spTree>
    <p:extLst>
      <p:ext uri="{BB962C8B-B14F-4D97-AF65-F5344CB8AC3E}">
        <p14:creationId xmlns:p14="http://schemas.microsoft.com/office/powerpoint/2010/main" val="407526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image" Target="../media/image1.jpeg"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86B471D-7071-4B2D-BE57-8B3B86964C5F}"/>
              </a:ext>
            </a:extLst>
          </p:cNvPr>
          <p:cNvSpPr>
            <a:spLocks noGrp="1"/>
          </p:cNvSpPr>
          <p:nvPr>
            <p:ph type="ctrTitle"/>
          </p:nvPr>
        </p:nvSpPr>
        <p:spPr>
          <a:xfrm>
            <a:off x="-1" y="1685925"/>
            <a:ext cx="3490723" cy="3009900"/>
          </a:xfrm>
        </p:spPr>
        <p:txBody>
          <a:bodyPr vert="horz" lIns="91440" tIns="45720" rIns="91440" bIns="45720" rtlCol="0" anchor="ctr">
            <a:normAutofit/>
          </a:bodyPr>
          <a:lstStyle/>
          <a:p>
            <a:pPr defTabSz="914400"/>
            <a:r>
              <a:rPr lang="en-US" sz="3600" dirty="0">
                <a:solidFill>
                  <a:schemeClr val="accent1"/>
                </a:solidFill>
                <a:latin typeface="Times New Roman" panose="02020603050405020304" pitchFamily="18" charset="0"/>
                <a:ea typeface="HY견명조" panose="02030600000101010101" pitchFamily="18" charset="-127"/>
                <a:cs typeface="Times New Roman" panose="02020603050405020304" pitchFamily="18" charset="0"/>
              </a:rPr>
              <a:t>Qualification of the people of Canaan</a:t>
            </a:r>
            <a:endParaRPr lang="en-US" sz="3600" kern="1200" dirty="0">
              <a:solidFill>
                <a:schemeClr val="accent1"/>
              </a:solidFill>
              <a:latin typeface="Times New Roman" panose="02020603050405020304" pitchFamily="18" charset="0"/>
              <a:ea typeface="HY견명조" panose="02030600000101010101" pitchFamily="18" charset="-127"/>
              <a:cs typeface="Times New Roman" panose="02020603050405020304" pitchFamily="18" charset="0"/>
            </a:endParaRPr>
          </a:p>
        </p:txBody>
      </p:sp>
      <p:cxnSp>
        <p:nvCxnSpPr>
          <p:cNvPr id="19" name="Straight Connector 18">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Subtitle 2">
            <a:extLst>
              <a:ext uri="{FF2B5EF4-FFF2-40B4-BE49-F238E27FC236}">
                <a16:creationId xmlns:a16="http://schemas.microsoft.com/office/drawing/2014/main" id="{BD3436A6-D1C4-477A-8EB3-5B0083617A3F}"/>
              </a:ext>
            </a:extLst>
          </p:cNvPr>
          <p:cNvSpPr>
            <a:spLocks noGrp="1"/>
          </p:cNvSpPr>
          <p:nvPr>
            <p:ph type="subTitle" idx="1"/>
          </p:nvPr>
        </p:nvSpPr>
        <p:spPr>
          <a:xfrm>
            <a:off x="3800475" y="1200149"/>
            <a:ext cx="4714875" cy="4991101"/>
          </a:xfrm>
        </p:spPr>
        <p:txBody>
          <a:bodyPr vert="horz" lIns="91440" tIns="45720" rIns="91440" bIns="45720" rtlCol="0" anchor="ctr">
            <a:noAutofit/>
          </a:bodyPr>
          <a:lstStyle/>
          <a:p>
            <a:pPr indent="-228600" algn="l" defTabSz="914400">
              <a:buFont typeface="Arial" panose="020B0604020202020204" pitchFamily="34" charset="0"/>
              <a:buChar char="•"/>
            </a:pPr>
            <a:endParaRPr lang="en-US" altLang="ko-KR" dirty="0">
              <a:latin typeface="Times New Roman" panose="02020603050405020304" pitchFamily="18" charset="0"/>
              <a:ea typeface="HY견명조" panose="02030600000101010101" pitchFamily="18" charset="-127"/>
              <a:cs typeface="Times New Roman" panose="02020603050405020304" pitchFamily="18" charset="0"/>
            </a:endParaRPr>
          </a:p>
          <a:p>
            <a:pPr indent="-228600" algn="l" defTabSz="914400">
              <a:buFont typeface="Arial" panose="020B0604020202020204" pitchFamily="34" charset="0"/>
              <a:buChar char="•"/>
            </a:pPr>
            <a:endParaRPr lang="en-US" altLang="ko-KR" dirty="0">
              <a:latin typeface="Times New Roman" panose="02020603050405020304" pitchFamily="18" charset="0"/>
              <a:ea typeface="HY견명조" panose="02030600000101010101" pitchFamily="18" charset="-127"/>
              <a:cs typeface="Times New Roman" panose="02020603050405020304" pitchFamily="18" charset="0"/>
            </a:endParaRPr>
          </a:p>
          <a:p>
            <a:pPr indent="-228600" algn="l" defTabSz="914400">
              <a:buFont typeface="Arial" panose="020B0604020202020204" pitchFamily="34" charset="0"/>
              <a:buChar char="•"/>
            </a:pPr>
            <a:endParaRPr lang="en-US" altLang="ko-KR" dirty="0">
              <a:latin typeface="Times New Roman" panose="02020603050405020304" pitchFamily="18" charset="0"/>
              <a:ea typeface="HY견명조" panose="02030600000101010101" pitchFamily="18" charset="-127"/>
              <a:cs typeface="Times New Roman" panose="02020603050405020304" pitchFamily="18" charset="0"/>
            </a:endParaRPr>
          </a:p>
          <a:p>
            <a:pPr indent="-228600" algn="l" defTabSz="914400">
              <a:buFont typeface="Arial" panose="020B0604020202020204" pitchFamily="34" charset="0"/>
              <a:buChar char="•"/>
            </a:pPr>
            <a:endParaRPr lang="en-US" altLang="ko-KR" dirty="0">
              <a:latin typeface="Times New Roman" panose="02020603050405020304" pitchFamily="18" charset="0"/>
              <a:ea typeface="HY견명조" panose="02030600000101010101" pitchFamily="18" charset="-127"/>
              <a:cs typeface="Times New Roman" panose="02020603050405020304" pitchFamily="18" charset="0"/>
            </a:endParaRPr>
          </a:p>
          <a:p>
            <a:pPr algn="l" defTabSz="914400"/>
            <a:r>
              <a:rPr lang="en-US" altLang="ko-KR" dirty="0">
                <a:latin typeface="Times New Roman" panose="02020603050405020304" pitchFamily="18" charset="0"/>
                <a:ea typeface="HY견명조" panose="02030600000101010101" pitchFamily="18" charset="-127"/>
                <a:cs typeface="Times New Roman" panose="02020603050405020304" pitchFamily="18" charset="0"/>
              </a:rPr>
              <a:t>Canaan Farmers Training Center Medan, Indonesia</a:t>
            </a:r>
          </a:p>
        </p:txBody>
      </p:sp>
      <p:pic>
        <p:nvPicPr>
          <p:cNvPr id="5" name="Picture 4" descr="A logo with text on it&#10;&#10;Description automatically generated">
            <a:extLst>
              <a:ext uri="{FF2B5EF4-FFF2-40B4-BE49-F238E27FC236}">
                <a16:creationId xmlns:a16="http://schemas.microsoft.com/office/drawing/2014/main" id="{EF03B4A4-1C7F-0F14-401D-AF25F7D394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88301" y="403913"/>
            <a:ext cx="1857376" cy="1033427"/>
          </a:xfrm>
          <a:prstGeom prst="rect">
            <a:avLst/>
          </a:prstGeom>
        </p:spPr>
      </p:pic>
    </p:spTree>
    <p:extLst>
      <p:ext uri="{BB962C8B-B14F-4D97-AF65-F5344CB8AC3E}">
        <p14:creationId xmlns:p14="http://schemas.microsoft.com/office/powerpoint/2010/main" val="14702351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3C46D7-FE07-7615-D573-1FC83C42B990}"/>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246CDAA7-C726-2DA8-9677-F10D887FDA05}"/>
              </a:ext>
            </a:extLst>
          </p:cNvPr>
          <p:cNvSpPr txBox="1"/>
          <p:nvPr/>
        </p:nvSpPr>
        <p:spPr>
          <a:xfrm>
            <a:off x="410162" y="203541"/>
            <a:ext cx="8633791" cy="830997"/>
          </a:xfrm>
          <a:prstGeom prst="rect">
            <a:avLst/>
          </a:prstGeom>
          <a:noFill/>
        </p:spPr>
        <p:txBody>
          <a:bodyPr wrap="square" rtlCol="0">
            <a:spAutoFit/>
          </a:bodyPr>
          <a:lstStyle/>
          <a:p>
            <a:r>
              <a:rPr lang="en-PH" sz="2400" b="1" dirty="0">
                <a:latin typeface="Times New Roman" panose="02020603050405020304" pitchFamily="18" charset="0"/>
                <a:cs typeface="Times New Roman" panose="02020603050405020304" pitchFamily="18" charset="0"/>
              </a:rPr>
              <a:t>9.  Don’t be discouraged when you are not successful in your work but be patient and keep trying with a happy feeling. </a:t>
            </a:r>
          </a:p>
        </p:txBody>
      </p:sp>
      <p:sp>
        <p:nvSpPr>
          <p:cNvPr id="7" name="TextBox 6">
            <a:extLst>
              <a:ext uri="{FF2B5EF4-FFF2-40B4-BE49-F238E27FC236}">
                <a16:creationId xmlns:a16="http://schemas.microsoft.com/office/drawing/2014/main" id="{6147D096-271E-E2B3-C7B6-D61EEC925EA5}"/>
              </a:ext>
            </a:extLst>
          </p:cNvPr>
          <p:cNvSpPr txBox="1"/>
          <p:nvPr/>
        </p:nvSpPr>
        <p:spPr>
          <a:xfrm>
            <a:off x="470058" y="3419528"/>
            <a:ext cx="6277717"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If you give up. you will be unable to do it forever.</a:t>
            </a:r>
          </a:p>
        </p:txBody>
      </p:sp>
      <p:sp>
        <p:nvSpPr>
          <p:cNvPr id="8" name="TextBox 7">
            <a:extLst>
              <a:ext uri="{FF2B5EF4-FFF2-40B4-BE49-F238E27FC236}">
                <a16:creationId xmlns:a16="http://schemas.microsoft.com/office/drawing/2014/main" id="{3D3B718A-11EE-E2E0-D476-CA2A83C738E8}"/>
              </a:ext>
            </a:extLst>
          </p:cNvPr>
          <p:cNvSpPr txBox="1"/>
          <p:nvPr/>
        </p:nvSpPr>
        <p:spPr>
          <a:xfrm>
            <a:off x="2332074" y="4016715"/>
            <a:ext cx="5075490" cy="523220"/>
          </a:xfrm>
          <a:prstGeom prst="rect">
            <a:avLst/>
          </a:prstGeom>
          <a:solidFill>
            <a:srgbClr val="00FFFF"/>
          </a:solidFill>
          <a:ln>
            <a:solidFill>
              <a:schemeClr val="tx1"/>
            </a:solidFill>
          </a:ln>
        </p:spPr>
        <p:txBody>
          <a:bodyPr wrap="square" rtlCol="0">
            <a:spAutoFit/>
          </a:bodyPr>
          <a:lstStyle/>
          <a:p>
            <a:r>
              <a:rPr lang="en-PH" sz="2800" dirty="0">
                <a:latin typeface="Times New Roman" panose="02020603050405020304" pitchFamily="18" charset="0"/>
                <a:cs typeface="Times New Roman" panose="02020603050405020304" pitchFamily="18" charset="0"/>
              </a:rPr>
              <a:t>“Failure is the mother of success”</a:t>
            </a:r>
          </a:p>
        </p:txBody>
      </p:sp>
      <p:sp>
        <p:nvSpPr>
          <p:cNvPr id="9" name="TextBox 8">
            <a:extLst>
              <a:ext uri="{FF2B5EF4-FFF2-40B4-BE49-F238E27FC236}">
                <a16:creationId xmlns:a16="http://schemas.microsoft.com/office/drawing/2014/main" id="{81C202BF-09AC-9D27-3E47-B17ACC8440FE}"/>
              </a:ext>
            </a:extLst>
          </p:cNvPr>
          <p:cNvSpPr txBox="1"/>
          <p:nvPr/>
        </p:nvSpPr>
        <p:spPr>
          <a:xfrm>
            <a:off x="438911" y="1235005"/>
            <a:ext cx="7891271" cy="769441"/>
          </a:xfrm>
          <a:prstGeom prst="rect">
            <a:avLst/>
          </a:prstGeom>
          <a:solidFill>
            <a:srgbClr val="FFFF00"/>
          </a:solidFill>
          <a:ln>
            <a:solidFill>
              <a:schemeClr val="tx1"/>
            </a:solidFill>
          </a:ln>
        </p:spPr>
        <p:txBody>
          <a:bodyPr wrap="square" rtlCol="0">
            <a:spAutoFit/>
          </a:bodyPr>
          <a:lstStyle/>
          <a:p>
            <a:r>
              <a:rPr lang="en-PH" sz="2200" dirty="0">
                <a:latin typeface="Times New Roman" panose="02020603050405020304" pitchFamily="18" charset="0"/>
                <a:cs typeface="Times New Roman" panose="02020603050405020304" pitchFamily="18" charset="0"/>
              </a:rPr>
              <a:t>2 Chronicles 15:7 &lt;</a:t>
            </a:r>
            <a:r>
              <a:rPr lang="en-US" sz="2200" dirty="0">
                <a:latin typeface="Times New Roman" panose="02020603050405020304" pitchFamily="18" charset="0"/>
                <a:cs typeface="Times New Roman" panose="02020603050405020304" pitchFamily="18" charset="0"/>
              </a:rPr>
              <a:t>But as for you, be strong and do not give up, for your work will be rewarded.“&gt;</a:t>
            </a:r>
            <a:endParaRPr lang="en-PH" sz="2200"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6D961B13-3F04-8073-AA73-0E4A0D1C6471}"/>
              </a:ext>
            </a:extLst>
          </p:cNvPr>
          <p:cNvSpPr txBox="1"/>
          <p:nvPr/>
        </p:nvSpPr>
        <p:spPr>
          <a:xfrm>
            <a:off x="438912" y="2202461"/>
            <a:ext cx="7891272" cy="1107996"/>
          </a:xfrm>
          <a:prstGeom prst="rect">
            <a:avLst/>
          </a:prstGeom>
          <a:solidFill>
            <a:srgbClr val="FFFF00"/>
          </a:solidFill>
          <a:ln>
            <a:solidFill>
              <a:schemeClr val="tx1"/>
            </a:solidFill>
          </a:ln>
        </p:spPr>
        <p:txBody>
          <a:bodyPr wrap="square" rtlCol="0">
            <a:spAutoFit/>
          </a:bodyPr>
          <a:lstStyle/>
          <a:p>
            <a:r>
              <a:rPr lang="en-US" sz="2200" dirty="0">
                <a:latin typeface="Times New Roman" panose="02020603050405020304" pitchFamily="18" charset="0"/>
                <a:cs typeface="Times New Roman" panose="02020603050405020304" pitchFamily="18" charset="0"/>
              </a:rPr>
              <a:t>Isaiah 40:31 &lt;but those who hope in the LORD will renew their strength. They will soar on wings like eagles; they will run and not grow weary, they will walk and not be faint.&gt;</a:t>
            </a:r>
            <a:endParaRPr lang="en-PH"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46756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9"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228600"/>
            <a:ext cx="4807688" cy="461665"/>
          </a:xfrm>
          <a:prstGeom prst="rect">
            <a:avLst/>
          </a:prstGeom>
          <a:noFill/>
        </p:spPr>
        <p:txBody>
          <a:bodyPr wrap="square" rtlCol="0">
            <a:spAutoFit/>
          </a:bodyPr>
          <a:lstStyle/>
          <a:p>
            <a:r>
              <a:rPr lang="en-PH" sz="2400" b="1" dirty="0">
                <a:latin typeface="Times New Roman" panose="02020603050405020304" pitchFamily="18" charset="0"/>
                <a:cs typeface="Times New Roman" panose="02020603050405020304" pitchFamily="18" charset="0"/>
              </a:rPr>
              <a:t>10.  Be a humble and wise people</a:t>
            </a:r>
          </a:p>
        </p:txBody>
      </p:sp>
      <p:sp>
        <p:nvSpPr>
          <p:cNvPr id="3" name="TextBox 2"/>
          <p:cNvSpPr txBox="1"/>
          <p:nvPr/>
        </p:nvSpPr>
        <p:spPr>
          <a:xfrm>
            <a:off x="381000" y="762000"/>
            <a:ext cx="6445102"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When you act humble, the people will respect you. </a:t>
            </a:r>
          </a:p>
        </p:txBody>
      </p:sp>
      <p:sp>
        <p:nvSpPr>
          <p:cNvPr id="4" name="TextBox 3"/>
          <p:cNvSpPr txBox="1"/>
          <p:nvPr/>
        </p:nvSpPr>
        <p:spPr>
          <a:xfrm>
            <a:off x="381001" y="2925509"/>
            <a:ext cx="7620000" cy="1200329"/>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The humble action of unwise man may become flattery (excessive  and insincere praise, especially that given further one’s own interests) </a:t>
            </a:r>
          </a:p>
        </p:txBody>
      </p:sp>
      <p:sp>
        <p:nvSpPr>
          <p:cNvPr id="5" name="TextBox 4"/>
          <p:cNvSpPr txBox="1"/>
          <p:nvPr/>
        </p:nvSpPr>
        <p:spPr>
          <a:xfrm>
            <a:off x="381000" y="5013955"/>
            <a:ext cx="7986823" cy="830997"/>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A humble man should have wisdom because wisdom is like  a lamp, and it guides him and shows him a bright future </a:t>
            </a:r>
          </a:p>
        </p:txBody>
      </p:sp>
      <p:sp>
        <p:nvSpPr>
          <p:cNvPr id="8" name="TextBox 7">
            <a:extLst>
              <a:ext uri="{FF2B5EF4-FFF2-40B4-BE49-F238E27FC236}">
                <a16:creationId xmlns:a16="http://schemas.microsoft.com/office/drawing/2014/main" id="{0E806014-FA74-4B70-B663-357B3D58C8AA}"/>
              </a:ext>
            </a:extLst>
          </p:cNvPr>
          <p:cNvSpPr txBox="1"/>
          <p:nvPr/>
        </p:nvSpPr>
        <p:spPr>
          <a:xfrm>
            <a:off x="457200" y="1295400"/>
            <a:ext cx="8019288" cy="769441"/>
          </a:xfrm>
          <a:prstGeom prst="rect">
            <a:avLst/>
          </a:prstGeom>
          <a:solidFill>
            <a:srgbClr val="FFFF00"/>
          </a:solidFill>
          <a:ln>
            <a:solidFill>
              <a:schemeClr val="tx1"/>
            </a:solidFill>
          </a:ln>
        </p:spPr>
        <p:txBody>
          <a:bodyPr wrap="square" rtlCol="0">
            <a:spAutoFit/>
          </a:bodyPr>
          <a:lstStyle/>
          <a:p>
            <a:r>
              <a:rPr lang="en-US" sz="2200" dirty="0">
                <a:latin typeface="Times New Roman" panose="02020603050405020304" pitchFamily="18" charset="0"/>
                <a:cs typeface="Times New Roman" panose="02020603050405020304" pitchFamily="18" charset="0"/>
              </a:rPr>
              <a:t>James 4:10 &lt;Humble yourselves before the Lord, and he will lift you up.&gt;</a:t>
            </a:r>
            <a:endParaRPr lang="en-PH" sz="2200"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67E653CB-7D7A-889F-F089-C7259520472B}"/>
              </a:ext>
            </a:extLst>
          </p:cNvPr>
          <p:cNvSpPr txBox="1"/>
          <p:nvPr/>
        </p:nvSpPr>
        <p:spPr>
          <a:xfrm>
            <a:off x="474496" y="4125838"/>
            <a:ext cx="7799832" cy="769441"/>
          </a:xfrm>
          <a:prstGeom prst="rect">
            <a:avLst/>
          </a:prstGeom>
          <a:solidFill>
            <a:srgbClr val="FFFF00"/>
          </a:solidFill>
          <a:ln>
            <a:solidFill>
              <a:schemeClr val="tx1"/>
            </a:solidFill>
          </a:ln>
        </p:spPr>
        <p:txBody>
          <a:bodyPr wrap="square" rtlCol="0">
            <a:spAutoFit/>
          </a:bodyPr>
          <a:lstStyle/>
          <a:p>
            <a:r>
              <a:rPr lang="en-US" sz="2200" dirty="0">
                <a:latin typeface="Times New Roman" panose="02020603050405020304" pitchFamily="18" charset="0"/>
                <a:cs typeface="Times New Roman" panose="02020603050405020304" pitchFamily="18" charset="0"/>
              </a:rPr>
              <a:t>Philippians 2:3 &lt;Do nothing out of selfish ambition or vain conceit, but in humility consider others better than yourselves.&gt;</a:t>
            </a:r>
            <a:endParaRPr lang="en-PH" sz="2200"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EBEBB707-1E4D-3501-0BA2-DAE6CDF110F3}"/>
              </a:ext>
            </a:extLst>
          </p:cNvPr>
          <p:cNvSpPr txBox="1"/>
          <p:nvPr/>
        </p:nvSpPr>
        <p:spPr>
          <a:xfrm>
            <a:off x="381000" y="5983451"/>
            <a:ext cx="8248881" cy="430887"/>
          </a:xfrm>
          <a:prstGeom prst="rect">
            <a:avLst/>
          </a:prstGeom>
          <a:solidFill>
            <a:srgbClr val="FFFF00"/>
          </a:solidFill>
          <a:ln>
            <a:solidFill>
              <a:schemeClr val="tx1"/>
            </a:solidFill>
          </a:ln>
        </p:spPr>
        <p:txBody>
          <a:bodyPr wrap="square" rtlCol="0">
            <a:spAutoFit/>
          </a:bodyPr>
          <a:lstStyle/>
          <a:p>
            <a:r>
              <a:rPr lang="en-US" sz="2200" dirty="0">
                <a:latin typeface="Times New Roman" panose="02020603050405020304" pitchFamily="18" charset="0"/>
                <a:cs typeface="Times New Roman" panose="02020603050405020304" pitchFamily="18" charset="0"/>
              </a:rPr>
              <a:t>Psalms 119:105 &lt;Your word is a lamp for my feet, a light on my path.&gt;</a:t>
            </a:r>
            <a:endParaRPr lang="en-PH" sz="220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C6DD8751-DD11-FB23-C738-C10F465A855E}"/>
              </a:ext>
            </a:extLst>
          </p:cNvPr>
          <p:cNvSpPr txBox="1"/>
          <p:nvPr/>
        </p:nvSpPr>
        <p:spPr>
          <a:xfrm>
            <a:off x="474496" y="2172009"/>
            <a:ext cx="7799832" cy="769441"/>
          </a:xfrm>
          <a:prstGeom prst="rect">
            <a:avLst/>
          </a:prstGeom>
          <a:solidFill>
            <a:srgbClr val="FFFF00"/>
          </a:solidFill>
          <a:ln>
            <a:solidFill>
              <a:schemeClr val="tx1"/>
            </a:solidFill>
          </a:ln>
        </p:spPr>
        <p:txBody>
          <a:bodyPr wrap="square" rtlCol="0">
            <a:spAutoFit/>
          </a:bodyPr>
          <a:lstStyle/>
          <a:p>
            <a:r>
              <a:rPr lang="en-US" sz="2200" dirty="0">
                <a:latin typeface="Times New Roman" panose="02020603050405020304" pitchFamily="18" charset="0"/>
                <a:cs typeface="Times New Roman" panose="02020603050405020304" pitchFamily="18" charset="0"/>
              </a:rPr>
              <a:t>Proverbs 11:2 &lt;&lt;When pride comes, then comes disgrace, but with humility comes wisdom.&gt;</a:t>
            </a:r>
            <a:endParaRPr lang="en-PH"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84349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9" grpId="0" animBg="1"/>
      <p:bldP spid="10"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418CF-A701-80ED-EF81-095688971436}"/>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28BFF94E-3406-A411-5C19-24756317C349}"/>
              </a:ext>
            </a:extLst>
          </p:cNvPr>
          <p:cNvSpPr txBox="1"/>
          <p:nvPr/>
        </p:nvSpPr>
        <p:spPr>
          <a:xfrm>
            <a:off x="289790" y="210127"/>
            <a:ext cx="8305800" cy="830997"/>
          </a:xfrm>
          <a:prstGeom prst="rect">
            <a:avLst/>
          </a:prstGeom>
          <a:noFill/>
        </p:spPr>
        <p:txBody>
          <a:bodyPr wrap="square" rtlCol="0">
            <a:spAutoFit/>
          </a:bodyPr>
          <a:lstStyle/>
          <a:p>
            <a:r>
              <a:rPr lang="en-PH" sz="2400" b="1" dirty="0">
                <a:latin typeface="Times New Roman" panose="02020603050405020304" pitchFamily="18" charset="0"/>
                <a:cs typeface="Times New Roman" panose="02020603050405020304" pitchFamily="18" charset="0"/>
              </a:rPr>
              <a:t>11.  Be a man who leads a steady life backed up with a deep faith</a:t>
            </a:r>
          </a:p>
        </p:txBody>
      </p:sp>
      <p:sp>
        <p:nvSpPr>
          <p:cNvPr id="7" name="TextBox 6">
            <a:extLst>
              <a:ext uri="{FF2B5EF4-FFF2-40B4-BE49-F238E27FC236}">
                <a16:creationId xmlns:a16="http://schemas.microsoft.com/office/drawing/2014/main" id="{AEDBA10E-8331-FF3D-CFF5-CBA49939DAD9}"/>
              </a:ext>
            </a:extLst>
          </p:cNvPr>
          <p:cNvSpPr txBox="1"/>
          <p:nvPr/>
        </p:nvSpPr>
        <p:spPr>
          <a:xfrm>
            <a:off x="365990" y="4617452"/>
            <a:ext cx="8153400" cy="830997"/>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A man without faith lacks confidence, because he lacks guideline and a goal in his life</a:t>
            </a:r>
          </a:p>
        </p:txBody>
      </p:sp>
      <p:sp>
        <p:nvSpPr>
          <p:cNvPr id="8" name="TextBox 7">
            <a:extLst>
              <a:ext uri="{FF2B5EF4-FFF2-40B4-BE49-F238E27FC236}">
                <a16:creationId xmlns:a16="http://schemas.microsoft.com/office/drawing/2014/main" id="{D23D5C36-A7D4-3157-6647-6571E7439164}"/>
              </a:ext>
            </a:extLst>
          </p:cNvPr>
          <p:cNvSpPr txBox="1"/>
          <p:nvPr/>
        </p:nvSpPr>
        <p:spPr>
          <a:xfrm>
            <a:off x="289790" y="1183499"/>
            <a:ext cx="7900416" cy="1569660"/>
          </a:xfrm>
          <a:prstGeom prst="rect">
            <a:avLst/>
          </a:prstGeom>
          <a:solidFill>
            <a:srgbClr val="FFFF00"/>
          </a:solidFill>
          <a:ln>
            <a:solidFill>
              <a:schemeClr val="tx1"/>
            </a:solidFill>
          </a:ln>
        </p:spPr>
        <p:txBody>
          <a:bodyPr wrap="square" rtlCol="0">
            <a:spAutoFit/>
          </a:bodyPr>
          <a:lstStyle/>
          <a:p>
            <a:r>
              <a:rPr lang="en-US" sz="2400" dirty="0">
                <a:latin typeface="Times New Roman" panose="02020603050405020304" pitchFamily="18" charset="0"/>
                <a:cs typeface="Times New Roman" panose="02020603050405020304" pitchFamily="18" charset="0"/>
              </a:rPr>
              <a:t>1 Corinthians 15:58 &lt;Therefore, my dear brothers, stand firm. Let nothing move you. Always give yourselves fully to the work of the Lord, because you know that your labor in the Lord is not in vain.&gt;</a:t>
            </a:r>
            <a:endParaRPr lang="en-PH" sz="2400"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60AFE455-3E81-25A5-DA5F-1AB1D8444981}"/>
              </a:ext>
            </a:extLst>
          </p:cNvPr>
          <p:cNvSpPr txBox="1"/>
          <p:nvPr/>
        </p:nvSpPr>
        <p:spPr>
          <a:xfrm>
            <a:off x="289790" y="2905417"/>
            <a:ext cx="8021042" cy="1569660"/>
          </a:xfrm>
          <a:prstGeom prst="rect">
            <a:avLst/>
          </a:prstGeom>
          <a:solidFill>
            <a:srgbClr val="FFFF00"/>
          </a:solidFill>
          <a:ln>
            <a:solidFill>
              <a:schemeClr val="tx1"/>
            </a:solidFill>
          </a:ln>
        </p:spPr>
        <p:txBody>
          <a:bodyPr wrap="square" rtlCol="0">
            <a:spAutoFit/>
          </a:bodyPr>
          <a:lstStyle/>
          <a:p>
            <a:r>
              <a:rPr lang="en-US" sz="2400" dirty="0">
                <a:latin typeface="Times New Roman" panose="02020603050405020304" pitchFamily="18" charset="0"/>
                <a:cs typeface="Times New Roman" panose="02020603050405020304" pitchFamily="18" charset="0"/>
              </a:rPr>
              <a:t>Proverbs 3:5-6 &lt;Trust in the LORD with all your heart and lean not on your own understanding; </a:t>
            </a:r>
          </a:p>
          <a:p>
            <a:r>
              <a:rPr lang="en-US" sz="2400" dirty="0">
                <a:latin typeface="Times New Roman" panose="02020603050405020304" pitchFamily="18" charset="0"/>
                <a:cs typeface="Times New Roman" panose="02020603050405020304" pitchFamily="18" charset="0"/>
              </a:rPr>
              <a:t>in all your ways acknowledge him, and he will make your paths straight.&gt;</a:t>
            </a:r>
            <a:endParaRPr lang="en-PH"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4203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8474" y="200117"/>
            <a:ext cx="8382000" cy="461665"/>
          </a:xfrm>
          <a:prstGeom prst="rect">
            <a:avLst/>
          </a:prstGeom>
          <a:noFill/>
        </p:spPr>
        <p:txBody>
          <a:bodyPr wrap="square" rtlCol="0">
            <a:spAutoFit/>
          </a:bodyPr>
          <a:lstStyle/>
          <a:p>
            <a:r>
              <a:rPr lang="en-PH" sz="2400" b="1" dirty="0">
                <a:latin typeface="Times New Roman" panose="02020603050405020304" pitchFamily="18" charset="0"/>
                <a:cs typeface="Times New Roman" panose="02020603050405020304" pitchFamily="18" charset="0"/>
              </a:rPr>
              <a:t>1.  A word spoken should be kept like as a promissory note</a:t>
            </a:r>
          </a:p>
        </p:txBody>
      </p:sp>
      <p:sp>
        <p:nvSpPr>
          <p:cNvPr id="3" name="모서리가 둥근 직사각형 2"/>
          <p:cNvSpPr/>
          <p:nvPr/>
        </p:nvSpPr>
        <p:spPr>
          <a:xfrm>
            <a:off x="4049319" y="745619"/>
            <a:ext cx="3813082" cy="337545"/>
          </a:xfrm>
          <a:prstGeom prst="round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200" dirty="0">
                <a:solidFill>
                  <a:schemeClr val="tx1"/>
                </a:solidFill>
                <a:latin typeface="Times New Roman" panose="02020603050405020304" pitchFamily="18" charset="0"/>
                <a:cs typeface="Times New Roman" panose="02020603050405020304" pitchFamily="18" charset="0"/>
              </a:rPr>
              <a:t>Man’s conduct (Behavior)</a:t>
            </a:r>
          </a:p>
        </p:txBody>
      </p:sp>
      <p:sp>
        <p:nvSpPr>
          <p:cNvPr id="4" name="모서리가 둥근 직사각형 3"/>
          <p:cNvSpPr/>
          <p:nvPr/>
        </p:nvSpPr>
        <p:spPr>
          <a:xfrm>
            <a:off x="586419" y="754872"/>
            <a:ext cx="2362200" cy="337040"/>
          </a:xfrm>
          <a:prstGeom prst="round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200" dirty="0">
                <a:solidFill>
                  <a:schemeClr val="tx1"/>
                </a:solidFill>
                <a:latin typeface="Times New Roman" panose="02020603050405020304" pitchFamily="18" charset="0"/>
                <a:cs typeface="Times New Roman" panose="02020603050405020304" pitchFamily="18" charset="0"/>
              </a:rPr>
              <a:t>Man’s word</a:t>
            </a:r>
          </a:p>
        </p:txBody>
      </p:sp>
      <p:sp>
        <p:nvSpPr>
          <p:cNvPr id="5" name="TextBox 4"/>
          <p:cNvSpPr txBox="1"/>
          <p:nvPr/>
        </p:nvSpPr>
        <p:spPr>
          <a:xfrm>
            <a:off x="3205715" y="484518"/>
            <a:ext cx="685800" cy="923330"/>
          </a:xfrm>
          <a:prstGeom prst="rect">
            <a:avLst/>
          </a:prstGeom>
          <a:noFill/>
        </p:spPr>
        <p:txBody>
          <a:bodyPr wrap="square" rtlCol="0">
            <a:spAutoFit/>
          </a:bodyPr>
          <a:lstStyle/>
          <a:p>
            <a:r>
              <a:rPr lang="en-PH" sz="5400" dirty="0"/>
              <a:t>=</a:t>
            </a:r>
          </a:p>
        </p:txBody>
      </p:sp>
      <p:sp>
        <p:nvSpPr>
          <p:cNvPr id="6" name="TextBox 5"/>
          <p:cNvSpPr txBox="1"/>
          <p:nvPr/>
        </p:nvSpPr>
        <p:spPr>
          <a:xfrm>
            <a:off x="209427" y="1175497"/>
            <a:ext cx="6533707" cy="430887"/>
          </a:xfrm>
          <a:prstGeom prst="rect">
            <a:avLst/>
          </a:prstGeom>
          <a:noFill/>
        </p:spPr>
        <p:txBody>
          <a:bodyPr wrap="square" rtlCol="0">
            <a:spAutoFit/>
          </a:bodyPr>
          <a:lstStyle/>
          <a:p>
            <a:r>
              <a:rPr lang="en-PH" sz="2200" dirty="0">
                <a:latin typeface="Times New Roman" panose="02020603050405020304" pitchFamily="18" charset="0"/>
                <a:cs typeface="Times New Roman" panose="02020603050405020304" pitchFamily="18" charset="0"/>
              </a:rPr>
              <a:t>When words are spoken, the conduct should follow</a:t>
            </a:r>
          </a:p>
        </p:txBody>
      </p:sp>
      <p:sp>
        <p:nvSpPr>
          <p:cNvPr id="7" name="TextBox 6"/>
          <p:cNvSpPr txBox="1"/>
          <p:nvPr/>
        </p:nvSpPr>
        <p:spPr>
          <a:xfrm>
            <a:off x="221156" y="2422254"/>
            <a:ext cx="7479792" cy="430887"/>
          </a:xfrm>
          <a:prstGeom prst="rect">
            <a:avLst/>
          </a:prstGeom>
          <a:noFill/>
        </p:spPr>
        <p:txBody>
          <a:bodyPr wrap="square" rtlCol="0">
            <a:spAutoFit/>
          </a:bodyPr>
          <a:lstStyle/>
          <a:p>
            <a:r>
              <a:rPr lang="en-PH" sz="2200" dirty="0">
                <a:latin typeface="Times New Roman" panose="02020603050405020304" pitchFamily="18" charset="0"/>
                <a:cs typeface="Times New Roman" panose="02020603050405020304" pitchFamily="18" charset="0"/>
              </a:rPr>
              <a:t>A man (human being) whose words can’t be trusted is not a man</a:t>
            </a:r>
          </a:p>
        </p:txBody>
      </p:sp>
      <p:sp>
        <p:nvSpPr>
          <p:cNvPr id="8" name="TextBox 7"/>
          <p:cNvSpPr txBox="1"/>
          <p:nvPr/>
        </p:nvSpPr>
        <p:spPr>
          <a:xfrm>
            <a:off x="257273" y="2816387"/>
            <a:ext cx="6438014" cy="430887"/>
          </a:xfrm>
          <a:prstGeom prst="rect">
            <a:avLst/>
          </a:prstGeom>
          <a:noFill/>
        </p:spPr>
        <p:txBody>
          <a:bodyPr wrap="square" rtlCol="0">
            <a:spAutoFit/>
          </a:bodyPr>
          <a:lstStyle/>
          <a:p>
            <a:r>
              <a:rPr lang="en-PH" sz="2200" dirty="0">
                <a:latin typeface="Times New Roman" panose="02020603050405020304" pitchFamily="18" charset="0"/>
                <a:cs typeface="Times New Roman" panose="02020603050405020304" pitchFamily="18" charset="0"/>
              </a:rPr>
              <a:t>To tell a lie will damage the life of the community</a:t>
            </a:r>
          </a:p>
        </p:txBody>
      </p:sp>
      <p:sp>
        <p:nvSpPr>
          <p:cNvPr id="9" name="TextBox 8"/>
          <p:cNvSpPr txBox="1"/>
          <p:nvPr/>
        </p:nvSpPr>
        <p:spPr>
          <a:xfrm>
            <a:off x="228600" y="4011085"/>
            <a:ext cx="8686800" cy="769441"/>
          </a:xfrm>
          <a:prstGeom prst="rect">
            <a:avLst/>
          </a:prstGeom>
          <a:noFill/>
        </p:spPr>
        <p:txBody>
          <a:bodyPr wrap="square" rtlCol="0">
            <a:spAutoFit/>
          </a:bodyPr>
          <a:lstStyle/>
          <a:p>
            <a:r>
              <a:rPr lang="en-PH" sz="2200" dirty="0">
                <a:latin typeface="Times New Roman" panose="02020603050405020304" pitchFamily="18" charset="0"/>
                <a:cs typeface="Times New Roman" panose="02020603050405020304" pitchFamily="18" charset="0"/>
              </a:rPr>
              <a:t>The man of virtue doesn’t say much, but once he has said something he will see that his words are carried out</a:t>
            </a:r>
          </a:p>
        </p:txBody>
      </p:sp>
      <p:sp>
        <p:nvSpPr>
          <p:cNvPr id="15" name="TextBox 14">
            <a:extLst>
              <a:ext uri="{FF2B5EF4-FFF2-40B4-BE49-F238E27FC236}">
                <a16:creationId xmlns:a16="http://schemas.microsoft.com/office/drawing/2014/main" id="{FC026026-A517-B03E-FC4D-9E59B769E068}"/>
              </a:ext>
            </a:extLst>
          </p:cNvPr>
          <p:cNvSpPr txBox="1"/>
          <p:nvPr/>
        </p:nvSpPr>
        <p:spPr>
          <a:xfrm>
            <a:off x="221156" y="1637162"/>
            <a:ext cx="8469046" cy="769441"/>
          </a:xfrm>
          <a:prstGeom prst="rect">
            <a:avLst/>
          </a:prstGeom>
          <a:solidFill>
            <a:srgbClr val="FFFF00"/>
          </a:solidFill>
          <a:ln>
            <a:solidFill>
              <a:schemeClr val="accent1"/>
            </a:solidFill>
          </a:ln>
        </p:spPr>
        <p:txBody>
          <a:bodyPr wrap="square" rtlCol="0">
            <a:spAutoFit/>
          </a:bodyPr>
          <a:lstStyle/>
          <a:p>
            <a:r>
              <a:rPr lang="en-US" sz="2200" dirty="0">
                <a:latin typeface="Times New Roman" panose="02020603050405020304" pitchFamily="18" charset="0"/>
                <a:cs typeface="Times New Roman" panose="02020603050405020304" pitchFamily="18" charset="0"/>
              </a:rPr>
              <a:t>1 John 3:18 “Dear children, let us not love with words or tongue but with actions and in truth.”</a:t>
            </a:r>
            <a:endParaRPr lang="en-PH" sz="2200" dirty="0">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93D551F4-95A7-8C7B-C23D-CD77C3359F64}"/>
              </a:ext>
            </a:extLst>
          </p:cNvPr>
          <p:cNvSpPr txBox="1"/>
          <p:nvPr/>
        </p:nvSpPr>
        <p:spPr>
          <a:xfrm>
            <a:off x="257273" y="4789951"/>
            <a:ext cx="6740830" cy="430887"/>
          </a:xfrm>
          <a:prstGeom prst="rect">
            <a:avLst/>
          </a:prstGeom>
          <a:noFill/>
        </p:spPr>
        <p:txBody>
          <a:bodyPr wrap="square" rtlCol="0">
            <a:spAutoFit/>
          </a:bodyPr>
          <a:lstStyle/>
          <a:p>
            <a:r>
              <a:rPr lang="en-PH" sz="2200" dirty="0">
                <a:latin typeface="Times New Roman" panose="02020603050405020304" pitchFamily="18" charset="0"/>
                <a:cs typeface="Times New Roman" panose="02020603050405020304" pitchFamily="18" charset="0"/>
              </a:rPr>
              <a:t>Words that are not supported by actions are meaningless</a:t>
            </a:r>
          </a:p>
        </p:txBody>
      </p:sp>
      <p:sp>
        <p:nvSpPr>
          <p:cNvPr id="17" name="TextBox 16">
            <a:extLst>
              <a:ext uri="{FF2B5EF4-FFF2-40B4-BE49-F238E27FC236}">
                <a16:creationId xmlns:a16="http://schemas.microsoft.com/office/drawing/2014/main" id="{02091215-265F-E60E-F601-E7498FA2FC37}"/>
              </a:ext>
            </a:extLst>
          </p:cNvPr>
          <p:cNvSpPr txBox="1"/>
          <p:nvPr/>
        </p:nvSpPr>
        <p:spPr>
          <a:xfrm>
            <a:off x="323634" y="5260111"/>
            <a:ext cx="4431615" cy="430887"/>
          </a:xfrm>
          <a:prstGeom prst="rect">
            <a:avLst/>
          </a:prstGeom>
          <a:noFill/>
        </p:spPr>
        <p:txBody>
          <a:bodyPr wrap="square" rtlCol="0">
            <a:spAutoFit/>
          </a:bodyPr>
          <a:lstStyle/>
          <a:p>
            <a:r>
              <a:rPr lang="en-PH" sz="2200" dirty="0">
                <a:latin typeface="Times New Roman" panose="02020603050405020304" pitchFamily="18" charset="0"/>
                <a:cs typeface="Times New Roman" panose="02020603050405020304" pitchFamily="18" charset="0"/>
              </a:rPr>
              <a:t>Our actions give power to our words</a:t>
            </a:r>
          </a:p>
        </p:txBody>
      </p:sp>
      <p:sp>
        <p:nvSpPr>
          <p:cNvPr id="18" name="TextBox 17">
            <a:extLst>
              <a:ext uri="{FF2B5EF4-FFF2-40B4-BE49-F238E27FC236}">
                <a16:creationId xmlns:a16="http://schemas.microsoft.com/office/drawing/2014/main" id="{0DFC0262-B966-D593-058F-2F7D8389D4BB}"/>
              </a:ext>
            </a:extLst>
          </p:cNvPr>
          <p:cNvSpPr txBox="1"/>
          <p:nvPr/>
        </p:nvSpPr>
        <p:spPr>
          <a:xfrm>
            <a:off x="196595" y="3235419"/>
            <a:ext cx="8469046" cy="769441"/>
          </a:xfrm>
          <a:prstGeom prst="rect">
            <a:avLst/>
          </a:prstGeom>
          <a:solidFill>
            <a:srgbClr val="FFFF00"/>
          </a:solidFill>
          <a:ln>
            <a:solidFill>
              <a:schemeClr val="accent1"/>
            </a:solidFill>
          </a:ln>
        </p:spPr>
        <p:txBody>
          <a:bodyPr wrap="square" rtlCol="0">
            <a:spAutoFit/>
          </a:bodyPr>
          <a:lstStyle/>
          <a:p>
            <a:r>
              <a:rPr lang="en-US" sz="2200" dirty="0">
                <a:latin typeface="Times New Roman" panose="02020603050405020304" pitchFamily="18" charset="0"/>
                <a:cs typeface="Times New Roman" panose="02020603050405020304" pitchFamily="18" charset="0"/>
              </a:rPr>
              <a:t>Ephesians 4:25 “Therefore each of you must put off falsehood and speak truthfully to his neighbor, for we are all members of one body.”</a:t>
            </a:r>
            <a:endParaRPr lang="en-PH"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83949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p:bldP spid="6" grpId="0"/>
      <p:bldP spid="7" grpId="0"/>
      <p:bldP spid="8" grpId="0"/>
      <p:bldP spid="9" grpId="0"/>
      <p:bldP spid="15" grpId="0" animBg="1"/>
      <p:bldP spid="16" grpId="0"/>
      <p:bldP spid="17" grpId="0"/>
      <p:bldP spid="1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1762CA-77E2-9034-2652-7F986AAD882C}"/>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5F6CE9AE-76E0-E759-7A94-C19195C834FA}"/>
              </a:ext>
            </a:extLst>
          </p:cNvPr>
          <p:cNvSpPr txBox="1"/>
          <p:nvPr/>
        </p:nvSpPr>
        <p:spPr>
          <a:xfrm>
            <a:off x="265814" y="149524"/>
            <a:ext cx="8458200" cy="461665"/>
          </a:xfrm>
          <a:prstGeom prst="rect">
            <a:avLst/>
          </a:prstGeom>
          <a:noFill/>
        </p:spPr>
        <p:txBody>
          <a:bodyPr wrap="square" rtlCol="0">
            <a:spAutoFit/>
          </a:bodyPr>
          <a:lstStyle/>
          <a:p>
            <a:r>
              <a:rPr lang="en-PH" sz="2400" b="1" dirty="0">
                <a:latin typeface="Times New Roman" panose="02020603050405020304" pitchFamily="18" charset="0"/>
                <a:cs typeface="Times New Roman" panose="02020603050405020304" pitchFamily="18" charset="0"/>
              </a:rPr>
              <a:t>2.  Be a man of strong will not move by the impact of outsiders</a:t>
            </a:r>
          </a:p>
        </p:txBody>
      </p:sp>
      <p:sp>
        <p:nvSpPr>
          <p:cNvPr id="11" name="TextBox 10">
            <a:extLst>
              <a:ext uri="{FF2B5EF4-FFF2-40B4-BE49-F238E27FC236}">
                <a16:creationId xmlns:a16="http://schemas.microsoft.com/office/drawing/2014/main" id="{3C3BA594-6521-FC49-2274-A3B4AF1D62B0}"/>
              </a:ext>
            </a:extLst>
          </p:cNvPr>
          <p:cNvSpPr txBox="1"/>
          <p:nvPr/>
        </p:nvSpPr>
        <p:spPr>
          <a:xfrm>
            <a:off x="240954" y="1998260"/>
            <a:ext cx="5796516"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A man of weak mind has a start but no end</a:t>
            </a:r>
          </a:p>
        </p:txBody>
      </p:sp>
      <p:sp>
        <p:nvSpPr>
          <p:cNvPr id="12" name="TextBox 11">
            <a:extLst>
              <a:ext uri="{FF2B5EF4-FFF2-40B4-BE49-F238E27FC236}">
                <a16:creationId xmlns:a16="http://schemas.microsoft.com/office/drawing/2014/main" id="{7EF1A336-09AC-46E4-6900-8BD76B55B26E}"/>
              </a:ext>
            </a:extLst>
          </p:cNvPr>
          <p:cNvSpPr txBox="1"/>
          <p:nvPr/>
        </p:nvSpPr>
        <p:spPr>
          <a:xfrm>
            <a:off x="240954" y="2443708"/>
            <a:ext cx="8305800"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When you have decided to do something, you should get it done </a:t>
            </a:r>
          </a:p>
        </p:txBody>
      </p:sp>
      <p:sp>
        <p:nvSpPr>
          <p:cNvPr id="13" name="TextBox 12">
            <a:extLst>
              <a:ext uri="{FF2B5EF4-FFF2-40B4-BE49-F238E27FC236}">
                <a16:creationId xmlns:a16="http://schemas.microsoft.com/office/drawing/2014/main" id="{58912AF8-8958-BF86-836D-D5A00D209C66}"/>
              </a:ext>
            </a:extLst>
          </p:cNvPr>
          <p:cNvSpPr txBox="1"/>
          <p:nvPr/>
        </p:nvSpPr>
        <p:spPr>
          <a:xfrm>
            <a:off x="240954" y="2878172"/>
            <a:ext cx="7531395"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A strong will should be differentiated from stubbornness.  </a:t>
            </a:r>
          </a:p>
        </p:txBody>
      </p:sp>
      <p:sp>
        <p:nvSpPr>
          <p:cNvPr id="14" name="TextBox 13">
            <a:extLst>
              <a:ext uri="{FF2B5EF4-FFF2-40B4-BE49-F238E27FC236}">
                <a16:creationId xmlns:a16="http://schemas.microsoft.com/office/drawing/2014/main" id="{24605E7E-B648-663A-022E-039C0775786B}"/>
              </a:ext>
            </a:extLst>
          </p:cNvPr>
          <p:cNvSpPr txBox="1"/>
          <p:nvPr/>
        </p:nvSpPr>
        <p:spPr>
          <a:xfrm>
            <a:off x="265814" y="3323620"/>
            <a:ext cx="8534400" cy="830997"/>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The strong will that is not backed by faith and knowledge becomes stubbornness</a:t>
            </a:r>
          </a:p>
        </p:txBody>
      </p:sp>
      <p:sp>
        <p:nvSpPr>
          <p:cNvPr id="16" name="TextBox 15">
            <a:extLst>
              <a:ext uri="{FF2B5EF4-FFF2-40B4-BE49-F238E27FC236}">
                <a16:creationId xmlns:a16="http://schemas.microsoft.com/office/drawing/2014/main" id="{FEF79561-7212-7AC6-5BE6-6C3303DC4458}"/>
              </a:ext>
            </a:extLst>
          </p:cNvPr>
          <p:cNvSpPr txBox="1"/>
          <p:nvPr/>
        </p:nvSpPr>
        <p:spPr>
          <a:xfrm>
            <a:off x="300316" y="4154617"/>
            <a:ext cx="8499898" cy="830997"/>
          </a:xfrm>
          <a:prstGeom prst="rect">
            <a:avLst/>
          </a:prstGeom>
          <a:solidFill>
            <a:srgbClr val="FFFF00"/>
          </a:solidFill>
          <a:ln>
            <a:solidFill>
              <a:schemeClr val="tx1"/>
            </a:solidFill>
          </a:ln>
        </p:spPr>
        <p:txBody>
          <a:bodyPr wrap="square" rtlCol="0">
            <a:spAutoFit/>
          </a:bodyPr>
          <a:lstStyle/>
          <a:p>
            <a:r>
              <a:rPr lang="en-US" sz="2400" dirty="0">
                <a:latin typeface="Times New Roman" panose="02020603050405020304" pitchFamily="18" charset="0"/>
                <a:cs typeface="Times New Roman" panose="02020603050405020304" pitchFamily="18" charset="0"/>
              </a:rPr>
              <a:t>Proverbs 29:1 “A man who remains stiff-necked after many rebukes will suddenly be destroyed--without remedy.”</a:t>
            </a:r>
            <a:endParaRPr lang="en-PH" sz="2400" dirty="0">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CC4FEFAB-797A-43FA-9D8C-576B5B25A537}"/>
              </a:ext>
            </a:extLst>
          </p:cNvPr>
          <p:cNvSpPr txBox="1"/>
          <p:nvPr/>
        </p:nvSpPr>
        <p:spPr>
          <a:xfrm>
            <a:off x="240954" y="722024"/>
            <a:ext cx="8483060" cy="1200329"/>
          </a:xfrm>
          <a:prstGeom prst="rect">
            <a:avLst/>
          </a:prstGeom>
          <a:solidFill>
            <a:srgbClr val="FFFF00"/>
          </a:solidFill>
          <a:ln>
            <a:solidFill>
              <a:schemeClr val="accent1"/>
            </a:solidFill>
          </a:ln>
        </p:spPr>
        <p:txBody>
          <a:bodyPr wrap="square" rtlCol="0">
            <a:spAutoFit/>
          </a:bodyPr>
          <a:lstStyle/>
          <a:p>
            <a:r>
              <a:rPr lang="en-US" sz="2400" dirty="0">
                <a:latin typeface="Times New Roman" panose="02020603050405020304" pitchFamily="18" charset="0"/>
                <a:cs typeface="Times New Roman" panose="02020603050405020304" pitchFamily="18" charset="0"/>
              </a:rPr>
              <a:t>1 Corinthians 15: 58 “Therefore, my dear brothers, stand firm. Let nothing move you. Always give yourselves fully to the work of the Lord, because you know that your labor in the Lord is not in vain.”</a:t>
            </a:r>
            <a:endParaRPr lang="en-PH"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10569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linds(horizont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linds(horizont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linds(horizontal)">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2775" y="108099"/>
            <a:ext cx="8688572" cy="461665"/>
          </a:xfrm>
          <a:prstGeom prst="rect">
            <a:avLst/>
          </a:prstGeom>
          <a:noFill/>
        </p:spPr>
        <p:txBody>
          <a:bodyPr wrap="square" rtlCol="0">
            <a:spAutoFit/>
          </a:bodyPr>
          <a:lstStyle/>
          <a:p>
            <a:r>
              <a:rPr lang="en-PH" sz="2400" b="1" dirty="0">
                <a:latin typeface="Times New Roman" panose="02020603050405020304" pitchFamily="18" charset="0"/>
                <a:cs typeface="Times New Roman" panose="02020603050405020304" pitchFamily="18" charset="0"/>
              </a:rPr>
              <a:t>3.  Be a man to make advancement through research and opinion</a:t>
            </a:r>
          </a:p>
        </p:txBody>
      </p:sp>
      <p:sp>
        <p:nvSpPr>
          <p:cNvPr id="3" name="TextBox 2"/>
          <p:cNvSpPr txBox="1"/>
          <p:nvPr/>
        </p:nvSpPr>
        <p:spPr>
          <a:xfrm>
            <a:off x="242775" y="4114151"/>
            <a:ext cx="8001000" cy="830997"/>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A man should have a clear opinion of his own, it can be called his confidence</a:t>
            </a:r>
          </a:p>
        </p:txBody>
      </p:sp>
      <p:sp>
        <p:nvSpPr>
          <p:cNvPr id="4" name="TextBox 3"/>
          <p:cNvSpPr txBox="1"/>
          <p:nvPr/>
        </p:nvSpPr>
        <p:spPr>
          <a:xfrm>
            <a:off x="242775" y="4945148"/>
            <a:ext cx="8458200" cy="830997"/>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But one’s opinion without research cannot be accepted as of value to be applied generally, it become stubbornness.   </a:t>
            </a:r>
          </a:p>
        </p:txBody>
      </p:sp>
      <p:sp>
        <p:nvSpPr>
          <p:cNvPr id="5" name="TextBox 4"/>
          <p:cNvSpPr txBox="1"/>
          <p:nvPr/>
        </p:nvSpPr>
        <p:spPr>
          <a:xfrm>
            <a:off x="242775" y="5734853"/>
            <a:ext cx="8210108" cy="830997"/>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One’s opinion should be refined and brushed up so that it can become something acceptable</a:t>
            </a:r>
          </a:p>
        </p:txBody>
      </p:sp>
      <p:sp>
        <p:nvSpPr>
          <p:cNvPr id="6" name="TextBox 5"/>
          <p:cNvSpPr txBox="1"/>
          <p:nvPr/>
        </p:nvSpPr>
        <p:spPr>
          <a:xfrm>
            <a:off x="381000" y="707648"/>
            <a:ext cx="3287233" cy="461665"/>
          </a:xfrm>
          <a:prstGeom prst="rect">
            <a:avLst/>
          </a:prstGeom>
          <a:solidFill>
            <a:srgbClr val="66FFFF"/>
          </a:solidFill>
          <a:ln>
            <a:solidFill>
              <a:schemeClr val="tx1"/>
            </a:solidFill>
          </a:ln>
        </p:spPr>
        <p:txBody>
          <a:bodyPr wrap="square" rtlCol="0">
            <a:spAutoFit/>
          </a:bodyPr>
          <a:lstStyle/>
          <a:p>
            <a:r>
              <a:rPr lang="en-US" sz="2400" dirty="0">
                <a:latin typeface="Times New Roman" panose="02020603050405020304" pitchFamily="18" charset="0"/>
                <a:cs typeface="Times New Roman" panose="02020603050405020304" pitchFamily="18" charset="0"/>
              </a:rPr>
              <a:t>Research – A deep study  </a:t>
            </a:r>
            <a:endParaRPr lang="en-PH" sz="2400" dirty="0">
              <a:latin typeface="Times New Roman" panose="02020603050405020304" pitchFamily="18" charset="0"/>
              <a:cs typeface="Times New Roman" panose="02020603050405020304" pitchFamily="18" charset="0"/>
            </a:endParaRPr>
          </a:p>
        </p:txBody>
      </p:sp>
      <p:sp>
        <p:nvSpPr>
          <p:cNvPr id="8" name="TextBox 7"/>
          <p:cNvSpPr txBox="1"/>
          <p:nvPr/>
        </p:nvSpPr>
        <p:spPr>
          <a:xfrm>
            <a:off x="381000" y="2709672"/>
            <a:ext cx="4595037" cy="461665"/>
          </a:xfrm>
          <a:prstGeom prst="rect">
            <a:avLst/>
          </a:prstGeom>
          <a:solidFill>
            <a:srgbClr val="66FFFF"/>
          </a:solidFill>
          <a:ln>
            <a:solidFill>
              <a:schemeClr val="tx1"/>
            </a:solidFill>
          </a:ln>
        </p:spPr>
        <p:txBody>
          <a:bodyPr wrap="square" rtlCol="0">
            <a:spAutoFit/>
          </a:bodyPr>
          <a:lstStyle/>
          <a:p>
            <a:r>
              <a:rPr lang="en-US" sz="2400" dirty="0">
                <a:latin typeface="Times New Roman" panose="02020603050405020304" pitchFamily="18" charset="0"/>
                <a:cs typeface="Times New Roman" panose="02020603050405020304" pitchFamily="18" charset="0"/>
              </a:rPr>
              <a:t>Opinion – One’s subjective outlook</a:t>
            </a:r>
            <a:endParaRPr lang="en-PH" sz="2400" dirty="0">
              <a:latin typeface="Times New Roman" panose="02020603050405020304" pitchFamily="18" charset="0"/>
              <a:cs typeface="Times New Roman" panose="02020603050405020304" pitchFamily="18" charset="0"/>
            </a:endParaRPr>
          </a:p>
        </p:txBody>
      </p:sp>
      <p:sp>
        <p:nvSpPr>
          <p:cNvPr id="9" name="TextBox 8"/>
          <p:cNvSpPr txBox="1"/>
          <p:nvPr/>
        </p:nvSpPr>
        <p:spPr>
          <a:xfrm>
            <a:off x="242775" y="3317331"/>
            <a:ext cx="8001000" cy="830997"/>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A man without a subjective opinion just becomes a machine or an animal</a:t>
            </a:r>
            <a:endParaRPr lang="en-PH" sz="2400"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381000" y="2151371"/>
            <a:ext cx="6278418"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A man without research just becomes prejudiced</a:t>
            </a:r>
            <a:endParaRPr lang="en-PH" sz="240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D930840D-6F2B-EA0B-D08E-E85DF8DB9738}"/>
              </a:ext>
            </a:extLst>
          </p:cNvPr>
          <p:cNvSpPr txBox="1"/>
          <p:nvPr/>
        </p:nvSpPr>
        <p:spPr>
          <a:xfrm>
            <a:off x="466946" y="1252388"/>
            <a:ext cx="8210108" cy="830997"/>
          </a:xfrm>
          <a:prstGeom prst="rect">
            <a:avLst/>
          </a:prstGeom>
          <a:solidFill>
            <a:srgbClr val="FFFF00"/>
          </a:solid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Proverbs 18:15 </a:t>
            </a:r>
            <a:r>
              <a:rPr lang="en-US" sz="2400" dirty="0">
                <a:latin typeface="Times New Roman" panose="02020603050405020304" pitchFamily="18" charset="0"/>
                <a:cs typeface="Times New Roman" panose="02020603050405020304" pitchFamily="18" charset="0"/>
              </a:rPr>
              <a:t>The heart of the discerning acquires knowledge; the ears of the wise seek it out. </a:t>
            </a:r>
            <a:endParaRPr lang="en-PH"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07669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8" grpId="0" animBg="1"/>
      <p:bldP spid="9"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549B4-7810-A74C-48F2-34D24FF2E98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9110C68-75D7-85E7-FEF0-50B765AD842C}"/>
              </a:ext>
            </a:extLst>
          </p:cNvPr>
          <p:cNvSpPr txBox="1"/>
          <p:nvPr/>
        </p:nvSpPr>
        <p:spPr>
          <a:xfrm>
            <a:off x="380999" y="228600"/>
            <a:ext cx="8029353" cy="830997"/>
          </a:xfrm>
          <a:prstGeom prst="rect">
            <a:avLst/>
          </a:prstGeom>
          <a:noFill/>
        </p:spPr>
        <p:txBody>
          <a:bodyPr wrap="square" rtlCol="0">
            <a:spAutoFit/>
          </a:bodyPr>
          <a:lstStyle/>
          <a:p>
            <a:r>
              <a:rPr lang="en-PH" sz="2400" b="1" dirty="0">
                <a:latin typeface="Times New Roman" panose="02020603050405020304" pitchFamily="18" charset="0"/>
                <a:cs typeface="Times New Roman" panose="02020603050405020304" pitchFamily="18" charset="0"/>
              </a:rPr>
              <a:t>4.  Be a man who implement one’s best ability even in small things  </a:t>
            </a:r>
          </a:p>
        </p:txBody>
      </p:sp>
      <p:sp>
        <p:nvSpPr>
          <p:cNvPr id="4" name="TextBox 3">
            <a:extLst>
              <a:ext uri="{FF2B5EF4-FFF2-40B4-BE49-F238E27FC236}">
                <a16:creationId xmlns:a16="http://schemas.microsoft.com/office/drawing/2014/main" id="{3A3E224F-1F16-31A8-CF5D-84969CC8FEBC}"/>
              </a:ext>
            </a:extLst>
          </p:cNvPr>
          <p:cNvSpPr txBox="1"/>
          <p:nvPr/>
        </p:nvSpPr>
        <p:spPr>
          <a:xfrm>
            <a:off x="380999" y="966216"/>
            <a:ext cx="8304029" cy="830997"/>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A man who cannot handle a small thing may not be able to handle a big thing</a:t>
            </a:r>
          </a:p>
        </p:txBody>
      </p:sp>
      <p:sp>
        <p:nvSpPr>
          <p:cNvPr id="5" name="TextBox 4">
            <a:extLst>
              <a:ext uri="{FF2B5EF4-FFF2-40B4-BE49-F238E27FC236}">
                <a16:creationId xmlns:a16="http://schemas.microsoft.com/office/drawing/2014/main" id="{4DA979EB-4763-2011-658E-211C1546A4CA}"/>
              </a:ext>
            </a:extLst>
          </p:cNvPr>
          <p:cNvSpPr txBox="1"/>
          <p:nvPr/>
        </p:nvSpPr>
        <p:spPr>
          <a:xfrm>
            <a:off x="380999" y="4327812"/>
            <a:ext cx="7684008" cy="830997"/>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A small thing and a big thing are basically same in terms of principles to be followed.</a:t>
            </a:r>
          </a:p>
        </p:txBody>
      </p:sp>
      <p:sp>
        <p:nvSpPr>
          <p:cNvPr id="6" name="TextBox 5">
            <a:extLst>
              <a:ext uri="{FF2B5EF4-FFF2-40B4-BE49-F238E27FC236}">
                <a16:creationId xmlns:a16="http://schemas.microsoft.com/office/drawing/2014/main" id="{4268D6C8-B43B-2DF5-F13A-A8CF0BF25EBE}"/>
              </a:ext>
            </a:extLst>
          </p:cNvPr>
          <p:cNvSpPr txBox="1"/>
          <p:nvPr/>
        </p:nvSpPr>
        <p:spPr>
          <a:xfrm>
            <a:off x="342651" y="5251630"/>
            <a:ext cx="8518452" cy="830997"/>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We should know that a small work is the basis of a big work, and we have to devote ourselves to do our best even for the small work. </a:t>
            </a:r>
          </a:p>
        </p:txBody>
      </p:sp>
      <p:sp>
        <p:nvSpPr>
          <p:cNvPr id="12" name="TextBox 11">
            <a:extLst>
              <a:ext uri="{FF2B5EF4-FFF2-40B4-BE49-F238E27FC236}">
                <a16:creationId xmlns:a16="http://schemas.microsoft.com/office/drawing/2014/main" id="{7791C17C-6314-9A3C-284A-383B7B2390BE}"/>
              </a:ext>
            </a:extLst>
          </p:cNvPr>
          <p:cNvSpPr txBox="1"/>
          <p:nvPr/>
        </p:nvSpPr>
        <p:spPr>
          <a:xfrm>
            <a:off x="431929" y="1811250"/>
            <a:ext cx="8202168" cy="1107996"/>
          </a:xfrm>
          <a:prstGeom prst="rect">
            <a:avLst/>
          </a:prstGeom>
          <a:solidFill>
            <a:srgbClr val="FFFF00"/>
          </a:solidFill>
          <a:ln>
            <a:solidFill>
              <a:schemeClr val="tx1"/>
            </a:solidFill>
          </a:ln>
        </p:spPr>
        <p:txBody>
          <a:bodyPr wrap="square" rtlCol="0">
            <a:spAutoFit/>
          </a:bodyPr>
          <a:lstStyle/>
          <a:p>
            <a:r>
              <a:rPr lang="en-US" sz="2200" dirty="0">
                <a:latin typeface="Times New Roman" panose="02020603050405020304" pitchFamily="18" charset="0"/>
                <a:cs typeface="Times New Roman" panose="02020603050405020304" pitchFamily="18" charset="0"/>
              </a:rPr>
              <a:t>Luke 16:10 "Whoever can be trusted with very little can also be trusted with much, and whoever is dishonest with very little will also be dishonest with much.</a:t>
            </a:r>
            <a:endParaRPr lang="en-PH" sz="2200" dirty="0">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3980DF3E-8A37-9095-1725-B1C6D7001791}"/>
              </a:ext>
            </a:extLst>
          </p:cNvPr>
          <p:cNvSpPr txBox="1"/>
          <p:nvPr/>
        </p:nvSpPr>
        <p:spPr>
          <a:xfrm>
            <a:off x="487326" y="3150567"/>
            <a:ext cx="8071458" cy="1107996"/>
          </a:xfrm>
          <a:prstGeom prst="rect">
            <a:avLst/>
          </a:prstGeom>
          <a:solidFill>
            <a:srgbClr val="FFFF00"/>
          </a:solidFill>
          <a:ln>
            <a:solidFill>
              <a:schemeClr val="tx1"/>
            </a:solidFill>
          </a:ln>
        </p:spPr>
        <p:txBody>
          <a:bodyPr wrap="square" rtlCol="0">
            <a:spAutoFit/>
          </a:bodyPr>
          <a:lstStyle/>
          <a:p>
            <a:r>
              <a:rPr lang="en-US" sz="2200" dirty="0">
                <a:latin typeface="Times New Roman" panose="02020603050405020304" pitchFamily="18" charset="0"/>
                <a:cs typeface="Times New Roman" panose="02020603050405020304" pitchFamily="18" charset="0"/>
              </a:rPr>
              <a:t>Matthew 25:21 &lt;"His master replied, 'Well done, good and faithful servant! You have been faithful with a few things; I will put you in charge of many things. Come and share your master's happiness!’&gt;</a:t>
            </a:r>
            <a:endParaRPr lang="en-PH"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251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12" grpId="0" animBg="1"/>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B0468D9-DC14-5AAE-EB8E-A0139092E4E6}"/>
              </a:ext>
            </a:extLst>
          </p:cNvPr>
          <p:cNvSpPr txBox="1"/>
          <p:nvPr/>
        </p:nvSpPr>
        <p:spPr>
          <a:xfrm>
            <a:off x="448980" y="145674"/>
            <a:ext cx="6670156" cy="461665"/>
          </a:xfrm>
          <a:prstGeom prst="rect">
            <a:avLst/>
          </a:prstGeom>
          <a:noFill/>
        </p:spPr>
        <p:txBody>
          <a:bodyPr wrap="square" rtlCol="0">
            <a:spAutoFit/>
          </a:bodyPr>
          <a:lstStyle/>
          <a:p>
            <a:r>
              <a:rPr lang="en-PH" sz="2400" b="1" dirty="0">
                <a:latin typeface="Times New Roman" panose="02020603050405020304" pitchFamily="18" charset="0"/>
                <a:cs typeface="Times New Roman" panose="02020603050405020304" pitchFamily="18" charset="0"/>
              </a:rPr>
              <a:t>5.  Be a man with a burning desire to serve others</a:t>
            </a:r>
          </a:p>
        </p:txBody>
      </p:sp>
      <p:sp>
        <p:nvSpPr>
          <p:cNvPr id="7" name="TextBox 6">
            <a:extLst>
              <a:ext uri="{FF2B5EF4-FFF2-40B4-BE49-F238E27FC236}">
                <a16:creationId xmlns:a16="http://schemas.microsoft.com/office/drawing/2014/main" id="{7CCD7FB4-6BB2-F131-D2B4-943D6B9A8BD3}"/>
              </a:ext>
            </a:extLst>
          </p:cNvPr>
          <p:cNvSpPr txBox="1"/>
          <p:nvPr/>
        </p:nvSpPr>
        <p:spPr>
          <a:xfrm>
            <a:off x="396702" y="635561"/>
            <a:ext cx="7896444"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A small man usually has a burning ambition to benefit himself</a:t>
            </a:r>
          </a:p>
        </p:txBody>
      </p:sp>
      <p:sp>
        <p:nvSpPr>
          <p:cNvPr id="8" name="TextBox 7">
            <a:extLst>
              <a:ext uri="{FF2B5EF4-FFF2-40B4-BE49-F238E27FC236}">
                <a16:creationId xmlns:a16="http://schemas.microsoft.com/office/drawing/2014/main" id="{640796F6-FA6A-95A1-95A8-F93193DAD9D6}"/>
              </a:ext>
            </a:extLst>
          </p:cNvPr>
          <p:cNvSpPr txBox="1"/>
          <p:nvPr/>
        </p:nvSpPr>
        <p:spPr>
          <a:xfrm>
            <a:off x="381000" y="4590225"/>
            <a:ext cx="7830127" cy="830997"/>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One must not think of “only me” but “us” and the sense of the community should come first before sense of individual</a:t>
            </a:r>
          </a:p>
        </p:txBody>
      </p:sp>
      <p:sp>
        <p:nvSpPr>
          <p:cNvPr id="9" name="TextBox 8">
            <a:extLst>
              <a:ext uri="{FF2B5EF4-FFF2-40B4-BE49-F238E27FC236}">
                <a16:creationId xmlns:a16="http://schemas.microsoft.com/office/drawing/2014/main" id="{B74F6DB3-C8CD-8030-4EAD-8D4FAD9017A4}"/>
              </a:ext>
            </a:extLst>
          </p:cNvPr>
          <p:cNvSpPr txBox="1"/>
          <p:nvPr/>
        </p:nvSpPr>
        <p:spPr>
          <a:xfrm>
            <a:off x="448980" y="2772913"/>
            <a:ext cx="6419404"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A great man keeps a burning desire to serve others. </a:t>
            </a:r>
          </a:p>
        </p:txBody>
      </p:sp>
      <p:sp>
        <p:nvSpPr>
          <p:cNvPr id="12" name="TextBox 11">
            <a:extLst>
              <a:ext uri="{FF2B5EF4-FFF2-40B4-BE49-F238E27FC236}">
                <a16:creationId xmlns:a16="http://schemas.microsoft.com/office/drawing/2014/main" id="{7DB1AC7E-57A1-E7A9-895B-4D58D57AFC7A}"/>
              </a:ext>
            </a:extLst>
          </p:cNvPr>
          <p:cNvSpPr txBox="1"/>
          <p:nvPr/>
        </p:nvSpPr>
        <p:spPr>
          <a:xfrm>
            <a:off x="355416" y="1179952"/>
            <a:ext cx="8475564" cy="1569660"/>
          </a:xfrm>
          <a:prstGeom prst="rect">
            <a:avLst/>
          </a:prstGeom>
          <a:solidFill>
            <a:srgbClr val="FFFF00"/>
          </a:solidFill>
          <a:ln>
            <a:solidFill>
              <a:schemeClr val="tx1"/>
            </a:solidFill>
          </a:ln>
        </p:spPr>
        <p:txBody>
          <a:bodyPr wrap="square" rtlCol="0">
            <a:spAutoFit/>
          </a:bodyPr>
          <a:lstStyle/>
          <a:p>
            <a:r>
              <a:rPr lang="en-US" sz="2400" dirty="0">
                <a:latin typeface="Times New Roman" panose="02020603050405020304" pitchFamily="18" charset="0"/>
                <a:cs typeface="Times New Roman" panose="02020603050405020304" pitchFamily="18" charset="0"/>
              </a:rPr>
              <a:t>Philippians 2:3-4 “Do nothing out of selfish ambition or vain conceit, but in humility consider others better than yourselves.</a:t>
            </a:r>
          </a:p>
          <a:p>
            <a:r>
              <a:rPr lang="en-US" sz="2400" dirty="0">
                <a:latin typeface="Times New Roman" panose="02020603050405020304" pitchFamily="18" charset="0"/>
                <a:cs typeface="Times New Roman" panose="02020603050405020304" pitchFamily="18" charset="0"/>
              </a:rPr>
              <a:t>Each of you should look not only to your own interests, but also to the interests of others.”</a:t>
            </a:r>
            <a:endParaRPr lang="en-PH" sz="2400" dirty="0">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36B5EABA-DFF2-3DE6-ACD4-054AE96CA36F}"/>
              </a:ext>
            </a:extLst>
          </p:cNvPr>
          <p:cNvSpPr txBox="1"/>
          <p:nvPr/>
        </p:nvSpPr>
        <p:spPr>
          <a:xfrm>
            <a:off x="334218" y="3257879"/>
            <a:ext cx="8475564" cy="1200329"/>
          </a:xfrm>
          <a:prstGeom prst="rect">
            <a:avLst/>
          </a:prstGeom>
          <a:solidFill>
            <a:srgbClr val="FFFF00"/>
          </a:solidFill>
          <a:ln>
            <a:solidFill>
              <a:schemeClr val="tx1"/>
            </a:solidFill>
          </a:ln>
        </p:spPr>
        <p:txBody>
          <a:bodyPr wrap="square" rtlCol="0">
            <a:spAutoFit/>
          </a:bodyPr>
          <a:lstStyle/>
          <a:p>
            <a:r>
              <a:rPr lang="en-US" sz="2400" dirty="0">
                <a:latin typeface="Times New Roman" panose="02020603050405020304" pitchFamily="18" charset="0"/>
                <a:cs typeface="Times New Roman" panose="02020603050405020304" pitchFamily="18" charset="0"/>
              </a:rPr>
              <a:t>1 Peter 4:10 “Each one should use whatever gift he has received to serve others, faithfully administering God's grace in its various forms.”</a:t>
            </a:r>
          </a:p>
        </p:txBody>
      </p:sp>
    </p:spTree>
    <p:extLst>
      <p:ext uri="{BB962C8B-B14F-4D97-AF65-F5344CB8AC3E}">
        <p14:creationId xmlns:p14="http://schemas.microsoft.com/office/powerpoint/2010/main" val="3324417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2" grpId="0" animBg="1"/>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04800" y="272903"/>
            <a:ext cx="5947144" cy="461665"/>
          </a:xfrm>
          <a:prstGeom prst="rect">
            <a:avLst/>
          </a:prstGeom>
          <a:noFill/>
        </p:spPr>
        <p:txBody>
          <a:bodyPr wrap="square" rtlCol="0">
            <a:spAutoFit/>
          </a:bodyPr>
          <a:lstStyle/>
          <a:p>
            <a:r>
              <a:rPr lang="en-PH" sz="2400" b="1" dirty="0">
                <a:latin typeface="Times New Roman" panose="02020603050405020304" pitchFamily="18" charset="0"/>
                <a:cs typeface="Times New Roman" panose="02020603050405020304" pitchFamily="18" charset="0"/>
              </a:rPr>
              <a:t>6.  Be a man of courage and positive action</a:t>
            </a:r>
          </a:p>
        </p:txBody>
      </p:sp>
      <p:sp>
        <p:nvSpPr>
          <p:cNvPr id="6" name="TextBox 5"/>
          <p:cNvSpPr txBox="1"/>
          <p:nvPr/>
        </p:nvSpPr>
        <p:spPr>
          <a:xfrm>
            <a:off x="342900" y="3090285"/>
            <a:ext cx="8458200" cy="830997"/>
          </a:xfrm>
          <a:prstGeom prst="rect">
            <a:avLst/>
          </a:prstGeom>
          <a:solidFill>
            <a:srgbClr val="66FFFF"/>
          </a:solid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If you want to capture a tiger, you must go into the cave where the tiger is. </a:t>
            </a:r>
          </a:p>
        </p:txBody>
      </p:sp>
      <p:sp>
        <p:nvSpPr>
          <p:cNvPr id="7" name="TextBox 6"/>
          <p:cNvSpPr txBox="1"/>
          <p:nvPr/>
        </p:nvSpPr>
        <p:spPr>
          <a:xfrm>
            <a:off x="419100" y="4061663"/>
            <a:ext cx="8382000" cy="830997"/>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It takes courage to do it, but it is a positive action that makes you decide to do it.  </a:t>
            </a:r>
          </a:p>
        </p:txBody>
      </p:sp>
      <p:sp>
        <p:nvSpPr>
          <p:cNvPr id="8" name="TextBox 7"/>
          <p:cNvSpPr txBox="1"/>
          <p:nvPr/>
        </p:nvSpPr>
        <p:spPr>
          <a:xfrm>
            <a:off x="2827268" y="4892660"/>
            <a:ext cx="2985977" cy="461665"/>
          </a:xfrm>
          <a:prstGeom prst="rect">
            <a:avLst/>
          </a:prstGeom>
          <a:solidFill>
            <a:srgbClr val="FFFF00"/>
          </a:solid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These two go together</a:t>
            </a:r>
          </a:p>
        </p:txBody>
      </p:sp>
      <p:sp>
        <p:nvSpPr>
          <p:cNvPr id="9" name="TextBox 8"/>
          <p:cNvSpPr txBox="1"/>
          <p:nvPr/>
        </p:nvSpPr>
        <p:spPr>
          <a:xfrm>
            <a:off x="304800" y="769457"/>
            <a:ext cx="8229600" cy="830997"/>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The </a:t>
            </a:r>
            <a:r>
              <a:rPr lang="en-PH" altLang="ko-KR" sz="2400" dirty="0">
                <a:latin typeface="Times New Roman" panose="02020603050405020304" pitchFamily="18" charset="0"/>
                <a:cs typeface="Times New Roman" panose="02020603050405020304" pitchFamily="18" charset="0"/>
              </a:rPr>
              <a:t>man who lacks courage can’t do a thing, and the man who lacks positive action loses his chance </a:t>
            </a:r>
            <a:r>
              <a:rPr lang="ko-KR" altLang="en-US" sz="2400" dirty="0">
                <a:latin typeface="Times New Roman" panose="02020603050405020304" pitchFamily="18" charset="0"/>
                <a:cs typeface="Times New Roman" panose="02020603050405020304" pitchFamily="18" charset="0"/>
              </a:rPr>
              <a:t> </a:t>
            </a:r>
            <a:endParaRPr lang="en-PH" sz="2400" dirty="0">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8EF06D65-4725-B89B-6393-CB569E56332B}"/>
              </a:ext>
            </a:extLst>
          </p:cNvPr>
          <p:cNvSpPr txBox="1"/>
          <p:nvPr/>
        </p:nvSpPr>
        <p:spPr>
          <a:xfrm>
            <a:off x="467868" y="1675317"/>
            <a:ext cx="8055864" cy="1200329"/>
          </a:xfrm>
          <a:prstGeom prst="rect">
            <a:avLst/>
          </a:prstGeom>
          <a:solidFill>
            <a:srgbClr val="FFFF00"/>
          </a:solidFill>
          <a:ln>
            <a:solidFill>
              <a:schemeClr val="tx1"/>
            </a:solidFill>
          </a:ln>
        </p:spPr>
        <p:txBody>
          <a:bodyPr wrap="square" rtlCol="0">
            <a:spAutoFit/>
          </a:bodyPr>
          <a:lstStyle/>
          <a:p>
            <a:r>
              <a:rPr lang="en-US" sz="2400" dirty="0">
                <a:latin typeface="Times New Roman" panose="02020603050405020304" pitchFamily="18" charset="0"/>
                <a:cs typeface="Times New Roman" panose="02020603050405020304" pitchFamily="18" charset="0"/>
              </a:rPr>
              <a:t>Joshua 19 &lt;Have I not commanded you? Be strong and courageous. Do not be terrified; do not be discouraged, for the LORD your God will be with you wherever you go.“&gt;</a:t>
            </a:r>
            <a:endParaRPr lang="en-PH"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501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linds(horizontal)">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linds(horizontal)">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blinds(horizontal)">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P spid="9" grpId="0"/>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271131"/>
            <a:ext cx="6446874" cy="461665"/>
          </a:xfrm>
          <a:prstGeom prst="rect">
            <a:avLst/>
          </a:prstGeom>
          <a:noFill/>
        </p:spPr>
        <p:txBody>
          <a:bodyPr wrap="square" rtlCol="0">
            <a:spAutoFit/>
          </a:bodyPr>
          <a:lstStyle/>
          <a:p>
            <a:r>
              <a:rPr lang="en-PH" sz="2400" b="1" dirty="0">
                <a:latin typeface="Times New Roman" panose="02020603050405020304" pitchFamily="18" charset="0"/>
                <a:cs typeface="Times New Roman" panose="02020603050405020304" pitchFamily="18" charset="0"/>
              </a:rPr>
              <a:t>7.  Catch a good opportunity and make use of it</a:t>
            </a:r>
          </a:p>
        </p:txBody>
      </p:sp>
      <p:sp>
        <p:nvSpPr>
          <p:cNvPr id="3" name="TextBox 2"/>
          <p:cNvSpPr txBox="1"/>
          <p:nvPr/>
        </p:nvSpPr>
        <p:spPr>
          <a:xfrm>
            <a:off x="381000" y="732796"/>
            <a:ext cx="5644896"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An opportunity doesn’t come around twice. </a:t>
            </a:r>
          </a:p>
        </p:txBody>
      </p:sp>
      <p:sp>
        <p:nvSpPr>
          <p:cNvPr id="4" name="TextBox 3"/>
          <p:cNvSpPr txBox="1"/>
          <p:nvPr/>
        </p:nvSpPr>
        <p:spPr>
          <a:xfrm>
            <a:off x="231648" y="2736503"/>
            <a:ext cx="7924800"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Once you lose an opportunity you will never catch it again. </a:t>
            </a:r>
          </a:p>
        </p:txBody>
      </p:sp>
      <p:sp>
        <p:nvSpPr>
          <p:cNvPr id="5" name="TextBox 4"/>
          <p:cNvSpPr txBox="1"/>
          <p:nvPr/>
        </p:nvSpPr>
        <p:spPr>
          <a:xfrm>
            <a:off x="304800" y="3254861"/>
            <a:ext cx="6540795" cy="461665"/>
          </a:xfrm>
          <a:prstGeom prst="rect">
            <a:avLst/>
          </a:prstGeom>
          <a:solidFill>
            <a:srgbClr val="66FFFF"/>
          </a:solid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Our life span 100 years = Many thousands of days</a:t>
            </a:r>
          </a:p>
        </p:txBody>
      </p:sp>
      <p:sp>
        <p:nvSpPr>
          <p:cNvPr id="6" name="TextBox 5"/>
          <p:cNvSpPr txBox="1"/>
          <p:nvPr/>
        </p:nvSpPr>
        <p:spPr>
          <a:xfrm>
            <a:off x="304800" y="3874641"/>
            <a:ext cx="6540795" cy="461665"/>
          </a:xfrm>
          <a:prstGeom prst="rect">
            <a:avLst/>
          </a:prstGeom>
          <a:solidFill>
            <a:srgbClr val="66FFFF"/>
          </a:solid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Our life span 100 years = Many thousands of hours</a:t>
            </a:r>
          </a:p>
        </p:txBody>
      </p:sp>
      <p:sp>
        <p:nvSpPr>
          <p:cNvPr id="7" name="TextBox 6"/>
          <p:cNvSpPr txBox="1"/>
          <p:nvPr/>
        </p:nvSpPr>
        <p:spPr>
          <a:xfrm>
            <a:off x="193548" y="5259923"/>
            <a:ext cx="8001000"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Time keeps moving, and the time, once passed by never returns. </a:t>
            </a:r>
          </a:p>
        </p:txBody>
      </p:sp>
      <p:sp>
        <p:nvSpPr>
          <p:cNvPr id="8" name="TextBox 7"/>
          <p:cNvSpPr txBox="1"/>
          <p:nvPr/>
        </p:nvSpPr>
        <p:spPr>
          <a:xfrm>
            <a:off x="228600" y="5683875"/>
            <a:ext cx="8001000" cy="830997"/>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Do not use regretting it later, instead get things done when it is possible</a:t>
            </a:r>
          </a:p>
        </p:txBody>
      </p:sp>
      <p:sp>
        <p:nvSpPr>
          <p:cNvPr id="9" name="TextBox 8"/>
          <p:cNvSpPr txBox="1"/>
          <p:nvPr/>
        </p:nvSpPr>
        <p:spPr>
          <a:xfrm>
            <a:off x="193548" y="4381035"/>
            <a:ext cx="8403336" cy="830997"/>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If you don’t get something done in that day or hour, you will never get it done forever</a:t>
            </a:r>
            <a:endParaRPr lang="en-PH" sz="2400"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05595752-6FE9-AB3E-91A9-34A32A5ADDC2}"/>
              </a:ext>
            </a:extLst>
          </p:cNvPr>
          <p:cNvSpPr txBox="1"/>
          <p:nvPr/>
        </p:nvSpPr>
        <p:spPr>
          <a:xfrm>
            <a:off x="220980" y="1266196"/>
            <a:ext cx="8147304" cy="1446550"/>
          </a:xfrm>
          <a:prstGeom prst="rect">
            <a:avLst/>
          </a:prstGeom>
          <a:solidFill>
            <a:srgbClr val="FFFF00"/>
          </a:solidFill>
          <a:ln>
            <a:solidFill>
              <a:schemeClr val="tx1"/>
            </a:solidFill>
          </a:ln>
        </p:spPr>
        <p:txBody>
          <a:bodyPr wrap="square" rtlCol="0">
            <a:spAutoFit/>
          </a:bodyPr>
          <a:lstStyle/>
          <a:p>
            <a:r>
              <a:rPr lang="en-US" sz="2200" dirty="0">
                <a:latin typeface="Times New Roman" panose="02020603050405020304" pitchFamily="18" charset="0"/>
                <a:cs typeface="Times New Roman" panose="02020603050405020304" pitchFamily="18" charset="0"/>
              </a:rPr>
              <a:t>Ecclesiastes 9:11 &lt; I have seen something else under the sun: The race is not to the swift or the battle to the strong, nor does food come to the wise or wealth to the brilliant or favor to the learned; but time and chance happen to them all.&gt;</a:t>
            </a:r>
            <a:endParaRPr lang="en-PH"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47899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linds(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linds(horizontal)">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blinds(horizontal)">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blinds(horizontal)">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blinds(horizontal)">
                                      <p:cBhvr>
                                        <p:cTn id="36" dur="500"/>
                                        <p:tgtEl>
                                          <p:spTgt spid="7"/>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blinds(horizontal)">
                                      <p:cBhvr>
                                        <p:cTn id="4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animBg="1"/>
      <p:bldP spid="6" grpId="0" animBg="1"/>
      <p:bldP spid="7" grpId="0"/>
      <p:bldP spid="8" grpId="0"/>
      <p:bldP spid="9" grpId="0"/>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228600"/>
            <a:ext cx="8305800" cy="830997"/>
          </a:xfrm>
          <a:prstGeom prst="rect">
            <a:avLst/>
          </a:prstGeom>
          <a:noFill/>
        </p:spPr>
        <p:txBody>
          <a:bodyPr wrap="square" rtlCol="0">
            <a:spAutoFit/>
          </a:bodyPr>
          <a:lstStyle/>
          <a:p>
            <a:r>
              <a:rPr lang="en-PH" sz="2400" b="1" dirty="0">
                <a:latin typeface="Times New Roman" panose="02020603050405020304" pitchFamily="18" charset="0"/>
                <a:cs typeface="Times New Roman" panose="02020603050405020304" pitchFamily="18" charset="0"/>
              </a:rPr>
              <a:t>8.  Don’t be ashamed of your job no matter what it is, and do it right with pride</a:t>
            </a:r>
          </a:p>
        </p:txBody>
      </p:sp>
      <p:sp>
        <p:nvSpPr>
          <p:cNvPr id="3" name="TextBox 2"/>
          <p:cNvSpPr txBox="1"/>
          <p:nvPr/>
        </p:nvSpPr>
        <p:spPr>
          <a:xfrm>
            <a:off x="381000" y="2396386"/>
            <a:ext cx="8229600"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A work should be judged by its result, but not by the work itself. </a:t>
            </a:r>
          </a:p>
        </p:txBody>
      </p:sp>
      <p:sp>
        <p:nvSpPr>
          <p:cNvPr id="4" name="TextBox 3"/>
          <p:cNvSpPr txBox="1"/>
          <p:nvPr/>
        </p:nvSpPr>
        <p:spPr>
          <a:xfrm>
            <a:off x="324222" y="4104973"/>
            <a:ext cx="8763000"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The work which gives the most benefit to the most people is valuable. </a:t>
            </a:r>
          </a:p>
        </p:txBody>
      </p:sp>
      <p:sp>
        <p:nvSpPr>
          <p:cNvPr id="5" name="TextBox 4"/>
          <p:cNvSpPr txBox="1"/>
          <p:nvPr/>
        </p:nvSpPr>
        <p:spPr>
          <a:xfrm>
            <a:off x="324222" y="4656505"/>
            <a:ext cx="8077200"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The work that gives benefit only to oneself is least valuable. </a:t>
            </a:r>
          </a:p>
        </p:txBody>
      </p:sp>
      <p:sp>
        <p:nvSpPr>
          <p:cNvPr id="9" name="TextBox 8">
            <a:extLst>
              <a:ext uri="{FF2B5EF4-FFF2-40B4-BE49-F238E27FC236}">
                <a16:creationId xmlns:a16="http://schemas.microsoft.com/office/drawing/2014/main" id="{B9A6052F-DFDD-9E26-AD3E-6961F15342B8}"/>
              </a:ext>
            </a:extLst>
          </p:cNvPr>
          <p:cNvSpPr txBox="1"/>
          <p:nvPr/>
        </p:nvSpPr>
        <p:spPr>
          <a:xfrm>
            <a:off x="324222" y="1198523"/>
            <a:ext cx="8523732" cy="1107996"/>
          </a:xfrm>
          <a:prstGeom prst="rect">
            <a:avLst/>
          </a:prstGeom>
          <a:solidFill>
            <a:srgbClr val="FFFF00"/>
          </a:solidFill>
          <a:ln>
            <a:solidFill>
              <a:schemeClr val="tx1"/>
            </a:solidFill>
          </a:ln>
        </p:spPr>
        <p:txBody>
          <a:bodyPr wrap="square" rtlCol="0">
            <a:spAutoFit/>
          </a:bodyPr>
          <a:lstStyle/>
          <a:p>
            <a:r>
              <a:rPr lang="en-US" sz="2200" dirty="0">
                <a:latin typeface="Times New Roman" panose="02020603050405020304" pitchFamily="18" charset="0"/>
                <a:cs typeface="Times New Roman" panose="02020603050405020304" pitchFamily="18" charset="0"/>
              </a:rPr>
              <a:t>2 Tmothy 2:15 &lt;Do your best to present yourself to God as one approved, a workman who does not need to be ashamed and who correctly handles the word of truth.&gt;</a:t>
            </a:r>
            <a:endParaRPr lang="en-PH" sz="2200"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74CB7C55-B82C-CE89-8DBF-4CB45AAAFD54}"/>
              </a:ext>
            </a:extLst>
          </p:cNvPr>
          <p:cNvSpPr txBox="1"/>
          <p:nvPr/>
        </p:nvSpPr>
        <p:spPr>
          <a:xfrm>
            <a:off x="381000" y="2917620"/>
            <a:ext cx="8466954" cy="1107996"/>
          </a:xfrm>
          <a:prstGeom prst="rect">
            <a:avLst/>
          </a:prstGeom>
          <a:solidFill>
            <a:srgbClr val="FFFF00"/>
          </a:solidFill>
          <a:ln>
            <a:solidFill>
              <a:schemeClr val="tx1"/>
            </a:solidFill>
          </a:ln>
        </p:spPr>
        <p:txBody>
          <a:bodyPr wrap="square" rtlCol="0">
            <a:spAutoFit/>
          </a:bodyPr>
          <a:lstStyle/>
          <a:p>
            <a:r>
              <a:rPr lang="en-US" sz="2200" dirty="0">
                <a:latin typeface="Times New Roman" panose="02020603050405020304" pitchFamily="18" charset="0"/>
                <a:cs typeface="Times New Roman" panose="02020603050405020304" pitchFamily="18" charset="0"/>
              </a:rPr>
              <a:t>Matthew 7: 16-17 By their fruit you will recognize them. Do people pick grapes from thornbushes, or figs from thistles?</a:t>
            </a:r>
          </a:p>
          <a:p>
            <a:r>
              <a:rPr lang="en-US" sz="2200" dirty="0">
                <a:latin typeface="Times New Roman" panose="02020603050405020304" pitchFamily="18" charset="0"/>
                <a:cs typeface="Times New Roman" panose="02020603050405020304" pitchFamily="18" charset="0"/>
              </a:rPr>
              <a:t>Likewise every good tree bears good fruit, but a bad tree bears bad fruit.</a:t>
            </a:r>
          </a:p>
        </p:txBody>
      </p:sp>
    </p:spTree>
    <p:extLst>
      <p:ext uri="{BB962C8B-B14F-4D97-AF65-F5344CB8AC3E}">
        <p14:creationId xmlns:p14="http://schemas.microsoft.com/office/powerpoint/2010/main" val="2110848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linds(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linds(horizontal)">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animBg="1"/>
    </p:bldLst>
  </p:timing>
</p:sld>
</file>

<file path=ppt/theme/theme1.xml><?xml version="1.0" encoding="utf-8"?>
<a:theme xmlns:r="http://schemas.openxmlformats.org/officeDocument/2006/relationships" xmlns:c="http://schemas.openxmlformats.org/drawingml/2006/chart" xmlns:dgm="http://schemas.openxmlformats.org/drawingml/2006/diagram" xmlns:dsp="http://schemas.microsoft.com/office/drawing/2008/diagram" xmlns:a="http://schemas.openxmlformats.org/drawingml/2006/main" xmlns:pic="http://schemas.openxmlformats.org/drawingml/2006/picture" xmlns:wp="http://schemas.openxmlformats.org/drawingml/2006/wordprocessingDrawing" xmlns:xdr="http://schemas.openxmlformats.org/drawingml/2006/spreadsheetDrawing" xmlns:lc="http://schemas.openxmlformats.org/drawingml/2006/lockedCanvas" xmlns:p="http://schemas.openxmlformats.org/presentation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Yu Gothic"/>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a:ln>
        <a:ln w="19050" cap="flat" cmpd="sng" algn="ctr">
          <a:solidFill>
            <a:schemeClr val="phClr"/>
          </a:solidFill>
          <a:prstDash val="solid"/>
          <a:miter/>
        </a:ln>
        <a:ln w="25400" cap="flat" cmpd="sng" algn="ctr">
          <a:solidFill>
            <a:schemeClr val="phClr"/>
          </a:solidFill>
          <a:prstDash val="solid"/>
          <a:miter/>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a:lstStyle/>
      <a:style>
        <a:lnRef idx="2">
          <a:schemeClr val="accent1">
            <a:shade val="20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a:lstStyle/>
    </a:txDef>
  </a:objectDefaults>
</a:theme>
</file>

<file path=docProps/app.xml><?xml version="1.0" encoding="utf-8"?>
<ep:Properties xmlns:r="http://schemas.openxmlformats.org/officeDocument/2006/relationships" xmlns:ep="http://schemas.openxmlformats.org/officeDocument/2006/extended-properties" xmlns:vt="http://schemas.openxmlformats.org/officeDocument/2006/docPropsVTypes">
  <ep:Manager/>
  <ep:Company/>
  <ep:Words>1430</ep:Words>
  <ep:PresentationFormat>On-screen Show (4:3)</ep:PresentationFormat>
  <ep:Paragraphs>87</ep:Paragraphs>
  <ep:Slides>12</ep:Slides>
  <ep:Notes>0</ep:Notes>
  <ep:TotalTime>0</ep:TotalTime>
  <ep:HiddenSlides>0</ep:HiddenSlides>
  <ep:MMClips>0</ep:MMClips>
  <ep:HeadingPairs>
    <vt:vector size="4" baseType="variant">
      <vt:variant>
        <vt:lpstr>테마</vt:lpstr>
      </vt:variant>
      <vt:variant>
        <vt:i4>1</vt:i4>
      </vt:variant>
      <vt:variant>
        <vt:lpstr>슬라이드 제목</vt:lpstr>
      </vt:variant>
      <vt:variant>
        <vt:i4>12</vt:i4>
      </vt:variant>
    </vt:vector>
  </ep:HeadingPairs>
  <ep:TitlesOfParts>
    <vt:vector size="13" baseType="lpstr">
      <vt:lpstr>Office Theme</vt:lpstr>
      <vt:lpstr>PowerPoint Presentation</vt:lpstr>
      <vt:lpstr>PowerPoint Presentation</vt:lpstr>
      <vt:lpstr>PowerPoint Presentation</vt:lpstr>
      <vt:lpstr>PowerPoint Presentation</vt:lpstr>
      <vt:lpstr>PowerPoint Presentation</vt:lpstr>
      <vt:lpstr>슬라이드 6</vt:lpstr>
      <vt:lpstr>슬라이드 7</vt:lpstr>
      <vt:lpstr>슬라이드 8</vt:lpstr>
      <vt:lpstr>슬라이드 9</vt:lpstr>
      <vt:lpstr>슬라이드 10</vt:lpstr>
      <vt:lpstr>슬라이드 11</vt:lpstr>
      <vt:lpstr>슬라이드 12</vt:lpstr>
    </vt:vector>
  </ep:TitlesOfParts>
  <ep:HyperlinkBase/>
  <ep:Application>Show</ep:Application>
  <ep:AppVersion>12.0000</ep:AppVersion>
</ep:Properties>
</file>

<file path=docProps/core.xml><?xml version="1.0" encoding="utf-8"?>
<cp:coreProperties xmlns:r="http://schemas.openxmlformats.org/officeDocument/2006/relationships" xmlns:cp="http://schemas.openxmlformats.org/package/2006/metadata/core-properties" xmlns:dc="http://purl.org/dc/elements/1.1/" xmlns:dcterms="http://purl.org/dc/terms/" xmlns:dcmitype="http://purl.org/dc/dcmitype/" xmlns:xsi="http://www.w3.org/2001/XMLSchema-instance">
  <dcterms:created xsi:type="dcterms:W3CDTF">2026-05-17T15:23:14.000</dcterms:created>
  <dc:creator>Kwansoo Lee</dc:creator>
  <cp:lastModifiedBy>bjcho</cp:lastModifiedBy>
  <dcterms:modified xsi:type="dcterms:W3CDTF">2026-05-26T05:18:59.009</dcterms:modified>
  <cp:revision>4</cp:revision>
  <cp:version/>
</cp:coreProperties>
</file>

<file path=docProps/custom.xml><?xml version="1.0" encoding="utf-8"?>
<cfp:Properties xmlns:r="http://schemas.openxmlformats.org/officeDocument/2006/relationships" xmlns:cfp="http://schemas.openxmlformats.org/officeDocument/2006/custom-properties" xmlns:vt="http://schemas.openxmlformats.org/officeDocument/2006/docPropsVTypes"/>
</file>