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notesMasterIdLst>
    <p:notesMasterId r:id="rId2"/>
  </p:notesMasterIdLst>
  <p:sldIdLst>
    <p:sldId id="257" r:id="rId3"/>
    <p:sldId id="259" r:id="rId4"/>
    <p:sldId id="275" r:id="rId5"/>
    <p:sldId id="274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70" r:id="rId16"/>
    <p:sldId id="342" r:id="rId17"/>
    <p:sldId id="288" r:id="rId18"/>
    <p:sldId id="287" r:id="rId19"/>
    <p:sldId id="34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4" y="5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presProps" Target="presProps.xml"  /><Relationship Id="rId22" Type="http://schemas.openxmlformats.org/officeDocument/2006/relationships/viewProps" Target="viewProps.xml"  /><Relationship Id="rId23" Type="http://schemas.openxmlformats.org/officeDocument/2006/relationships/theme" Target="theme/theme1.xml"  /><Relationship Id="rId24" Type="http://schemas.openxmlformats.org/officeDocument/2006/relationships/tableStyles" Target="tableStyles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lvl="0"/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lvl="0"/>
            <a:fld id="{FBA8F578-94C3-4B6E-A239-5C6B3363853E}" type="datetime1">
              <a:rPr lang="en-PH" smtClean="0"/>
              <a:t>5/18/2026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lvl="0"/>
            <a:fld id="{6A34C2CC-4022-4F01-9110-2D9035EDF65B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686824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.xml" 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4C2CC-4022-4F01-9110-2D9035EDF65B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45192978"/>
      </p:ext>
    </p:extLst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6075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1449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50908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1890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960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81077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42851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76189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6053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41268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31759717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441C5B-5605-4CE1-B1B8-850316110AB1}" type="datetimeFigureOut">
              <a:rPr lang="en-PH" smtClean="0"/>
              <a:t>5/18/2026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9B0989-9FB8-43BA-B026-21985FE0B1E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70337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.xml"  /><Relationship Id="rId3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.jpe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5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The Charter of the People of Canaan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Medan, Indonesia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13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4C1731-FC9D-4F9B-87D5-907118E9FB8A}"/>
              </a:ext>
            </a:extLst>
          </p:cNvPr>
          <p:cNvSpPr txBox="1"/>
          <p:nvPr/>
        </p:nvSpPr>
        <p:spPr>
          <a:xfrm>
            <a:off x="390525" y="266700"/>
            <a:ext cx="8496300" cy="14465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2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Samuel 16: 7 &lt;But the LORD said to Samuel, "Do not consider his appearance or his height, for I have rejected him. The LORD does not </a:t>
            </a:r>
            <a:r>
              <a:rPr lang="en-PH" sz="22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look</a:t>
            </a:r>
            <a:r>
              <a:rPr lang="en-PH" sz="22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at the things man </a:t>
            </a:r>
            <a:r>
              <a:rPr lang="en-PH" sz="22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look</a:t>
            </a:r>
            <a:r>
              <a:rPr lang="en-PH" sz="22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at. Man </a:t>
            </a:r>
            <a:r>
              <a:rPr lang="en-PH" sz="22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look</a:t>
            </a:r>
            <a:r>
              <a:rPr lang="en-PH" sz="22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at the outward appearance, but the LORD </a:t>
            </a:r>
            <a:r>
              <a:rPr lang="en-PH" sz="22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look</a:t>
            </a:r>
            <a:r>
              <a:rPr lang="en-PH" sz="22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at the heart.“&gt;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92F284-A2C2-4114-9E93-901C6A9D90B0}"/>
              </a:ext>
            </a:extLst>
          </p:cNvPr>
          <p:cNvSpPr txBox="1"/>
          <p:nvPr/>
        </p:nvSpPr>
        <p:spPr>
          <a:xfrm>
            <a:off x="476249" y="1830762"/>
            <a:ext cx="525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we make our mind attractive?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7DA842-9BA9-4052-B8E0-5023B3BF2BF8}"/>
              </a:ext>
            </a:extLst>
          </p:cNvPr>
          <p:cNvSpPr/>
          <p:nvPr/>
        </p:nvSpPr>
        <p:spPr>
          <a:xfrm>
            <a:off x="314323" y="2678161"/>
            <a:ext cx="3857626" cy="836564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pure &amp; sincere heart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88A7FBB-9E6C-4FB4-A5C6-BF5FC42F3329}"/>
              </a:ext>
            </a:extLst>
          </p:cNvPr>
          <p:cNvSpPr/>
          <p:nvPr/>
        </p:nvSpPr>
        <p:spPr>
          <a:xfrm>
            <a:off x="4829174" y="2657234"/>
            <a:ext cx="4057651" cy="836564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get wisdom from heaven</a:t>
            </a:r>
            <a:endParaRPr lang="en-PH" sz="28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510FED-5A7E-42F1-B38F-1312749CF38B}"/>
              </a:ext>
            </a:extLst>
          </p:cNvPr>
          <p:cNvSpPr/>
          <p:nvPr/>
        </p:nvSpPr>
        <p:spPr>
          <a:xfrm>
            <a:off x="4829174" y="3784102"/>
            <a:ext cx="4038602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get trust from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ko-KR" altLang="en-US" sz="28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altLang="ko-KR" sz="28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CD55D13-6BB5-4B6B-9270-C3AE8833539E}"/>
              </a:ext>
            </a:extLst>
          </p:cNvPr>
          <p:cNvSpPr/>
          <p:nvPr/>
        </p:nvSpPr>
        <p:spPr>
          <a:xfrm>
            <a:off x="314323" y="3784103"/>
            <a:ext cx="3857626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Talk with heart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DEDDB70-076E-4C52-AEE3-E1DCDF331C6D}"/>
              </a:ext>
            </a:extLst>
          </p:cNvPr>
          <p:cNvSpPr/>
          <p:nvPr/>
        </p:nvSpPr>
        <p:spPr>
          <a:xfrm>
            <a:off x="4772026" y="4901206"/>
            <a:ext cx="4038602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gain everything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25199DC-FCB4-4D7F-8386-14BC08164761}"/>
              </a:ext>
            </a:extLst>
          </p:cNvPr>
          <p:cNvSpPr/>
          <p:nvPr/>
        </p:nvSpPr>
        <p:spPr>
          <a:xfrm>
            <a:off x="314323" y="4901206"/>
            <a:ext cx="3819524" cy="6953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lie and pretend 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99C3226-DB8E-4803-875E-8118ACF83E0F}"/>
              </a:ext>
            </a:extLst>
          </p:cNvPr>
          <p:cNvSpPr/>
          <p:nvPr/>
        </p:nvSpPr>
        <p:spPr>
          <a:xfrm>
            <a:off x="4229100" y="2809875"/>
            <a:ext cx="419100" cy="33337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59E85D7-34B3-4935-A307-F84AF6498EF8}"/>
              </a:ext>
            </a:extLst>
          </p:cNvPr>
          <p:cNvSpPr/>
          <p:nvPr/>
        </p:nvSpPr>
        <p:spPr>
          <a:xfrm>
            <a:off x="4219575" y="3924300"/>
            <a:ext cx="419100" cy="33337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6D8CDCE5-3B69-483F-96F2-1DE0F4F82AE9}"/>
              </a:ext>
            </a:extLst>
          </p:cNvPr>
          <p:cNvSpPr/>
          <p:nvPr/>
        </p:nvSpPr>
        <p:spPr>
          <a:xfrm>
            <a:off x="4229100" y="5010150"/>
            <a:ext cx="419100" cy="3333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134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797737-2537-4BD6-8FD2-632DEBE95339}"/>
              </a:ext>
            </a:extLst>
          </p:cNvPr>
          <p:cNvSpPr txBox="1"/>
          <p:nvPr/>
        </p:nvSpPr>
        <p:spPr>
          <a:xfrm>
            <a:off x="261937" y="238125"/>
            <a:ext cx="8620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</a:rPr>
              <a:t>8.  Do not conform to foreign fashion but rather support our people's sensitivity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1EF6BF-B152-4B61-A269-39881FCB6F37}"/>
              </a:ext>
            </a:extLst>
          </p:cNvPr>
          <p:cNvSpPr txBox="1"/>
          <p:nvPr/>
        </p:nvSpPr>
        <p:spPr>
          <a:xfrm>
            <a:off x="271463" y="1148298"/>
            <a:ext cx="8548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principle for the proper advancement of culture. </a:t>
            </a:r>
          </a:p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if one copies just foreign trends, the original culture will be lost, resulting in the loss of the individual and the nation.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ADDEE9-FC48-4047-AE07-4832A1B87DAB}"/>
              </a:ext>
            </a:extLst>
          </p:cNvPr>
          <p:cNvSpPr txBox="1"/>
          <p:nvPr/>
        </p:nvSpPr>
        <p:spPr>
          <a:xfrm>
            <a:off x="271463" y="2394705"/>
            <a:ext cx="83891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we should not stick only to our original culture in order not to be behind while disregarding the sense of the age. </a:t>
            </a:r>
          </a:p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the adjustment should be made according to the sense of the age.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FDE60-F215-4780-AB2F-26900A0C7C1E}"/>
              </a:ext>
            </a:extLst>
          </p:cNvPr>
          <p:cNvSpPr txBox="1"/>
          <p:nvPr/>
        </p:nvSpPr>
        <p:spPr>
          <a:xfrm>
            <a:off x="347662" y="4093875"/>
            <a:ext cx="8491538" cy="830997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 our own culture and support our people’s sensitivity while considering the sense of the age.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7200F3-2DCA-4551-9D16-881C4C25C995}"/>
              </a:ext>
            </a:extLst>
          </p:cNvPr>
          <p:cNvSpPr txBox="1"/>
          <p:nvPr/>
        </p:nvSpPr>
        <p:spPr>
          <a:xfrm>
            <a:off x="476250" y="314325"/>
            <a:ext cx="2714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Economical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endParaRPr lang="en-PH" sz="20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AA73774-9F9C-4E6E-929F-BDD80131376D}"/>
              </a:ext>
            </a:extLst>
          </p:cNvPr>
          <p:cNvSpPr/>
          <p:nvPr/>
        </p:nvSpPr>
        <p:spPr>
          <a:xfrm>
            <a:off x="2183766" y="921541"/>
            <a:ext cx="4512309" cy="766763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foreign brand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4B7A120-AE74-4E61-B4E2-080ADBC1426E}"/>
              </a:ext>
            </a:extLst>
          </p:cNvPr>
          <p:cNvSpPr/>
          <p:nvPr/>
        </p:nvSpPr>
        <p:spPr>
          <a:xfrm>
            <a:off x="196558" y="2181224"/>
            <a:ext cx="4175417" cy="9334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Outflow of money to abroad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81D5D38-8043-48F2-9AF1-8AA56D3BFCC5}"/>
              </a:ext>
            </a:extLst>
          </p:cNvPr>
          <p:cNvSpPr/>
          <p:nvPr/>
        </p:nvSpPr>
        <p:spPr>
          <a:xfrm>
            <a:off x="4724400" y="2140743"/>
            <a:ext cx="3981449" cy="1152526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domestic investment </a:t>
            </a:r>
          </a:p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creation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CFA1F66-BE18-4909-9575-647BF55884D5}"/>
              </a:ext>
            </a:extLst>
          </p:cNvPr>
          <p:cNvSpPr/>
          <p:nvPr/>
        </p:nvSpPr>
        <p:spPr>
          <a:xfrm>
            <a:off x="2073472" y="3481388"/>
            <a:ext cx="4736903" cy="766763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domestic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4C4687-A993-412E-B1B4-B2387069A7E3}"/>
              </a:ext>
            </a:extLst>
          </p:cNvPr>
          <p:cNvSpPr/>
          <p:nvPr/>
        </p:nvSpPr>
        <p:spPr>
          <a:xfrm>
            <a:off x="1594338" y="4664871"/>
            <a:ext cx="2809876" cy="9334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investment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F886FAC-6DD3-4A72-BE3E-859621413CDC}"/>
              </a:ext>
            </a:extLst>
          </p:cNvPr>
          <p:cNvSpPr/>
          <p:nvPr/>
        </p:nvSpPr>
        <p:spPr>
          <a:xfrm>
            <a:off x="4781552" y="4691065"/>
            <a:ext cx="2428874" cy="928687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creation 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A739032E-0797-484D-83E7-7DAB74D25EC4}"/>
              </a:ext>
            </a:extLst>
          </p:cNvPr>
          <p:cNvSpPr/>
          <p:nvPr/>
        </p:nvSpPr>
        <p:spPr>
          <a:xfrm>
            <a:off x="4171950" y="1857375"/>
            <a:ext cx="876300" cy="273843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BC0E2242-B9C5-474F-95A2-02BE6ED0A3AC}"/>
              </a:ext>
            </a:extLst>
          </p:cNvPr>
          <p:cNvSpPr/>
          <p:nvPr/>
        </p:nvSpPr>
        <p:spPr>
          <a:xfrm>
            <a:off x="4229099" y="4393409"/>
            <a:ext cx="876300" cy="273843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CE4181C-AD8E-4AA7-A95C-D51E01AD541E}"/>
              </a:ext>
            </a:extLst>
          </p:cNvPr>
          <p:cNvSpPr/>
          <p:nvPr/>
        </p:nvSpPr>
        <p:spPr>
          <a:xfrm>
            <a:off x="2975465" y="5860259"/>
            <a:ext cx="3215786" cy="769141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Domestic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</a:t>
            </a:r>
          </a:p>
        </p:txBody>
      </p:sp>
    </p:spTree>
    <p:extLst>
      <p:ext uri="{BB962C8B-B14F-4D97-AF65-F5344CB8AC3E}">
        <p14:creationId xmlns:p14="http://schemas.microsoft.com/office/powerpoint/2010/main" val="71841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706100-540F-4486-B746-FEF15B30ED08}"/>
              </a:ext>
            </a:extLst>
          </p:cNvPr>
          <p:cNvSpPr txBox="1"/>
          <p:nvPr/>
        </p:nvSpPr>
        <p:spPr>
          <a:xfrm>
            <a:off x="400050" y="238125"/>
            <a:ext cx="8343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9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Unite our family and neighbor first even before uniting our country as a whole  </a:t>
            </a:r>
          </a:p>
          <a:p>
            <a:r>
              <a:rPr kumimoji="0" lang="en-US" altLang="ko-KR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1940E9-050B-4A35-A72E-031949BF6D8B}"/>
              </a:ext>
            </a:extLst>
          </p:cNvPr>
          <p:cNvSpPr txBox="1"/>
          <p:nvPr/>
        </p:nvSpPr>
        <p:spPr>
          <a:xfrm>
            <a:off x="314322" y="1266141"/>
            <a:ext cx="8543925" cy="14465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2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Timothy 3:4-5 &lt;He must manage his own family well and see that his children obey him with proper respect</a:t>
            </a:r>
          </a:p>
          <a:p>
            <a:r>
              <a:rPr lang="en-PH" sz="22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(If anyone does not know how to manage his own family, how can he take care of God's </a:t>
            </a:r>
            <a:r>
              <a:rPr lang="en-PH" sz="22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church</a:t>
            </a:r>
            <a:r>
              <a:rPr lang="en-PH" sz="22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  <a:endParaRPr lang="ko-KR" altLang="en-US" sz="2000" b="0" i="0" dirty="0">
              <a:solidFill>
                <a:srgbClr val="556777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0B44E6-83FE-4897-953C-58513B3DDB26}"/>
              </a:ext>
            </a:extLst>
          </p:cNvPr>
          <p:cNvSpPr txBox="1"/>
          <p:nvPr/>
        </p:nvSpPr>
        <p:spPr>
          <a:xfrm>
            <a:off x="180974" y="2876773"/>
            <a:ext cx="8772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cordial and consolidated relationship can not be created by force, but are made possible only by love. 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D3CABA-844E-43BB-AF2C-42704547CA6F}"/>
              </a:ext>
            </a:extLst>
          </p:cNvPr>
          <p:cNvSpPr/>
          <p:nvPr/>
        </p:nvSpPr>
        <p:spPr>
          <a:xfrm>
            <a:off x="2533646" y="3871852"/>
            <a:ext cx="4429125" cy="747356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Unification of family &amp; neighbor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B2E1B86-FDE8-4BB5-8F9D-140D3CDEF39B}"/>
              </a:ext>
            </a:extLst>
          </p:cNvPr>
          <p:cNvSpPr/>
          <p:nvPr/>
        </p:nvSpPr>
        <p:spPr>
          <a:xfrm>
            <a:off x="2295520" y="5218181"/>
            <a:ext cx="4905375" cy="747356"/>
          </a:xfrm>
          <a:prstGeom prst="ellipse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Unification of country 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DA03478D-A76D-4ACC-AC3C-800E3CFD63DC}"/>
              </a:ext>
            </a:extLst>
          </p:cNvPr>
          <p:cNvSpPr/>
          <p:nvPr/>
        </p:nvSpPr>
        <p:spPr>
          <a:xfrm>
            <a:off x="4076696" y="4844221"/>
            <a:ext cx="1019175" cy="233719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7182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070426 Unity inq Z_L_pic_00">
            <a:extLst>
              <a:ext uri="{FF2B5EF4-FFF2-40B4-BE49-F238E27FC236}">
                <a16:creationId xmlns:a16="http://schemas.microsoft.com/office/drawing/2014/main" id="{4E9FB043-E949-4CD4-BDD4-73A29366F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5791200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>
            <a:extLst>
              <a:ext uri="{FF2B5EF4-FFF2-40B4-BE49-F238E27FC236}">
                <a16:creationId xmlns:a16="http://schemas.microsoft.com/office/drawing/2014/main" id="{29353B77-B5F3-465C-874D-05942AE2A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343400"/>
            <a:ext cx="8686800" cy="2292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ko-KR" sz="2400" dirty="0">
                <a:latin typeface="Times New Roman" panose="02020603050405020304" pitchFamily="18" charset="0"/>
              </a:rPr>
              <a:t>HANDS ON. The </a:t>
            </a:r>
            <a:r>
              <a:rPr lang="ko-KR" altLang="ko-KR" sz="2400" dirty="0" err="1">
                <a:latin typeface="Times New Roman" panose="02020603050405020304" pitchFamily="18" charset="0"/>
              </a:rPr>
              <a:t>stone-studded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steep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incline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makes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it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tough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for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children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earning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their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keep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by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helping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fishermen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draw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up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boats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to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the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shorelines</a:t>
            </a:r>
            <a:r>
              <a:rPr lang="ko-KR" altLang="ko-KR" sz="2400" dirty="0">
                <a:latin typeface="Times New Roman" panose="02020603050405020304" pitchFamily="18" charset="0"/>
              </a:rPr>
              <a:t> of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Barangay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Valugan</a:t>
            </a:r>
            <a:r>
              <a:rPr lang="ko-KR" altLang="ko-KR" sz="2400" dirty="0">
                <a:latin typeface="Times New Roman" panose="02020603050405020304" pitchFamily="18" charset="0"/>
              </a:rPr>
              <a:t>,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Basco</a:t>
            </a:r>
            <a:r>
              <a:rPr lang="ko-KR" altLang="ko-KR" sz="2400" dirty="0">
                <a:latin typeface="Times New Roman" panose="02020603050405020304" pitchFamily="18" charset="0"/>
              </a:rPr>
              <a:t>,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Batanes</a:t>
            </a:r>
            <a:r>
              <a:rPr lang="ko-KR" altLang="ko-KR" sz="2400" dirty="0">
                <a:latin typeface="Times New Roman" panose="02020603050405020304" pitchFamily="18" charset="0"/>
              </a:rPr>
              <a:t>. </a:t>
            </a:r>
            <a:r>
              <a:rPr lang="ko-KR" altLang="ko-KR" sz="2400" dirty="0" err="1">
                <a:latin typeface="Times New Roman" panose="02020603050405020304" pitchFamily="18" charset="0"/>
              </a:rPr>
              <a:t>But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everyone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in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this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coastal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town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feels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obliged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to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lend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a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helping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hand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dirty="0" err="1">
                <a:latin typeface="Times New Roman" panose="02020603050405020304" pitchFamily="18" charset="0"/>
              </a:rPr>
              <a:t>as</a:t>
            </a:r>
            <a:r>
              <a:rPr lang="ko-KR" altLang="ko-KR" sz="2400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they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believe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that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their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survival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depends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on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their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working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together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as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one</a:t>
            </a:r>
            <a:r>
              <a:rPr lang="ko-KR" altLang="ko-KR" sz="2400" u="sng" dirty="0">
                <a:latin typeface="Times New Roman" panose="02020603050405020304" pitchFamily="18" charset="0"/>
              </a:rPr>
              <a:t> </a:t>
            </a:r>
            <a:r>
              <a:rPr lang="ko-KR" altLang="ko-KR" sz="2400" u="sng" dirty="0" err="1">
                <a:latin typeface="Times New Roman" panose="02020603050405020304" pitchFamily="18" charset="0"/>
              </a:rPr>
              <a:t>community</a:t>
            </a:r>
            <a:r>
              <a:rPr lang="ko-KR" altLang="ko-KR" sz="2400" u="sng" dirty="0">
                <a:latin typeface="Times New Roman" panose="02020603050405020304" pitchFamily="18" charset="0"/>
              </a:rPr>
              <a:t>.</a:t>
            </a:r>
            <a:r>
              <a:rPr lang="ko-KR" altLang="ko-KR" sz="2400" dirty="0">
                <a:latin typeface="Times New Roman" panose="02020603050405020304" pitchFamily="18" charset="0"/>
              </a:rPr>
              <a:t> INQUIRER 4/26/07</a:t>
            </a:r>
            <a:endParaRPr lang="en-US" altLang="ko-KR" sz="2400" dirty="0">
              <a:latin typeface="Times New Roman" panose="02020603050405020304" pitchFamily="18" charset="0"/>
            </a:endParaRP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A0A86A4A-D6AD-4551-ADA3-D843775A6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990600" cy="4667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b="1">
                <a:solidFill>
                  <a:schemeClr val="bg2"/>
                </a:solidFill>
                <a:latin typeface="Times New Roman" panose="02020603050405020304" pitchFamily="18" charset="0"/>
              </a:rPr>
              <a:t>Unity</a:t>
            </a:r>
          </a:p>
        </p:txBody>
      </p:sp>
    </p:spTree>
    <p:extLst>
      <p:ext uri="{BB962C8B-B14F-4D97-AF65-F5344CB8AC3E}">
        <p14:creationId xmlns:p14="http://schemas.microsoft.com/office/powerpoint/2010/main" val="3216752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19BA8B-F613-312D-2543-AA0C36BE397F}"/>
              </a:ext>
            </a:extLst>
          </p:cNvPr>
          <p:cNvSpPr txBox="1"/>
          <p:nvPr/>
        </p:nvSpPr>
        <p:spPr>
          <a:xfrm>
            <a:off x="314325" y="106887"/>
            <a:ext cx="8515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 Do not be a man to be told what to do, but be a man who initiates his own work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A5EB09-A6A8-E1BF-D6D0-89FD7ED6F7A3}"/>
              </a:ext>
            </a:extLst>
          </p:cNvPr>
          <p:cNvSpPr txBox="1"/>
          <p:nvPr/>
        </p:nvSpPr>
        <p:spPr>
          <a:xfrm>
            <a:off x="222885" y="897360"/>
            <a:ext cx="8674227" cy="14465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Proverbs 6: 6-8 “Go to the ant, you sluggard; consider its ways and be wise!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no commander, no overseer or ruler,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 it stores its provisions in summer and gathers its food at harvest.”</a:t>
            </a:r>
            <a:endParaRPr lang="en-PH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 descr="070310 Trappings shrimp">
            <a:extLst>
              <a:ext uri="{FF2B5EF4-FFF2-40B4-BE49-F238E27FC236}">
                <a16:creationId xmlns:a16="http://schemas.microsoft.com/office/drawing/2014/main" id="{75514A45-51D2-085F-51E0-820CDEE3E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389664"/>
            <a:ext cx="4184904" cy="2928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8">
            <a:extLst>
              <a:ext uri="{FF2B5EF4-FFF2-40B4-BE49-F238E27FC236}">
                <a16:creationId xmlns:a16="http://schemas.microsoft.com/office/drawing/2014/main" id="{78011505-AACC-04DF-DAB9-F5D07211A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325133"/>
            <a:ext cx="4325112" cy="3323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TRAPPINGS Romeo Istanislao, 67, unloads his shrimp traps after a day's work at a river that passes through San Isidro</a:t>
            </a:r>
            <a:r>
              <a:rPr lang="en-PH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Negros Occidental. </a:t>
            </a:r>
            <a:endParaRPr lang="en-PH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ko-KR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earns about P350 ($7.21) a day, a     respectable amount in the province where poverty is widespread even though the island is the sugar capital of the Philippines.                                 AFP/JAY DIRECTO March 10, 2007 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8DD2508-2E1B-7835-A750-341614278739}"/>
              </a:ext>
            </a:extLst>
          </p:cNvPr>
          <p:cNvSpPr/>
          <p:nvPr/>
        </p:nvSpPr>
        <p:spPr>
          <a:xfrm>
            <a:off x="482346" y="5545299"/>
            <a:ext cx="1533525" cy="467931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1ECCFE-C5D1-C2DB-49C9-390DF0C8D80C}"/>
              </a:ext>
            </a:extLst>
          </p:cNvPr>
          <p:cNvSpPr/>
          <p:nvPr/>
        </p:nvSpPr>
        <p:spPr>
          <a:xfrm>
            <a:off x="2758821" y="5545299"/>
            <a:ext cx="1533525" cy="467931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3A975FC2-891C-54C1-8000-861BE5325356}"/>
              </a:ext>
            </a:extLst>
          </p:cNvPr>
          <p:cNvSpPr/>
          <p:nvPr/>
        </p:nvSpPr>
        <p:spPr>
          <a:xfrm>
            <a:off x="2215896" y="5649120"/>
            <a:ext cx="371475" cy="23076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556FB0E-94C9-FAB5-5EDA-EBA927848DB4}"/>
              </a:ext>
            </a:extLst>
          </p:cNvPr>
          <p:cNvSpPr/>
          <p:nvPr/>
        </p:nvSpPr>
        <p:spPr>
          <a:xfrm>
            <a:off x="1276349" y="6238876"/>
            <a:ext cx="6181725" cy="4191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Grab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opportunity &amp; don’t lose it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09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0BECE8-03B3-B954-1813-BE0129D0628E}"/>
              </a:ext>
            </a:extLst>
          </p:cNvPr>
          <p:cNvSpPr txBox="1"/>
          <p:nvPr/>
        </p:nvSpPr>
        <p:spPr>
          <a:xfrm>
            <a:off x="428625" y="161925"/>
            <a:ext cx="8248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</a:rPr>
              <a:t>11.  If our body is </a:t>
            </a:r>
            <a:r>
              <a:rPr lang="en-PH" altLang="ko-KR" sz="2400" dirty="0">
                <a:latin typeface="Times New Roman" panose="02020603050405020304" pitchFamily="18" charset="0"/>
              </a:rPr>
              <a:t>deeply</a:t>
            </a:r>
            <a:r>
              <a:rPr lang="ko-KR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ko-KR" sz="2400" dirty="0">
                <a:latin typeface="Times New Roman" panose="02020603050405020304" pitchFamily="18" charset="0"/>
              </a:rPr>
              <a:t>asleep, our materials will be stolen; If the nation is deeply asleep the sovereignty will be stolen; If our spirit is deeply asleep, our soul will be ruined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CD86242-0322-A0B9-FFBA-635994865D1B}"/>
              </a:ext>
            </a:extLst>
          </p:cNvPr>
          <p:cNvSpPr/>
          <p:nvPr/>
        </p:nvSpPr>
        <p:spPr>
          <a:xfrm>
            <a:off x="384542" y="1857151"/>
            <a:ext cx="1988289" cy="54226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Body Asleep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9B7851-70B3-CBAF-BD6B-27699272D964}"/>
              </a:ext>
            </a:extLst>
          </p:cNvPr>
          <p:cNvSpPr/>
          <p:nvPr/>
        </p:nvSpPr>
        <p:spPr>
          <a:xfrm>
            <a:off x="384542" y="3394443"/>
            <a:ext cx="1988289" cy="54226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Nation Asleep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3F964E2-433A-DBE0-E5D5-2A8E96A8175F}"/>
              </a:ext>
            </a:extLst>
          </p:cNvPr>
          <p:cNvSpPr/>
          <p:nvPr/>
        </p:nvSpPr>
        <p:spPr>
          <a:xfrm>
            <a:off x="531263" y="4996664"/>
            <a:ext cx="1988289" cy="54226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Spirit Asleep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F24E39-B73A-3F9D-B213-9CA67F72D771}"/>
              </a:ext>
            </a:extLst>
          </p:cNvPr>
          <p:cNvSpPr/>
          <p:nvPr/>
        </p:nvSpPr>
        <p:spPr>
          <a:xfrm>
            <a:off x="6858078" y="4806125"/>
            <a:ext cx="1988289" cy="80453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Eternal Punishment 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700F01A-D045-B002-FDF5-25F220F3B919}"/>
              </a:ext>
            </a:extLst>
          </p:cNvPr>
          <p:cNvSpPr/>
          <p:nvPr/>
        </p:nvSpPr>
        <p:spPr>
          <a:xfrm>
            <a:off x="6636489" y="3039851"/>
            <a:ext cx="2122970" cy="1200329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Physical or Mental</a:t>
            </a:r>
          </a:p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Colony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3D2713-1FB3-29E7-9895-15D82C21297F}"/>
              </a:ext>
            </a:extLst>
          </p:cNvPr>
          <p:cNvSpPr/>
          <p:nvPr/>
        </p:nvSpPr>
        <p:spPr>
          <a:xfrm>
            <a:off x="6688986" y="1643167"/>
            <a:ext cx="1988289" cy="80453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Poverty &amp;</a:t>
            </a:r>
          </a:p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Death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80914B5-AF26-C209-52DA-CB7F69B548CC}"/>
              </a:ext>
            </a:extLst>
          </p:cNvPr>
          <p:cNvSpPr/>
          <p:nvPr/>
        </p:nvSpPr>
        <p:spPr>
          <a:xfrm>
            <a:off x="2732567" y="1726016"/>
            <a:ext cx="3689497" cy="80453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Loss of Material</a:t>
            </a:r>
          </a:p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&amp; Health 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D2A613-F483-74C1-0A0D-18538B4E4672}"/>
              </a:ext>
            </a:extLst>
          </p:cNvPr>
          <p:cNvSpPr/>
          <p:nvPr/>
        </p:nvSpPr>
        <p:spPr>
          <a:xfrm>
            <a:off x="2684832" y="2909612"/>
            <a:ext cx="3595575" cy="1417843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Loss of Territory &amp; </a:t>
            </a:r>
          </a:p>
          <a:p>
            <a:pPr algn="ctr"/>
            <a:r>
              <a:rPr lang="en-US" altLang="ko-K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Sovereignty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C21563-A276-290B-C3A7-D79ECE020B5F}"/>
              </a:ext>
            </a:extLst>
          </p:cNvPr>
          <p:cNvSpPr/>
          <p:nvPr/>
        </p:nvSpPr>
        <p:spPr>
          <a:xfrm>
            <a:off x="3237471" y="4865529"/>
            <a:ext cx="2902688" cy="80453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rgbClr val="000000"/>
                </a:solidFill>
                <a:latin typeface="Times New Roman" panose="02020603050405020304" pitchFamily="18" charset="0"/>
              </a:rPr>
              <a:t>Ruin of Soul </a:t>
            </a:r>
            <a:endParaRPr lang="en-US" altLang="ko-K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263543-E4CF-56E0-ACF4-429967F25574}"/>
              </a:ext>
            </a:extLst>
          </p:cNvPr>
          <p:cNvSpPr/>
          <p:nvPr/>
        </p:nvSpPr>
        <p:spPr>
          <a:xfrm>
            <a:off x="2933834" y="5952490"/>
            <a:ext cx="3509962" cy="51128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Wake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54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7B1ED6-E3D9-4697-B1D3-7764266E926D}"/>
              </a:ext>
            </a:extLst>
          </p:cNvPr>
          <p:cNvSpPr txBox="1"/>
          <p:nvPr/>
        </p:nvSpPr>
        <p:spPr>
          <a:xfrm>
            <a:off x="438149" y="435828"/>
            <a:ext cx="7639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12"/>
            </a:pPr>
            <a:r>
              <a:rPr lang="en-US" altLang="ko-KR" sz="2400" dirty="0">
                <a:latin typeface="Times New Roman" panose="02020603050405020304" pitchFamily="18" charset="0"/>
              </a:rPr>
              <a:t>Keep God, the Creator, as Father of our whole nation  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   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CC1D26-B594-42CA-AFD2-6374AC5EDE8E}"/>
              </a:ext>
            </a:extLst>
          </p:cNvPr>
          <p:cNvSpPr txBox="1"/>
          <p:nvPr/>
        </p:nvSpPr>
        <p:spPr>
          <a:xfrm>
            <a:off x="438149" y="1066800"/>
            <a:ext cx="8172451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Matthew 6:33 &lt;But </a:t>
            </a:r>
            <a:r>
              <a:rPr lang="en-PH" sz="24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seek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first his </a:t>
            </a:r>
            <a:r>
              <a:rPr lang="en-PH" sz="24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kingdom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 his righteousness, and all these things will be given to you as well.&gt;</a:t>
            </a:r>
            <a:endParaRPr lang="en-PH" sz="2400" b="0" i="0" dirty="0">
              <a:solidFill>
                <a:srgbClr val="55677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25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686">
            <a:extLst>
              <a:ext uri="{FF2B5EF4-FFF2-40B4-BE49-F238E27FC236}">
                <a16:creationId xmlns:a16="http://schemas.microsoft.com/office/drawing/2014/main" id="{03E985C6-6869-4DE7-A5D2-AE8960288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0353" cy="707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A3C9505-1694-4BC6-8D0B-707D4307C3D6}"/>
              </a:ext>
            </a:extLst>
          </p:cNvPr>
          <p:cNvSpPr/>
          <p:nvPr/>
        </p:nvSpPr>
        <p:spPr>
          <a:xfrm>
            <a:off x="1866900" y="504825"/>
            <a:ext cx="5267325" cy="12573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Thank</a:t>
            </a:r>
            <a:r>
              <a:rPr lang="ko-KR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You</a:t>
            </a:r>
            <a:endParaRPr lang="en-PH" sz="5400" b="1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582760-3831-4885-8C0D-25C7ACC7FF46}"/>
              </a:ext>
            </a:extLst>
          </p:cNvPr>
          <p:cNvSpPr txBox="1"/>
          <p:nvPr/>
        </p:nvSpPr>
        <p:spPr>
          <a:xfrm>
            <a:off x="4948555" y="6012835"/>
            <a:ext cx="265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www.wcm.or.kr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49272-C0E7-41B9-B481-673A2FA3AD98}"/>
              </a:ext>
            </a:extLst>
          </p:cNvPr>
          <p:cNvSpPr txBox="1"/>
          <p:nvPr/>
        </p:nvSpPr>
        <p:spPr>
          <a:xfrm>
            <a:off x="4803300" y="5533462"/>
            <a:ext cx="3995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Canaan Movement</a:t>
            </a:r>
          </a:p>
        </p:txBody>
      </p:sp>
    </p:spTree>
    <p:extLst>
      <p:ext uri="{BB962C8B-B14F-4D97-AF65-F5344CB8AC3E}">
        <p14:creationId xmlns:p14="http://schemas.microsoft.com/office/powerpoint/2010/main" val="71069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06145EA8-F513-46E0-B4A0-D46DCB890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525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</a:rPr>
              <a:t>Who are the People of Canaan ?</a:t>
            </a:r>
          </a:p>
        </p:txBody>
      </p:sp>
      <p:sp>
        <p:nvSpPr>
          <p:cNvPr id="10244" name="Oval 4">
            <a:extLst>
              <a:ext uri="{FF2B5EF4-FFF2-40B4-BE49-F238E27FC236}">
                <a16:creationId xmlns:a16="http://schemas.microsoft.com/office/drawing/2014/main" id="{EAC93D93-FA0E-4C64-90D2-9561CE4E0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5" y="3234303"/>
            <a:ext cx="3886200" cy="533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>
                <a:solidFill>
                  <a:srgbClr val="000004"/>
                </a:solidFill>
                <a:latin typeface="Times New Roman" panose="02020603050405020304" pitchFamily="18" charset="0"/>
              </a:rPr>
              <a:t>The Selected People</a:t>
            </a:r>
          </a:p>
        </p:txBody>
      </p:sp>
      <p:sp>
        <p:nvSpPr>
          <p:cNvPr id="10245" name="Oval 5">
            <a:extLst>
              <a:ext uri="{FF2B5EF4-FFF2-40B4-BE49-F238E27FC236}">
                <a16:creationId xmlns:a16="http://schemas.microsoft.com/office/drawing/2014/main" id="{C8FA9F8F-3A10-479D-B2CB-5FBA462D9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139178"/>
            <a:ext cx="3886200" cy="533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>
                <a:solidFill>
                  <a:srgbClr val="000004"/>
                </a:solidFill>
                <a:latin typeface="Times New Roman" panose="02020603050405020304" pitchFamily="18" charset="0"/>
              </a:rPr>
              <a:t>The Blessed People</a:t>
            </a:r>
          </a:p>
        </p:txBody>
      </p:sp>
      <p:sp>
        <p:nvSpPr>
          <p:cNvPr id="10246" name="Oval 6">
            <a:extLst>
              <a:ext uri="{FF2B5EF4-FFF2-40B4-BE49-F238E27FC236}">
                <a16:creationId xmlns:a16="http://schemas.microsoft.com/office/drawing/2014/main" id="{3B01F09D-5AA2-422F-861C-16FFCF43D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102066"/>
            <a:ext cx="4038600" cy="533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>
                <a:solidFill>
                  <a:srgbClr val="000004"/>
                </a:solidFill>
                <a:latin typeface="Times New Roman" panose="02020603050405020304" pitchFamily="18" charset="0"/>
              </a:rPr>
              <a:t>The People of God </a:t>
            </a:r>
          </a:p>
        </p:txBody>
      </p:sp>
      <p:sp>
        <p:nvSpPr>
          <p:cNvPr id="10247" name="Oval 7">
            <a:extLst>
              <a:ext uri="{FF2B5EF4-FFF2-40B4-BE49-F238E27FC236}">
                <a16:creationId xmlns:a16="http://schemas.microsoft.com/office/drawing/2014/main" id="{721C7442-C03A-411A-B19A-9E280C0F0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234303"/>
            <a:ext cx="3429000" cy="533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>
                <a:solidFill>
                  <a:srgbClr val="000004"/>
                </a:solidFill>
                <a:latin typeface="Times New Roman" panose="02020603050405020304" pitchFamily="18" charset="0"/>
              </a:rPr>
              <a:t>God called Abram</a:t>
            </a:r>
          </a:p>
        </p:txBody>
      </p:sp>
      <p:sp>
        <p:nvSpPr>
          <p:cNvPr id="10248" name="Oval 8">
            <a:extLst>
              <a:ext uri="{FF2B5EF4-FFF2-40B4-BE49-F238E27FC236}">
                <a16:creationId xmlns:a16="http://schemas.microsoft.com/office/drawing/2014/main" id="{0F309A2B-76EF-4FD4-A2BA-769E8AFF9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139178"/>
            <a:ext cx="3733800" cy="533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>
                <a:solidFill>
                  <a:srgbClr val="000004"/>
                </a:solidFill>
                <a:latin typeface="Times New Roman" panose="02020603050405020304" pitchFamily="18" charset="0"/>
              </a:rPr>
              <a:t>God blessed Abram</a:t>
            </a:r>
          </a:p>
        </p:txBody>
      </p:sp>
      <p:sp>
        <p:nvSpPr>
          <p:cNvPr id="10249" name="Oval 9">
            <a:extLst>
              <a:ext uri="{FF2B5EF4-FFF2-40B4-BE49-F238E27FC236}">
                <a16:creationId xmlns:a16="http://schemas.microsoft.com/office/drawing/2014/main" id="{A9DAB5DC-1F19-4873-BA9A-0C0F1CC11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102066"/>
            <a:ext cx="3810000" cy="533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>
                <a:solidFill>
                  <a:srgbClr val="000004"/>
                </a:solidFill>
                <a:latin typeface="Times New Roman" panose="02020603050405020304" pitchFamily="18" charset="0"/>
              </a:rPr>
              <a:t>Arrived Canaan</a:t>
            </a:r>
          </a:p>
        </p:txBody>
      </p:sp>
      <p:sp>
        <p:nvSpPr>
          <p:cNvPr id="10250" name="AutoShape 10">
            <a:extLst>
              <a:ext uri="{FF2B5EF4-FFF2-40B4-BE49-F238E27FC236}">
                <a16:creationId xmlns:a16="http://schemas.microsoft.com/office/drawing/2014/main" id="{68DD39AC-5C1A-45ED-A0AA-947F4EB08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462903"/>
            <a:ext cx="1066800" cy="152400"/>
          </a:xfrm>
          <a:prstGeom prst="rightArrow">
            <a:avLst>
              <a:gd name="adj1" fmla="val 50000"/>
              <a:gd name="adj2" fmla="val 1750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10251" name="AutoShape 11">
            <a:extLst>
              <a:ext uri="{FF2B5EF4-FFF2-40B4-BE49-F238E27FC236}">
                <a16:creationId xmlns:a16="http://schemas.microsoft.com/office/drawing/2014/main" id="{FC2D00A8-31E6-431C-8763-3BF92C918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367778"/>
            <a:ext cx="990600" cy="152400"/>
          </a:xfrm>
          <a:prstGeom prst="rightArrow">
            <a:avLst>
              <a:gd name="adj1" fmla="val 50000"/>
              <a:gd name="adj2" fmla="val 1625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10252" name="AutoShape 12">
            <a:extLst>
              <a:ext uri="{FF2B5EF4-FFF2-40B4-BE49-F238E27FC236}">
                <a16:creationId xmlns:a16="http://schemas.microsoft.com/office/drawing/2014/main" id="{7CE23C7F-2084-4078-A4AD-9586FC92E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5330666"/>
            <a:ext cx="838200" cy="152400"/>
          </a:xfrm>
          <a:prstGeom prst="rightArrow">
            <a:avLst>
              <a:gd name="adj1" fmla="val 50000"/>
              <a:gd name="adj2" fmla="val 137500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E1E252-B240-4557-8FAC-58A1EFB4829D}"/>
              </a:ext>
            </a:extLst>
          </p:cNvPr>
          <p:cNvSpPr txBox="1"/>
          <p:nvPr/>
        </p:nvSpPr>
        <p:spPr>
          <a:xfrm>
            <a:off x="266700" y="616059"/>
            <a:ext cx="8610600" cy="224676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0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Genesis 12:1-2 &lt;The LORD had said to Abram, "Leave your country, your people and your </a:t>
            </a:r>
            <a:r>
              <a:rPr lang="en-PH" sz="20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father</a:t>
            </a:r>
            <a:r>
              <a:rPr lang="en-PH" sz="20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's household and go to the land I will show you. </a:t>
            </a:r>
          </a:p>
          <a:p>
            <a:r>
              <a:rPr lang="en-PH" sz="20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“I will make you into a great nation and I will bless you; I will make your name great, and you will be a blessing&gt; </a:t>
            </a:r>
          </a:p>
          <a:p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12:5 &lt;</a:t>
            </a:r>
            <a:r>
              <a:rPr lang="en-PH" sz="20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took his </a:t>
            </a:r>
            <a:r>
              <a:rPr lang="en-PH" sz="2000" b="0" i="0" u="none" strike="noStrike" dirty="0">
                <a:solidFill>
                  <a:srgbClr val="0700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wife</a:t>
            </a:r>
            <a:r>
              <a:rPr lang="en-PH" sz="20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Sarai, his nephew Lot, all the possessions they had accumulated and the people they had acquired in Haran, and they set out for the land of Canaan, and they arrived there.&gt;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EC7A1-A3CF-5671-F42A-5CE8CF3F1201}"/>
              </a:ext>
            </a:extLst>
          </p:cNvPr>
          <p:cNvSpPr txBox="1"/>
          <p:nvPr/>
        </p:nvSpPr>
        <p:spPr>
          <a:xfrm>
            <a:off x="666751" y="5946695"/>
            <a:ext cx="7334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people of Canaan, they need to observe this charter</a:t>
            </a:r>
          </a:p>
        </p:txBody>
      </p:sp>
    </p:spTree>
    <p:extLst>
      <p:ext uri="{BB962C8B-B14F-4D97-AF65-F5344CB8AC3E}">
        <p14:creationId xmlns:p14="http://schemas.microsoft.com/office/powerpoint/2010/main" val="178894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390C82-6E3C-4958-AB5D-A48800FA1C65}"/>
              </a:ext>
            </a:extLst>
          </p:cNvPr>
          <p:cNvSpPr txBox="1"/>
          <p:nvPr/>
        </p:nvSpPr>
        <p:spPr>
          <a:xfrm>
            <a:off x="523875" y="238125"/>
            <a:ext cx="6334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eaLnBrk="1" hangingPunct="1">
              <a:buAutoNum type="arabicPeriod"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at least four hours for each meal </a:t>
            </a:r>
          </a:p>
          <a:p>
            <a:pPr algn="just" eaLnBrk="1" hangingPunct="1"/>
            <a:r>
              <a:rPr lang="en-US" altLang="ko-KR" sz="28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C238019C-86B8-498C-9012-B19E81F68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" y="840849"/>
            <a:ext cx="8361426" cy="83099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Thessalonians 3:10 &lt;For even when we were with you, we gave you this rule: "If a man will not work, he shall not eat.“&gt;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E5BA9F-D897-4CF0-82D1-1C0A9900B139}"/>
              </a:ext>
            </a:extLst>
          </p:cNvPr>
          <p:cNvSpPr txBox="1"/>
          <p:nvPr/>
        </p:nvSpPr>
        <p:spPr>
          <a:xfrm>
            <a:off x="371856" y="2045045"/>
            <a:ext cx="815340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Exodus 20:9 “Six days you shall labor and do all your work”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59D8F-F49D-4202-8D1E-B2460DD0078B}"/>
              </a:ext>
            </a:extLst>
          </p:cNvPr>
          <p:cNvSpPr txBox="1"/>
          <p:nvPr/>
        </p:nvSpPr>
        <p:spPr>
          <a:xfrm>
            <a:off x="361950" y="2715139"/>
            <a:ext cx="6734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not 8 hours a day but 12 hours a day? 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8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E078311-50E0-4E61-A099-520246B274BC}"/>
              </a:ext>
            </a:extLst>
          </p:cNvPr>
          <p:cNvSpPr/>
          <p:nvPr/>
        </p:nvSpPr>
        <p:spPr>
          <a:xfrm>
            <a:off x="1309687" y="3402240"/>
            <a:ext cx="6867525" cy="62805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escape from poverty &amp; To have better life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D13902-5D75-41B0-B7B6-50408935114D}"/>
              </a:ext>
            </a:extLst>
          </p:cNvPr>
          <p:cNvSpPr txBox="1"/>
          <p:nvPr/>
        </p:nvSpPr>
        <p:spPr>
          <a:xfrm>
            <a:off x="361950" y="4387216"/>
            <a:ext cx="8079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8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If we work 8 hours a day like the people of developed country, we cannot catch up with them</a:t>
            </a:r>
            <a:endParaRPr lang="en-PH" sz="28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0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77D4B0-98AA-48A6-AA7E-8FA9151A2E00}"/>
              </a:ext>
            </a:extLst>
          </p:cNvPr>
          <p:cNvSpPr txBox="1"/>
          <p:nvPr/>
        </p:nvSpPr>
        <p:spPr>
          <a:xfrm>
            <a:off x="456057" y="156925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2"/>
            </a:pP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earning, no spending  </a:t>
            </a:r>
          </a:p>
          <a:p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4F2C51-6406-44D7-8613-0B369B76137A}"/>
              </a:ext>
            </a:extLst>
          </p:cNvPr>
          <p:cNvSpPr txBox="1"/>
          <p:nvPr/>
        </p:nvSpPr>
        <p:spPr>
          <a:xfrm>
            <a:off x="312122" y="892284"/>
            <a:ext cx="2549288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Spend w/o earning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377BFA8-CA20-496E-BC3B-8E003CA46CB3}"/>
              </a:ext>
            </a:extLst>
          </p:cNvPr>
          <p:cNvSpPr/>
          <p:nvPr/>
        </p:nvSpPr>
        <p:spPr>
          <a:xfrm>
            <a:off x="3341186" y="1043801"/>
            <a:ext cx="447675" cy="301646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D73654-F48B-487A-B17D-A51CAB536B58}"/>
              </a:ext>
            </a:extLst>
          </p:cNvPr>
          <p:cNvSpPr txBox="1"/>
          <p:nvPr/>
        </p:nvSpPr>
        <p:spPr>
          <a:xfrm>
            <a:off x="4104897" y="726210"/>
            <a:ext cx="2628320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Debt Accumulation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A43B74-06E4-4220-B230-0E9FC9A41645}"/>
              </a:ext>
            </a:extLst>
          </p:cNvPr>
          <p:cNvSpPr txBox="1"/>
          <p:nvPr/>
        </p:nvSpPr>
        <p:spPr>
          <a:xfrm>
            <a:off x="4104897" y="1328507"/>
            <a:ext cx="2487927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 on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pic>
        <p:nvPicPr>
          <p:cNvPr id="7" name="Picture 13" descr="061027 Get debt paid inq">
            <a:extLst>
              <a:ext uri="{FF2B5EF4-FFF2-40B4-BE49-F238E27FC236}">
                <a16:creationId xmlns:a16="http://schemas.microsoft.com/office/drawing/2014/main" id="{F7E131E7-BDB7-4D6B-8E65-700F5D426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2910587"/>
            <a:ext cx="4741735" cy="365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C5FB91-F357-47B6-AA3D-55D17160E154}"/>
              </a:ext>
            </a:extLst>
          </p:cNvPr>
          <p:cNvSpPr txBox="1"/>
          <p:nvPr/>
        </p:nvSpPr>
        <p:spPr>
          <a:xfrm>
            <a:off x="5394770" y="2772702"/>
            <a:ext cx="3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Income and Expense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98015A-E293-E519-BBA6-D5849238CA0B}"/>
              </a:ext>
            </a:extLst>
          </p:cNvPr>
          <p:cNvSpPr txBox="1"/>
          <p:nvPr/>
        </p:nvSpPr>
        <p:spPr>
          <a:xfrm>
            <a:off x="356425" y="1844786"/>
            <a:ext cx="8276463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Proverbs 21:20 In the house of the wise are stores of choice food and oil, but a foolish man devours all he has.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01C10B-1514-01D6-5023-2BB3886015D7}"/>
              </a:ext>
            </a:extLst>
          </p:cNvPr>
          <p:cNvSpPr txBox="1"/>
          <p:nvPr/>
        </p:nvSpPr>
        <p:spPr>
          <a:xfrm>
            <a:off x="5394770" y="3699511"/>
            <a:ext cx="313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Record all Income and Expense</a:t>
            </a:r>
          </a:p>
        </p:txBody>
      </p:sp>
    </p:spTree>
    <p:extLst>
      <p:ext uri="{BB962C8B-B14F-4D97-AF65-F5344CB8AC3E}">
        <p14:creationId xmlns:p14="http://schemas.microsoft.com/office/powerpoint/2010/main" val="426164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590745-46E8-44CC-B292-3D93AF3151E4}"/>
              </a:ext>
            </a:extLst>
          </p:cNvPr>
          <p:cNvSpPr txBox="1"/>
          <p:nvPr/>
        </p:nvSpPr>
        <p:spPr>
          <a:xfrm>
            <a:off x="172368" y="197648"/>
            <a:ext cx="834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Do not be forced to live poorly, but force yourself to live well  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93F57-9720-4DD1-8A23-24D9ADC655CA}"/>
              </a:ext>
            </a:extLst>
          </p:cNvPr>
          <p:cNvSpPr txBox="1"/>
          <p:nvPr/>
        </p:nvSpPr>
        <p:spPr>
          <a:xfrm>
            <a:off x="600075" y="945297"/>
            <a:ext cx="269557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Poverty is not fate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EF0CCCD7-4022-44A2-A2E7-39BAAF834D8E}"/>
              </a:ext>
            </a:extLst>
          </p:cNvPr>
          <p:cNvSpPr/>
          <p:nvPr/>
        </p:nvSpPr>
        <p:spPr>
          <a:xfrm>
            <a:off x="3610892" y="952872"/>
            <a:ext cx="285750" cy="4572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C10D5A-17EE-471E-B9B9-AA131E8B4349}"/>
              </a:ext>
            </a:extLst>
          </p:cNvPr>
          <p:cNvSpPr txBox="1"/>
          <p:nvPr/>
        </p:nvSpPr>
        <p:spPr>
          <a:xfrm>
            <a:off x="4114800" y="945297"/>
            <a:ext cx="269557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life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37F4A-D2F7-4679-8708-09524DFF02C8}"/>
              </a:ext>
            </a:extLst>
          </p:cNvPr>
          <p:cNvSpPr txBox="1"/>
          <p:nvPr/>
        </p:nvSpPr>
        <p:spPr>
          <a:xfrm>
            <a:off x="419099" y="1671652"/>
            <a:ext cx="8154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provided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everything what man need to live in this earth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DE8D1EE-DA18-4ABC-BFA0-F1EB8FA872AA}"/>
              </a:ext>
            </a:extLst>
          </p:cNvPr>
          <p:cNvSpPr/>
          <p:nvPr/>
        </p:nvSpPr>
        <p:spPr>
          <a:xfrm>
            <a:off x="419099" y="2452195"/>
            <a:ext cx="4257675" cy="5619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Everything in the earth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F2E6CD-E74C-46E6-BF9E-E30DD8155B65}"/>
              </a:ext>
            </a:extLst>
          </p:cNvPr>
          <p:cNvSpPr/>
          <p:nvPr/>
        </p:nvSpPr>
        <p:spPr>
          <a:xfrm>
            <a:off x="7162801" y="2509345"/>
            <a:ext cx="1562100" cy="46166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F09DE0-8BDF-4189-8465-2A53018372A8}"/>
              </a:ext>
            </a:extLst>
          </p:cNvPr>
          <p:cNvCxnSpPr>
            <a:cxnSpLocks/>
            <a:stCxn id="9" idx="6"/>
            <a:endCxn id="10" idx="2"/>
          </p:cNvCxnSpPr>
          <p:nvPr/>
        </p:nvCxnSpPr>
        <p:spPr>
          <a:xfrm>
            <a:off x="4676774" y="2733183"/>
            <a:ext cx="2486027" cy="69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EAB16CE-D03B-43F6-9F49-480D26D1D706}"/>
              </a:ext>
            </a:extLst>
          </p:cNvPr>
          <p:cNvSpPr txBox="1"/>
          <p:nvPr/>
        </p:nvSpPr>
        <p:spPr>
          <a:xfrm>
            <a:off x="4981575" y="2228654"/>
            <a:ext cx="2076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 &amp; Utilize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76CF23-0355-4DFF-9363-5CCCCBA87E98}"/>
              </a:ext>
            </a:extLst>
          </p:cNvPr>
          <p:cNvSpPr txBox="1"/>
          <p:nvPr/>
        </p:nvSpPr>
        <p:spPr>
          <a:xfrm>
            <a:off x="4943474" y="2783042"/>
            <a:ext cx="2114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Work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DACD08-32F7-456B-9136-2328E017EB51}"/>
              </a:ext>
            </a:extLst>
          </p:cNvPr>
          <p:cNvSpPr txBox="1"/>
          <p:nvPr/>
        </p:nvSpPr>
        <p:spPr>
          <a:xfrm>
            <a:off x="267431" y="3313787"/>
            <a:ext cx="8305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to live poorly means they don’t work even if they can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D9AE86-65C9-4F0D-9DD7-C5C661EFF43C}"/>
              </a:ext>
            </a:extLst>
          </p:cNvPr>
          <p:cNvSpPr txBox="1"/>
          <p:nvPr/>
        </p:nvSpPr>
        <p:spPr>
          <a:xfrm>
            <a:off x="267431" y="3844532"/>
            <a:ext cx="8229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Forced to live well means that we have to challenge ourselves to live well, even though various circumstances make it difficult for us to live well.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A32313-BF54-4852-BC0B-A36C13C59598}"/>
              </a:ext>
            </a:extLst>
          </p:cNvPr>
          <p:cNvSpPr txBox="1"/>
          <p:nvPr/>
        </p:nvSpPr>
        <p:spPr>
          <a:xfrm>
            <a:off x="419098" y="5230850"/>
            <a:ext cx="7709917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Exodus 20:9 “Six days you shall labor and do all your work” </a:t>
            </a:r>
          </a:p>
        </p:txBody>
      </p:sp>
    </p:spTree>
    <p:extLst>
      <p:ext uri="{BB962C8B-B14F-4D97-AF65-F5344CB8AC3E}">
        <p14:creationId xmlns:p14="http://schemas.microsoft.com/office/powerpoint/2010/main" val="21716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  <p:bldP spid="16" grpId="0"/>
      <p:bldP spid="17" grpId="0"/>
      <p:bldP spid="23" grpId="0"/>
      <p:bldP spid="25" grpId="0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93C0BC-8F91-46A6-81F4-D569016CCC8B}"/>
              </a:ext>
            </a:extLst>
          </p:cNvPr>
          <p:cNvSpPr txBox="1"/>
          <p:nvPr/>
        </p:nvSpPr>
        <p:spPr>
          <a:xfrm>
            <a:off x="276225" y="211307"/>
            <a:ext cx="8362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4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a citizen who knows the right way of using materials, power, knowledge and technology 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23668F18-A8E2-4AE7-BDC4-88372B043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62075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Misusing of 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DA7344D1-F56B-44F8-8661-774276BF13C8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1725" y="161925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D4FCBF86-C417-4D86-B053-9429D2857CE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4650" y="1666875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48B9BCDC-31A0-43C2-BD5A-08E5C3280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1357610"/>
            <a:ext cx="152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090F83C3-C69E-48AC-9B92-C60B313F13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161925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0B7BDA31-794E-4F69-B04F-43ECBE9E6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999" y="1352134"/>
            <a:ext cx="36099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&amp; Make life difficult</a:t>
            </a: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4FA1C4C8-5840-4CA8-87AA-5F833CE7A68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4650" y="2200275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F1F15355-DA87-454B-BABE-EC9AE71CA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1883717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E3C50C3A-AE3C-42AE-A8CA-3F5063024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5300" y="216217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5D3E4DBA-741E-4EC8-92DC-D66815DFA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1708130"/>
            <a:ext cx="41052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Oppress the people &amp; No protection</a:t>
            </a:r>
          </a:p>
        </p:txBody>
      </p:sp>
      <p:sp>
        <p:nvSpPr>
          <p:cNvPr id="14" name="Line 14">
            <a:extLst>
              <a:ext uri="{FF2B5EF4-FFF2-40B4-BE49-F238E27FC236}">
                <a16:creationId xmlns:a16="http://schemas.microsoft.com/office/drawing/2014/main" id="{B0D746A2-8D9B-4968-8F7F-2D68481B5D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4650" y="2733675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71B126C4-B6F1-4C18-8444-8D3910BF7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25" y="2462805"/>
            <a:ext cx="2362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 &amp; Technology</a:t>
            </a:r>
          </a:p>
        </p:txBody>
      </p:sp>
      <p:sp>
        <p:nvSpPr>
          <p:cNvPr id="16" name="Line 16">
            <a:extLst>
              <a:ext uri="{FF2B5EF4-FFF2-40B4-BE49-F238E27FC236}">
                <a16:creationId xmlns:a16="http://schemas.microsoft.com/office/drawing/2014/main" id="{6957B91F-E252-4A7C-97AC-7FB30B6B4B6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2575" y="2910601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617E93D7-7184-4050-BD71-BB5B91A46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8335" y="2647472"/>
            <a:ext cx="28908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Destroy the society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9AF7B9-2ABF-460D-ACB4-44D21CADA641}"/>
              </a:ext>
            </a:extLst>
          </p:cNvPr>
          <p:cNvSpPr txBox="1"/>
          <p:nvPr/>
        </p:nvSpPr>
        <p:spPr>
          <a:xfrm>
            <a:off x="390526" y="3365712"/>
            <a:ext cx="8362948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 good knife is used to cook delicious food when given to a housewife, but if given to a robber, it hurts people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7E2F5132-CAD7-4505-97F5-D7912EE43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4389431"/>
            <a:ext cx="8382000" cy="83099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Proverbs 14:31 “He who oppresses the poor shows contempt for their Maker, but whoever is kind to the needy honors God.” </a:t>
            </a:r>
          </a:p>
        </p:txBody>
      </p:sp>
    </p:spTree>
    <p:extLst>
      <p:ext uri="{BB962C8B-B14F-4D97-AF65-F5344CB8AC3E}">
        <p14:creationId xmlns:p14="http://schemas.microsoft.com/office/powerpoint/2010/main" val="21556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AF147F-5E96-4F27-83EC-92E643AA87C9}"/>
              </a:ext>
            </a:extLst>
          </p:cNvPr>
          <p:cNvSpPr txBox="1"/>
          <p:nvPr/>
        </p:nvSpPr>
        <p:spPr>
          <a:xfrm>
            <a:off x="419100" y="190500"/>
            <a:ext cx="7724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5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free from material and mental indebtedness 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C4C005-255F-4D31-A57D-C51BED63B8B7}"/>
              </a:ext>
            </a:extLst>
          </p:cNvPr>
          <p:cNvSpPr txBox="1"/>
          <p:nvPr/>
        </p:nvSpPr>
        <p:spPr>
          <a:xfrm>
            <a:off x="275081" y="699899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 person has material and mental indebtedness, not only his body but also his spirit is not free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B36D9725-D552-4099-8CC0-C8355E9CA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081" y="1667982"/>
            <a:ext cx="8720138" cy="120032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Romans 13:8 “Let no debt remain outstanding, except the continuing debt to love one another, for he who loves his fellowman has fulfilled the law.”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3CBA16B-C46C-4246-A8EB-1F6396AA2B6F}"/>
              </a:ext>
            </a:extLst>
          </p:cNvPr>
          <p:cNvSpPr/>
          <p:nvPr/>
        </p:nvSpPr>
        <p:spPr>
          <a:xfrm>
            <a:off x="1104899" y="4173637"/>
            <a:ext cx="3226595" cy="4381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Indebtedness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1505EE-8FC5-4AC6-8B18-ACEB471E9987}"/>
              </a:ext>
            </a:extLst>
          </p:cNvPr>
          <p:cNvSpPr/>
          <p:nvPr/>
        </p:nvSpPr>
        <p:spPr>
          <a:xfrm>
            <a:off x="5279233" y="4126230"/>
            <a:ext cx="2495552" cy="4381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Poverty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33A242-D454-4584-9D26-547DA75B6BFF}"/>
              </a:ext>
            </a:extLst>
          </p:cNvPr>
          <p:cNvSpPr/>
          <p:nvPr/>
        </p:nvSpPr>
        <p:spPr>
          <a:xfrm>
            <a:off x="1104899" y="4954427"/>
            <a:ext cx="3467100" cy="4381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Indebtedness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9CA951-C516-46A7-B176-9A7092BCDBAF}"/>
              </a:ext>
            </a:extLst>
          </p:cNvPr>
          <p:cNvSpPr/>
          <p:nvPr/>
        </p:nvSpPr>
        <p:spPr>
          <a:xfrm>
            <a:off x="5264944" y="4921785"/>
            <a:ext cx="2509842" cy="43815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Colony</a:t>
            </a:r>
            <a:endParaRPr lang="en-PH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49B6A38-D22E-4F4A-A6AE-6BA93DF045DE}"/>
              </a:ext>
            </a:extLst>
          </p:cNvPr>
          <p:cNvSpPr/>
          <p:nvPr/>
        </p:nvSpPr>
        <p:spPr>
          <a:xfrm>
            <a:off x="4812507" y="4206975"/>
            <a:ext cx="371475" cy="37147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9B980AE-C016-459D-B27D-7A49872FE4B6}"/>
              </a:ext>
            </a:extLst>
          </p:cNvPr>
          <p:cNvSpPr/>
          <p:nvPr/>
        </p:nvSpPr>
        <p:spPr>
          <a:xfrm>
            <a:off x="4798218" y="4954905"/>
            <a:ext cx="371475" cy="37147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890E3AB-210B-42AF-96C7-E0B775049173}"/>
              </a:ext>
            </a:extLst>
          </p:cNvPr>
          <p:cNvSpPr/>
          <p:nvPr/>
        </p:nvSpPr>
        <p:spPr>
          <a:xfrm>
            <a:off x="1797844" y="5768337"/>
            <a:ext cx="6029325" cy="523875"/>
          </a:xfrm>
          <a:prstGeom prst="ellipse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Instead,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saving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D8449D-29A4-75B1-CDE7-2B3AC07E6D1A}"/>
              </a:ext>
            </a:extLst>
          </p:cNvPr>
          <p:cNvSpPr txBox="1"/>
          <p:nvPr/>
        </p:nvSpPr>
        <p:spPr>
          <a:xfrm>
            <a:off x="355853" y="3056539"/>
            <a:ext cx="8113301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Proverbs 22:7 “The rich rule over the poor, and the borrower is servant to the lender.”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75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B6886D-A237-405B-BB46-F30D903DC910}"/>
              </a:ext>
            </a:extLst>
          </p:cNvPr>
          <p:cNvSpPr txBox="1"/>
          <p:nvPr/>
        </p:nvSpPr>
        <p:spPr>
          <a:xfrm>
            <a:off x="447675" y="171450"/>
            <a:ext cx="8096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6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 the excellence of our people through our work,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action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8AFBB0-9032-4D50-8EA0-239C4A83DC1B}"/>
              </a:ext>
            </a:extLst>
          </p:cNvPr>
          <p:cNvSpPr txBox="1"/>
          <p:nvPr/>
        </p:nvSpPr>
        <p:spPr>
          <a:xfrm>
            <a:off x="447675" y="1024414"/>
            <a:ext cx="8096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 consists of each individual of the nation, and the future of a nation depends on the behavior of each individual citizen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56B3EB-9680-4915-80E7-0411D40F9C41}"/>
              </a:ext>
            </a:extLst>
          </p:cNvPr>
          <p:cNvSpPr txBox="1"/>
          <p:nvPr/>
        </p:nvSpPr>
        <p:spPr>
          <a:xfrm>
            <a:off x="447675" y="2008584"/>
            <a:ext cx="8524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Patriotism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starts from self love and self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respect, which lead us to love the nation. 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985D14-AD22-43AC-BFE6-66F54A4D2520}"/>
              </a:ext>
            </a:extLst>
          </p:cNvPr>
          <p:cNvSpPr txBox="1"/>
          <p:nvPr/>
        </p:nvSpPr>
        <p:spPr>
          <a:xfrm>
            <a:off x="447675" y="2888963"/>
            <a:ext cx="758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you show the excellence of your people?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62D60D-EAA5-4B2E-95C0-1ECDA6DE69B8}"/>
              </a:ext>
            </a:extLst>
          </p:cNvPr>
          <p:cNvSpPr txBox="1"/>
          <p:nvPr/>
        </p:nvSpPr>
        <p:spPr>
          <a:xfrm>
            <a:off x="447675" y="3350628"/>
            <a:ext cx="4562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Find – Promotion – Demonstration  </a:t>
            </a:r>
            <a:r>
              <a:rPr lang="ko-KR" altLang="en-US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61FCFE-42B1-4EC5-BF2A-1C4B757F8084}"/>
              </a:ext>
            </a:extLst>
          </p:cNvPr>
          <p:cNvSpPr txBox="1"/>
          <p:nvPr/>
        </p:nvSpPr>
        <p:spPr>
          <a:xfrm>
            <a:off x="446484" y="4862096"/>
            <a:ext cx="838676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combination of excellence of the individual becomes the national excellence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BECCE-FAEC-46B9-9E80-5E3AE9679FD6}"/>
              </a:ext>
            </a:extLst>
          </p:cNvPr>
          <p:cNvSpPr txBox="1"/>
          <p:nvPr/>
        </p:nvSpPr>
        <p:spPr>
          <a:xfrm>
            <a:off x="444103" y="3889384"/>
            <a:ext cx="8532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Ex) To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quality of products. To show the good performance of work. Using good quality of attitudes.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69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0F7FB2-CC2E-40CE-A215-53FBA0F09B98}"/>
              </a:ext>
            </a:extLst>
          </p:cNvPr>
          <p:cNvSpPr txBox="1"/>
          <p:nvPr/>
        </p:nvSpPr>
        <p:spPr>
          <a:xfrm>
            <a:off x="276225" y="200024"/>
            <a:ext cx="8105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7"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our mind attractive before we make our outward appearance beautiful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AD63F-C6CD-46CD-BCB0-F04BDD8DB71B}"/>
              </a:ext>
            </a:extLst>
          </p:cNvPr>
          <p:cNvSpPr txBox="1"/>
          <p:nvPr/>
        </p:nvSpPr>
        <p:spPr>
          <a:xfrm>
            <a:off x="328612" y="2587097"/>
            <a:ext cx="8486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making of the appearance beautiful may be accomplished by make-up, and the  making of the mind attractive is a training of the personality.</a:t>
            </a:r>
            <a:r>
              <a:rPr kumimoji="0" lang="en-PH" altLang="ko-KR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kumimoji="0" lang="ko-KR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8A6B4-099E-4C48-B2CA-2B5418792638}"/>
              </a:ext>
            </a:extLst>
          </p:cNvPr>
          <p:cNvSpPr txBox="1"/>
          <p:nvPr/>
        </p:nvSpPr>
        <p:spPr>
          <a:xfrm>
            <a:off x="276225" y="3877449"/>
            <a:ext cx="8601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cosmetics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long,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beautiful mind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forever. </a:t>
            </a:r>
            <a:endParaRPr kumimoji="0" lang="ko-KR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D7D5D4-3C9B-4374-8AC6-DBC5EA1ABF38}"/>
              </a:ext>
            </a:extLst>
          </p:cNvPr>
          <p:cNvSpPr txBox="1"/>
          <p:nvPr/>
        </p:nvSpPr>
        <p:spPr>
          <a:xfrm>
            <a:off x="328612" y="4762448"/>
            <a:ext cx="8220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man who has developed a beautiful mind is always seeking for the truth for himself. </a:t>
            </a:r>
            <a:endParaRPr kumimoji="0" lang="ko-KR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9E7EAB-D5D8-4BD8-B21D-8129AA19B145}"/>
              </a:ext>
            </a:extLst>
          </p:cNvPr>
          <p:cNvSpPr txBox="1"/>
          <p:nvPr/>
        </p:nvSpPr>
        <p:spPr>
          <a:xfrm>
            <a:off x="322516" y="5647447"/>
            <a:ext cx="8486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appearance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attractive is always seeking reputation. 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3D3148-CA70-6617-2D19-57E4A1006AA8}"/>
              </a:ext>
            </a:extLst>
          </p:cNvPr>
          <p:cNvSpPr txBox="1"/>
          <p:nvPr/>
        </p:nvSpPr>
        <p:spPr>
          <a:xfrm>
            <a:off x="328612" y="1050524"/>
            <a:ext cx="8486775" cy="14465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Peter 3-4 “Your beauty should not come from outward adornment, such as braided hair and the wearing of gold jewelry and fine clothes.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Instead, it should be that of your inner self, the unfading beauty of a gentle and quiet spirit, which is of great worth in God's sight.”</a:t>
            </a:r>
            <a:endParaRPr lang="en-PH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78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1451</ep:Words>
  <ep:PresentationFormat>On-screen Show (4:3)</ep:PresentationFormat>
  <ep:Paragraphs>140</ep:Paragraphs>
  <ep:Slides>18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ep:HeadingPairs>
  <ep: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2026-05-17T13:51:50.000</dcterms:created>
  <dc:creator>Kwansoo Lee</dc:creator>
  <cp:lastModifiedBy>bjcho</cp:lastModifiedBy>
  <dcterms:modified xsi:type="dcterms:W3CDTF">2026-05-26T05:18:33.797</dcterms:modified>
  <cp:revision>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