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257" r:id="rId2"/>
    <p:sldId id="302" r:id="rId3"/>
    <p:sldId id="303" r:id="rId4"/>
    <p:sldId id="304" r:id="rId5"/>
    <p:sldId id="305" r:id="rId6"/>
    <p:sldId id="282" r:id="rId7"/>
    <p:sldId id="281" r:id="rId8"/>
    <p:sldId id="283" r:id="rId9"/>
    <p:sldId id="284" r:id="rId10"/>
    <p:sldId id="287" r:id="rId11"/>
    <p:sldId id="298" r:id="rId12"/>
    <p:sldId id="288" r:id="rId13"/>
    <p:sldId id="289" r:id="rId14"/>
    <p:sldId id="271" r:id="rId15"/>
    <p:sldId id="291" r:id="rId16"/>
    <p:sldId id="292" r:id="rId17"/>
    <p:sldId id="293" r:id="rId18"/>
    <p:sldId id="294" r:id="rId19"/>
    <p:sldId id="295" r:id="rId20"/>
    <p:sldId id="296" r:id="rId21"/>
    <p:sldId id="29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4660"/>
  </p:normalViewPr>
  <p:slideViewPr>
    <p:cSldViewPr snapToGrid="0">
      <p:cViewPr varScale="1">
        <p:scale>
          <a:sx n="100" d="100"/>
          <a:sy n="100" d="100"/>
        </p:scale>
        <p:origin x="1204" y="5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heme" Target="theme/theme1.xml"  /><Relationship Id="rId26"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charts/_rels/chart1.xml.rels><?xml version="1.0" encoding="UTF-8" standalone="yes" ?><Relationships xmlns="http://schemas.openxmlformats.org/package/2006/relationships"><Relationship Id="rId1" Type="http://schemas.microsoft.com/office/2011/relationships/chartStyle" Target="style1.xml"  /><Relationship Id="rId2" Type="http://schemas.microsoft.com/office/2011/relationships/chartColorStyle" Target="colors1.xml"  /><Relationship Id="rId3" Type="http://schemas.openxmlformats.org/officeDocument/2006/relationships/oleObject" Target="Book1"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EBE-46E3-9377-6DC116D693C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EBE-46E3-9377-6DC116D693C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EBE-46E3-9377-6DC116D693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EBE-46E3-9377-6DC116D693C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EBE-46E3-9377-6DC116D693C0}"/>
              </c:ext>
            </c:extLst>
          </c:dPt>
          <c:cat>
            <c:numRef>
              <c:f>Sheet1!$B$4:$B$8</c:f>
              <c:numCache>
                <c:formatCode>General</c:formatCode>
                <c:ptCount val="5"/>
                <c:pt idx="0">
                  <c:v>1</c:v>
                </c:pt>
                <c:pt idx="1">
                  <c:v>2</c:v>
                </c:pt>
                <c:pt idx="2">
                  <c:v>3</c:v>
                </c:pt>
                <c:pt idx="3">
                  <c:v>4</c:v>
                </c:pt>
                <c:pt idx="4">
                  <c:v>5</c:v>
                </c:pt>
              </c:numCache>
            </c:numRef>
          </c:cat>
          <c:val>
            <c:numRef>
              <c:f>Sheet1!$C$4:$C$8</c:f>
              <c:numCache>
                <c:formatCode>General</c:formatCode>
                <c:ptCount val="5"/>
                <c:pt idx="0">
                  <c:v>7</c:v>
                </c:pt>
                <c:pt idx="1">
                  <c:v>3</c:v>
                </c:pt>
                <c:pt idx="2">
                  <c:v>2</c:v>
                </c:pt>
                <c:pt idx="3">
                  <c:v>8</c:v>
                </c:pt>
                <c:pt idx="4">
                  <c:v>4</c:v>
                </c:pt>
              </c:numCache>
            </c:numRef>
          </c:val>
          <c:extLst>
            <c:ext xmlns:c16="http://schemas.microsoft.com/office/drawing/2014/chart" uri="{C3380CC4-5D6E-409C-BE32-E72D297353CC}">
              <c16:uniqueId val="{0000000A-6EBE-46E3-9377-6DC116D693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61A12E-8F92-4C69-B946-6F554708D228}"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1053343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61A12E-8F92-4C69-B946-6F554708D228}"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1904270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61A12E-8F92-4C69-B946-6F554708D228}"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4042826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61A12E-8F92-4C69-B946-6F554708D228}"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97522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61A12E-8F92-4C69-B946-6F554708D228}"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325063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61A12E-8F92-4C69-B946-6F554708D228}"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573261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61A12E-8F92-4C69-B946-6F554708D228}" type="datetimeFigureOut">
              <a:rPr lang="en-PH" smtClean="0"/>
              <a:t>5/19/2026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2520392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61A12E-8F92-4C69-B946-6F554708D228}" type="datetimeFigureOut">
              <a:rPr lang="en-PH" smtClean="0"/>
              <a:t>5/19/2026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448750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61A12E-8F92-4C69-B946-6F554708D228}" type="datetimeFigureOut">
              <a:rPr lang="en-PH" smtClean="0"/>
              <a:t>5/19/2026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4077107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61A12E-8F92-4C69-B946-6F554708D228}"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4269395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61A12E-8F92-4C69-B946-6F554708D228}"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220345FA-D248-479A-AD57-86903BBC15DE}" type="slidenum">
              <a:rPr lang="en-PH" smtClean="0"/>
              <a:t>‹#›</a:t>
            </a:fld>
            <a:endParaRPr lang="en-PH"/>
          </a:p>
        </p:txBody>
      </p:sp>
    </p:spTree>
    <p:extLst>
      <p:ext uri="{BB962C8B-B14F-4D97-AF65-F5344CB8AC3E}">
        <p14:creationId xmlns:p14="http://schemas.microsoft.com/office/powerpoint/2010/main" val="2825825536"/>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61A12E-8F92-4C69-B946-6F554708D228}" type="datetimeFigureOut">
              <a:rPr lang="en-PH" smtClean="0"/>
              <a:t>5/19/2026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0345FA-D248-479A-AD57-86903BBC15DE}" type="slidenum">
              <a:rPr lang="en-PH" smtClean="0"/>
              <a:t>‹#›</a:t>
            </a:fld>
            <a:endParaRPr lang="en-PH"/>
          </a:p>
        </p:txBody>
      </p:sp>
    </p:spTree>
    <p:extLst>
      <p:ext uri="{BB962C8B-B14F-4D97-AF65-F5344CB8AC3E}">
        <p14:creationId xmlns:p14="http://schemas.microsoft.com/office/powerpoint/2010/main" val="2579202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chart" Target="../charts/char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7.jpeg"  /><Relationship Id="rId3" Type="http://schemas.openxmlformats.org/officeDocument/2006/relationships/image" Target="../media/image8.jpeg"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jpeg"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40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Pioneering Spirit</a:t>
            </a:r>
            <a:endParaRPr lang="en-US" sz="40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67D36441-DC8D-87C5-962A-5960EDAEEB89}"/>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a:p>
            <a:pPr algn="l" defTabSz="914400"/>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p:txBody>
      </p:sp>
      <p:pic>
        <p:nvPicPr>
          <p:cNvPr id="9" name="Picture 8" descr="A logo with text on it&#10;&#10;Description automatically generated">
            <a:extLst>
              <a:ext uri="{FF2B5EF4-FFF2-40B4-BE49-F238E27FC236}">
                <a16:creationId xmlns:a16="http://schemas.microsoft.com/office/drawing/2014/main" id="{A8233C3B-6237-A6F8-B1C1-13FD506DB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2691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664E6A-837C-4F10-84E1-53C971D547CC}"/>
              </a:ext>
            </a:extLst>
          </p:cNvPr>
          <p:cNvSpPr txBox="1"/>
          <p:nvPr/>
        </p:nvSpPr>
        <p:spPr>
          <a:xfrm>
            <a:off x="225625" y="237421"/>
            <a:ext cx="68705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Second, animals work to eat and humans eat to work.</a:t>
            </a:r>
          </a:p>
        </p:txBody>
      </p:sp>
      <p:sp>
        <p:nvSpPr>
          <p:cNvPr id="3" name="TextBox 2">
            <a:extLst>
              <a:ext uri="{FF2B5EF4-FFF2-40B4-BE49-F238E27FC236}">
                <a16:creationId xmlns:a16="http://schemas.microsoft.com/office/drawing/2014/main" id="{AFB42421-74B1-4B42-80E6-047B330AF51B}"/>
              </a:ext>
            </a:extLst>
          </p:cNvPr>
          <p:cNvSpPr txBox="1"/>
          <p:nvPr/>
        </p:nvSpPr>
        <p:spPr>
          <a:xfrm>
            <a:off x="242888" y="875441"/>
            <a:ext cx="7591425" cy="461665"/>
          </a:xfrm>
          <a:prstGeom prst="rect">
            <a:avLst/>
          </a:prstGeom>
          <a:solidFill>
            <a:srgbClr val="66FFFF"/>
          </a:solidFill>
          <a:ln>
            <a:solidFill>
              <a:schemeClr val="tx1"/>
            </a:solidFill>
          </a:ln>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If</a:t>
            </a:r>
            <a:r>
              <a:rPr lang="ko-KR" altLang="en-US" sz="2400" dirty="0">
                <a:latin typeface="Times New Roman" panose="02020603050405020304" pitchFamily="18" charset="0"/>
                <a:cs typeface="Times New Roman" panose="02020603050405020304" pitchFamily="18" charset="0"/>
              </a:rPr>
              <a:t> </a:t>
            </a:r>
            <a:r>
              <a:rPr lang="en-PH" sz="2400" dirty="0">
                <a:latin typeface="Times New Roman" panose="02020603050405020304" pitchFamily="18" charset="0"/>
                <a:cs typeface="Times New Roman" panose="02020603050405020304" pitchFamily="18" charset="0"/>
              </a:rPr>
              <a:t>man was born to eat simply, his life would be meaningless </a:t>
            </a:r>
          </a:p>
        </p:txBody>
      </p:sp>
      <p:graphicFrame>
        <p:nvGraphicFramePr>
          <p:cNvPr id="5" name="Chart 4">
            <a:extLst>
              <a:ext uri="{FF2B5EF4-FFF2-40B4-BE49-F238E27FC236}">
                <a16:creationId xmlns:a16="http://schemas.microsoft.com/office/drawing/2014/main" id="{6EDD66D7-60EE-4E93-8ECB-9C14C97C2112}"/>
              </a:ext>
            </a:extLst>
          </p:cNvPr>
          <p:cNvGraphicFramePr>
            <a:graphicFrameLocks/>
          </p:cNvGraphicFramePr>
          <p:nvPr>
            <p:extLst>
              <p:ext uri="{D42A27DB-BD31-4B8C-83A1-F6EECF244321}">
                <p14:modId xmlns:p14="http://schemas.microsoft.com/office/powerpoint/2010/main" val="174409964"/>
              </p:ext>
            </p:extLst>
          </p:nvPr>
        </p:nvGraphicFramePr>
        <p:xfrm>
          <a:off x="3227190" y="1420572"/>
          <a:ext cx="6648450" cy="40767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081BD14-6AA3-452E-A317-286D6E141B3D}"/>
              </a:ext>
            </a:extLst>
          </p:cNvPr>
          <p:cNvSpPr txBox="1"/>
          <p:nvPr/>
        </p:nvSpPr>
        <p:spPr>
          <a:xfrm>
            <a:off x="1632050" y="1576965"/>
            <a:ext cx="2028825"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Daily Timetable </a:t>
            </a:r>
          </a:p>
        </p:txBody>
      </p:sp>
      <p:sp>
        <p:nvSpPr>
          <p:cNvPr id="7" name="TextBox 6">
            <a:extLst>
              <a:ext uri="{FF2B5EF4-FFF2-40B4-BE49-F238E27FC236}">
                <a16:creationId xmlns:a16="http://schemas.microsoft.com/office/drawing/2014/main" id="{703E1127-5442-4B7F-85F6-53F136ED1D0C}"/>
              </a:ext>
            </a:extLst>
          </p:cNvPr>
          <p:cNvSpPr txBox="1"/>
          <p:nvPr/>
        </p:nvSpPr>
        <p:spPr>
          <a:xfrm>
            <a:off x="6808472" y="2153567"/>
            <a:ext cx="1752600" cy="1107996"/>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Sleeping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endPar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7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97A324C4-41DF-4E85-A717-7E133CC18A91}"/>
              </a:ext>
            </a:extLst>
          </p:cNvPr>
          <p:cNvSpPr txBox="1"/>
          <p:nvPr/>
        </p:nvSpPr>
        <p:spPr>
          <a:xfrm>
            <a:off x="7120416" y="3714954"/>
            <a:ext cx="1485899"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Meal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3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BA0E0199-E96B-44AA-A419-C4901ADC5822}"/>
              </a:ext>
            </a:extLst>
          </p:cNvPr>
          <p:cNvSpPr txBox="1"/>
          <p:nvPr/>
        </p:nvSpPr>
        <p:spPr>
          <a:xfrm>
            <a:off x="5298759" y="2022626"/>
            <a:ext cx="1509713"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Free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4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83DF60AC-9B3E-4DAB-B141-CAC7D888B61C}"/>
              </a:ext>
            </a:extLst>
          </p:cNvPr>
          <p:cNvSpPr txBox="1"/>
          <p:nvPr/>
        </p:nvSpPr>
        <p:spPr>
          <a:xfrm>
            <a:off x="4798815" y="3486354"/>
            <a:ext cx="1752600"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Working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8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94669E52-B1B8-4F5B-B98A-D756DD4FA901}"/>
              </a:ext>
            </a:extLst>
          </p:cNvPr>
          <p:cNvSpPr txBox="1"/>
          <p:nvPr/>
        </p:nvSpPr>
        <p:spPr>
          <a:xfrm>
            <a:off x="6153413" y="4514233"/>
            <a:ext cx="1576387"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Commuting</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2</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BA5361F0-FFB5-43AF-B709-FBA51E15C7C1}"/>
              </a:ext>
            </a:extLst>
          </p:cNvPr>
          <p:cNvSpPr txBox="1"/>
          <p:nvPr/>
        </p:nvSpPr>
        <p:spPr>
          <a:xfrm>
            <a:off x="171448" y="2173133"/>
            <a:ext cx="4400552"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What is my time in 24 hours a day?</a:t>
            </a:r>
            <a:r>
              <a:rPr lang="en-PH" altLang="ko-KR" sz="2200" dirty="0">
                <a:latin typeface="HY견명조" panose="02030600000101010101" pitchFamily="18" charset="-127"/>
                <a:ea typeface="HY견명조" panose="02030600000101010101" pitchFamily="18" charset="-127"/>
              </a:rPr>
              <a:t> </a:t>
            </a:r>
            <a:endParaRPr lang="en-PH" altLang="ko-KR" sz="2000" dirty="0">
              <a:latin typeface="HY견명조" panose="02030600000101010101" pitchFamily="18" charset="-127"/>
              <a:ea typeface="HY견명조" panose="02030600000101010101" pitchFamily="18" charset="-127"/>
            </a:endParaRPr>
          </a:p>
        </p:txBody>
      </p:sp>
      <p:sp>
        <p:nvSpPr>
          <p:cNvPr id="13" name="TextBox 12">
            <a:extLst>
              <a:ext uri="{FF2B5EF4-FFF2-40B4-BE49-F238E27FC236}">
                <a16:creationId xmlns:a16="http://schemas.microsoft.com/office/drawing/2014/main" id="{4E23D7DB-E790-40FD-B8D0-112187EAF77C}"/>
              </a:ext>
            </a:extLst>
          </p:cNvPr>
          <p:cNvSpPr txBox="1"/>
          <p:nvPr/>
        </p:nvSpPr>
        <p:spPr>
          <a:xfrm>
            <a:off x="242293" y="2734900"/>
            <a:ext cx="4152898" cy="830997"/>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12 hours, of which 8 hours are working hours</a:t>
            </a:r>
            <a:r>
              <a:rPr lang="en-PH" sz="2200" dirty="0">
                <a:latin typeface="HY견명조" panose="02030600000101010101" pitchFamily="18" charset="-127"/>
                <a:ea typeface="HY견명조" panose="02030600000101010101" pitchFamily="18" charset="-127"/>
              </a:rPr>
              <a:t>. </a:t>
            </a:r>
            <a:endParaRPr lang="en-PH" sz="2000" dirty="0">
              <a:latin typeface="HY견명조" panose="02030600000101010101" pitchFamily="18" charset="-127"/>
              <a:ea typeface="HY견명조" panose="02030600000101010101" pitchFamily="18" charset="-127"/>
            </a:endParaRPr>
          </a:p>
        </p:txBody>
      </p:sp>
      <p:sp>
        <p:nvSpPr>
          <p:cNvPr id="14" name="TextBox 13">
            <a:extLst>
              <a:ext uri="{FF2B5EF4-FFF2-40B4-BE49-F238E27FC236}">
                <a16:creationId xmlns:a16="http://schemas.microsoft.com/office/drawing/2014/main" id="{D7201214-3EC4-487E-B9B1-8C6B3E728423}"/>
              </a:ext>
            </a:extLst>
          </p:cNvPr>
          <p:cNvSpPr txBox="1"/>
          <p:nvPr/>
        </p:nvSpPr>
        <p:spPr>
          <a:xfrm>
            <a:off x="171448" y="3546066"/>
            <a:ext cx="5360193"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spend 2/3 of our life working </a:t>
            </a:r>
          </a:p>
        </p:txBody>
      </p:sp>
      <p:sp>
        <p:nvSpPr>
          <p:cNvPr id="15" name="Oval 14">
            <a:extLst>
              <a:ext uri="{FF2B5EF4-FFF2-40B4-BE49-F238E27FC236}">
                <a16:creationId xmlns:a16="http://schemas.microsoft.com/office/drawing/2014/main" id="{C952AF52-A6F0-4469-8DA5-FC02BF10B7DF}"/>
              </a:ext>
            </a:extLst>
          </p:cNvPr>
          <p:cNvSpPr/>
          <p:nvPr/>
        </p:nvSpPr>
        <p:spPr>
          <a:xfrm>
            <a:off x="242293" y="4153007"/>
            <a:ext cx="4395788" cy="689939"/>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Working Attitude </a:t>
            </a:r>
          </a:p>
        </p:txBody>
      </p:sp>
      <p:sp>
        <p:nvSpPr>
          <p:cNvPr id="16" name="Oval 15">
            <a:extLst>
              <a:ext uri="{FF2B5EF4-FFF2-40B4-BE49-F238E27FC236}">
                <a16:creationId xmlns:a16="http://schemas.microsoft.com/office/drawing/2014/main" id="{F9C6CDD6-73DA-444C-94B9-CD1E6D3D5491}"/>
              </a:ext>
            </a:extLst>
          </p:cNvPr>
          <p:cNvSpPr/>
          <p:nvPr/>
        </p:nvSpPr>
        <p:spPr>
          <a:xfrm>
            <a:off x="592602" y="5266171"/>
            <a:ext cx="3253974" cy="74987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Happy Mind</a:t>
            </a:r>
            <a:endParaRPr lang="en-PH" sz="2000" dirty="0">
              <a:solidFill>
                <a:schemeClr val="tx1"/>
              </a:solidFill>
              <a:latin typeface="HY견명조" panose="02030600000101010101" pitchFamily="18" charset="-127"/>
              <a:ea typeface="HY견명조" panose="02030600000101010101" pitchFamily="18" charset="-127"/>
            </a:endParaRPr>
          </a:p>
        </p:txBody>
      </p:sp>
      <p:sp>
        <p:nvSpPr>
          <p:cNvPr id="18" name="Speech Bubble: Rectangle with Corners Rounded 17">
            <a:extLst>
              <a:ext uri="{FF2B5EF4-FFF2-40B4-BE49-F238E27FC236}">
                <a16:creationId xmlns:a16="http://schemas.microsoft.com/office/drawing/2014/main" id="{A376B5D5-4809-41FE-BC12-73ED62EB411B}"/>
              </a:ext>
            </a:extLst>
          </p:cNvPr>
          <p:cNvSpPr/>
          <p:nvPr/>
        </p:nvSpPr>
        <p:spPr>
          <a:xfrm>
            <a:off x="3870127" y="5809508"/>
            <a:ext cx="1857375" cy="880649"/>
          </a:xfrm>
          <a:prstGeom prst="wedgeRoundRectCallout">
            <a:avLst>
              <a:gd name="adj1" fmla="val -100771"/>
              <a:gd name="adj2" fmla="val -137102"/>
              <a:gd name="adj3" fmla="val 16667"/>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Healthy and Fruitful Life</a:t>
            </a:r>
          </a:p>
        </p:txBody>
      </p:sp>
      <p:sp>
        <p:nvSpPr>
          <p:cNvPr id="19" name="Arrow: Up 18">
            <a:extLst>
              <a:ext uri="{FF2B5EF4-FFF2-40B4-BE49-F238E27FC236}">
                <a16:creationId xmlns:a16="http://schemas.microsoft.com/office/drawing/2014/main" id="{56D737D5-51C5-405E-B1A8-E36125B76E13}"/>
              </a:ext>
            </a:extLst>
          </p:cNvPr>
          <p:cNvSpPr/>
          <p:nvPr/>
        </p:nvSpPr>
        <p:spPr>
          <a:xfrm>
            <a:off x="1753443" y="4926247"/>
            <a:ext cx="990600" cy="26431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Rectangle: Rounded Corners 3">
            <a:extLst>
              <a:ext uri="{FF2B5EF4-FFF2-40B4-BE49-F238E27FC236}">
                <a16:creationId xmlns:a16="http://schemas.microsoft.com/office/drawing/2014/main" id="{AF076E42-88E0-0B1C-55A2-D4ADC2C0B27B}"/>
              </a:ext>
            </a:extLst>
          </p:cNvPr>
          <p:cNvSpPr/>
          <p:nvPr/>
        </p:nvSpPr>
        <p:spPr>
          <a:xfrm>
            <a:off x="6796469" y="5754272"/>
            <a:ext cx="2075688" cy="883514"/>
          </a:xfrm>
          <a:prstGeom prst="roundRect">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Taking Ownership</a:t>
            </a:r>
          </a:p>
        </p:txBody>
      </p:sp>
      <p:sp>
        <p:nvSpPr>
          <p:cNvPr id="17" name="Arrow: Left 16">
            <a:extLst>
              <a:ext uri="{FF2B5EF4-FFF2-40B4-BE49-F238E27FC236}">
                <a16:creationId xmlns:a16="http://schemas.microsoft.com/office/drawing/2014/main" id="{A3B9A9A6-22B6-6994-76BF-CBB76051CEC3}"/>
              </a:ext>
            </a:extLst>
          </p:cNvPr>
          <p:cNvSpPr/>
          <p:nvPr/>
        </p:nvSpPr>
        <p:spPr>
          <a:xfrm>
            <a:off x="5961888" y="6016048"/>
            <a:ext cx="685800" cy="520296"/>
          </a:xfrm>
          <a:prstGeom prst="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34931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linds(horizontal)">
                                      <p:cBhvr>
                                        <p:cTn id="19" dur="500"/>
                                        <p:tgtEl>
                                          <p:spTgt spid="9"/>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linds(horizont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linds(horizontal)">
                                      <p:cBhvr>
                                        <p:cTn id="46" dur="500"/>
                                        <p:tgtEl>
                                          <p:spTgt spid="15"/>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linds(horizontal)">
                                      <p:cBhvr>
                                        <p:cTn id="49" dur="500"/>
                                        <p:tgtEl>
                                          <p:spTgt spid="1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blinds(horizontal)">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5" grpId="0">
        <p:bldAsOne/>
      </p:bldGraphic>
      <p:bldP spid="6" grpId="0" animBg="1"/>
      <p:bldP spid="7" grpId="0"/>
      <p:bldP spid="8" grpId="0"/>
      <p:bldP spid="9" grpId="0"/>
      <p:bldP spid="10" grpId="0"/>
      <p:bldP spid="11" grpId="0"/>
      <p:bldP spid="12" grpId="0"/>
      <p:bldP spid="13" grpId="0"/>
      <p:bldP spid="14" grpId="0"/>
      <p:bldP spid="15" grpId="0" animBg="1"/>
      <p:bldP spid="16" grpId="0" animBg="1"/>
      <p:bldP spid="18" grpId="0" animBg="1"/>
      <p:bldP spid="19" grpId="0" animBg="1"/>
      <p:bldP spid="4"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5231DC-2FFC-4AA8-B62A-468577BFDB71}"/>
              </a:ext>
            </a:extLst>
          </p:cNvPr>
          <p:cNvSpPr txBox="1"/>
          <p:nvPr/>
        </p:nvSpPr>
        <p:spPr>
          <a:xfrm>
            <a:off x="317275" y="92317"/>
            <a:ext cx="2513323" cy="430887"/>
          </a:xfrm>
          <a:prstGeom prst="rect">
            <a:avLst/>
          </a:prstGeom>
          <a:noFill/>
        </p:spPr>
        <p:txBody>
          <a:bodyPr wrap="square" rtlCol="0">
            <a:spAutoFit/>
          </a:bodyPr>
          <a:lstStyle/>
          <a:p>
            <a:r>
              <a:rPr lang="en-PH" sz="2200" u="sng" dirty="0">
                <a:latin typeface="Times New Roman" panose="02020603050405020304" pitchFamily="18" charset="0"/>
                <a:cs typeface="Times New Roman" panose="02020603050405020304" pitchFamily="18" charset="0"/>
              </a:rPr>
              <a:t>Taking Ownership</a:t>
            </a:r>
          </a:p>
        </p:txBody>
      </p:sp>
      <p:sp>
        <p:nvSpPr>
          <p:cNvPr id="3" name="TextBox 2">
            <a:extLst>
              <a:ext uri="{FF2B5EF4-FFF2-40B4-BE49-F238E27FC236}">
                <a16:creationId xmlns:a16="http://schemas.microsoft.com/office/drawing/2014/main" id="{DD86E38C-6A45-4FA7-7590-6E24653401E5}"/>
              </a:ext>
            </a:extLst>
          </p:cNvPr>
          <p:cNvSpPr txBox="1"/>
          <p:nvPr/>
        </p:nvSpPr>
        <p:spPr>
          <a:xfrm>
            <a:off x="173522" y="492577"/>
            <a:ext cx="5463540" cy="400110"/>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What is the meaning of taking ownership? </a:t>
            </a:r>
          </a:p>
        </p:txBody>
      </p:sp>
      <p:sp>
        <p:nvSpPr>
          <p:cNvPr id="4" name="Rectangle: Rounded Corners 3">
            <a:extLst>
              <a:ext uri="{FF2B5EF4-FFF2-40B4-BE49-F238E27FC236}">
                <a16:creationId xmlns:a16="http://schemas.microsoft.com/office/drawing/2014/main" id="{F67F543D-7189-6550-8ED2-FEEED13CCB65}"/>
              </a:ext>
            </a:extLst>
          </p:cNvPr>
          <p:cNvSpPr/>
          <p:nvPr/>
        </p:nvSpPr>
        <p:spPr>
          <a:xfrm>
            <a:off x="2270792" y="2533229"/>
            <a:ext cx="5257800" cy="601037"/>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It means to work as the owner of your own life, not as the owner of the organization</a:t>
            </a:r>
            <a:endParaRPr lang="en-PH" sz="2000" dirty="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7C8FBAD-E200-AC2F-C813-2C887FC83AEE}"/>
              </a:ext>
            </a:extLst>
          </p:cNvPr>
          <p:cNvSpPr txBox="1"/>
          <p:nvPr/>
        </p:nvSpPr>
        <p:spPr>
          <a:xfrm>
            <a:off x="173522" y="923464"/>
            <a:ext cx="8467344" cy="707886"/>
          </a:xfrm>
          <a:prstGeom prst="rect">
            <a:avLst/>
          </a:prstGeom>
          <a:noFill/>
          <a:ln>
            <a:solidFill>
              <a:schemeClr val="accent1"/>
            </a:solidFill>
          </a:ln>
        </p:spPr>
        <p:txBody>
          <a:bodyPr wrap="square" rtlCol="0">
            <a:spAutoFit/>
          </a:bodyPr>
          <a:lstStyle/>
          <a:p>
            <a:r>
              <a:rPr lang="en-PH" sz="2000" dirty="0">
                <a:latin typeface="Times New Roman" panose="02020603050405020304" pitchFamily="18" charset="0"/>
                <a:cs typeface="Times New Roman" panose="02020603050405020304" pitchFamily="18" charset="0"/>
              </a:rPr>
              <a:t>A mindset of leading an organization or work actively and autonomously with a sense of responsibility as a principal agent.</a:t>
            </a:r>
          </a:p>
        </p:txBody>
      </p:sp>
      <p:sp>
        <p:nvSpPr>
          <p:cNvPr id="6" name="TextBox 5">
            <a:extLst>
              <a:ext uri="{FF2B5EF4-FFF2-40B4-BE49-F238E27FC236}">
                <a16:creationId xmlns:a16="http://schemas.microsoft.com/office/drawing/2014/main" id="{A9CB6B24-2B50-38EE-CB68-1186DE3439A7}"/>
              </a:ext>
            </a:extLst>
          </p:cNvPr>
          <p:cNvSpPr txBox="1"/>
          <p:nvPr/>
        </p:nvSpPr>
        <p:spPr>
          <a:xfrm>
            <a:off x="173522" y="1708294"/>
            <a:ext cx="8467344" cy="707886"/>
          </a:xfrm>
          <a:prstGeom prst="rect">
            <a:avLst/>
          </a:prstGeom>
          <a:noFill/>
          <a:ln>
            <a:solidFill>
              <a:schemeClr val="accent1"/>
            </a:solidFill>
          </a:ln>
        </p:spPr>
        <p:txBody>
          <a:bodyPr wrap="square" rtlCol="0">
            <a:spAutoFit/>
          </a:bodyPr>
          <a:lstStyle/>
          <a:p>
            <a:r>
              <a:rPr lang="en-PH" sz="2000" dirty="0">
                <a:latin typeface="Times New Roman" panose="02020603050405020304" pitchFamily="18" charset="0"/>
                <a:cs typeface="Times New Roman" panose="02020603050405020304" pitchFamily="18" charset="0"/>
              </a:rPr>
              <a:t>A mindset of leading any task with a sense of responsibility and doing one's best, as if it were one's own </a:t>
            </a:r>
          </a:p>
        </p:txBody>
      </p:sp>
      <p:sp>
        <p:nvSpPr>
          <p:cNvPr id="7" name="TextBox 6">
            <a:extLst>
              <a:ext uri="{FF2B5EF4-FFF2-40B4-BE49-F238E27FC236}">
                <a16:creationId xmlns:a16="http://schemas.microsoft.com/office/drawing/2014/main" id="{2855FA75-4D2E-F483-5355-F2AF4D80CA29}"/>
              </a:ext>
            </a:extLst>
          </p:cNvPr>
          <p:cNvSpPr txBox="1"/>
          <p:nvPr/>
        </p:nvSpPr>
        <p:spPr>
          <a:xfrm>
            <a:off x="173522" y="3195068"/>
            <a:ext cx="7104888" cy="430887"/>
          </a:xfrm>
          <a:prstGeom prst="rect">
            <a:avLst/>
          </a:prstGeom>
          <a:noFill/>
        </p:spPr>
        <p:txBody>
          <a:bodyPr wrap="square" rtlCol="0">
            <a:spAutoFit/>
          </a:bodyPr>
          <a:lstStyle/>
          <a:p>
            <a:r>
              <a:rPr lang="en-US" sz="2200" u="sng" dirty="0">
                <a:latin typeface="Times New Roman" panose="02020603050405020304" pitchFamily="18" charset="0"/>
                <a:cs typeface="Times New Roman" panose="02020603050405020304" pitchFamily="18" charset="0"/>
              </a:rPr>
              <a:t>Various positive effects on organizations and individuals</a:t>
            </a:r>
            <a:endParaRPr lang="en-PH" sz="2200" u="sng" dirty="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8B710260-A118-783B-6EA8-1E8147E31F82}"/>
              </a:ext>
            </a:extLst>
          </p:cNvPr>
          <p:cNvSpPr/>
          <p:nvPr/>
        </p:nvSpPr>
        <p:spPr>
          <a:xfrm>
            <a:off x="2898911" y="4730748"/>
            <a:ext cx="3104707" cy="510363"/>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Taking Ownership</a:t>
            </a:r>
          </a:p>
        </p:txBody>
      </p:sp>
      <p:sp>
        <p:nvSpPr>
          <p:cNvPr id="9" name="Rectangle: Rounded Corners 8">
            <a:extLst>
              <a:ext uri="{FF2B5EF4-FFF2-40B4-BE49-F238E27FC236}">
                <a16:creationId xmlns:a16="http://schemas.microsoft.com/office/drawing/2014/main" id="{D18636C7-0249-50D9-D8DF-27C774C79212}"/>
              </a:ext>
            </a:extLst>
          </p:cNvPr>
          <p:cNvSpPr/>
          <p:nvPr/>
        </p:nvSpPr>
        <p:spPr>
          <a:xfrm>
            <a:off x="2714730" y="3808172"/>
            <a:ext cx="3473067" cy="430887"/>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Build trust among members</a:t>
            </a:r>
          </a:p>
        </p:txBody>
      </p:sp>
      <p:sp>
        <p:nvSpPr>
          <p:cNvPr id="10" name="Rectangle: Rounded Corners 9">
            <a:extLst>
              <a:ext uri="{FF2B5EF4-FFF2-40B4-BE49-F238E27FC236}">
                <a16:creationId xmlns:a16="http://schemas.microsoft.com/office/drawing/2014/main" id="{2A132CC3-AFBB-A36F-E37F-B3FC999F67C2}"/>
              </a:ext>
            </a:extLst>
          </p:cNvPr>
          <p:cNvSpPr/>
          <p:nvPr/>
        </p:nvSpPr>
        <p:spPr>
          <a:xfrm>
            <a:off x="3296462" y="5729085"/>
            <a:ext cx="2323215" cy="924578"/>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Improved performance and productivity</a:t>
            </a:r>
          </a:p>
        </p:txBody>
      </p:sp>
      <p:sp>
        <p:nvSpPr>
          <p:cNvPr id="11" name="Rectangle: Rounded Corners 10">
            <a:extLst>
              <a:ext uri="{FF2B5EF4-FFF2-40B4-BE49-F238E27FC236}">
                <a16:creationId xmlns:a16="http://schemas.microsoft.com/office/drawing/2014/main" id="{473BF503-1765-1E66-A161-6907B7FC2103}"/>
              </a:ext>
            </a:extLst>
          </p:cNvPr>
          <p:cNvSpPr/>
          <p:nvPr/>
        </p:nvSpPr>
        <p:spPr>
          <a:xfrm>
            <a:off x="326949" y="4209778"/>
            <a:ext cx="1967024" cy="1714075"/>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Improvement of organizational and job commitment</a:t>
            </a:r>
            <a:endParaRPr lang="en-PH" sz="2000" dirty="0">
              <a:solidFill>
                <a:schemeClr val="tx1"/>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2B50E36D-DB67-C806-C94C-BB47A0C13727}"/>
              </a:ext>
            </a:extLst>
          </p:cNvPr>
          <p:cNvSpPr/>
          <p:nvPr/>
        </p:nvSpPr>
        <p:spPr>
          <a:xfrm>
            <a:off x="6613450" y="4209778"/>
            <a:ext cx="2083982" cy="1364511"/>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Proactive work processing and increased creativity</a:t>
            </a:r>
            <a:endParaRPr lang="en-PH" sz="2000" dirty="0">
              <a:solidFill>
                <a:schemeClr val="tx1"/>
              </a:solidFill>
              <a:latin typeface="Times New Roman" panose="02020603050405020304" pitchFamily="18" charset="0"/>
              <a:cs typeface="Times New Roman" panose="02020603050405020304" pitchFamily="18" charset="0"/>
            </a:endParaRPr>
          </a:p>
        </p:txBody>
      </p:sp>
      <p:sp>
        <p:nvSpPr>
          <p:cNvPr id="13" name="Arrow: Up 12">
            <a:extLst>
              <a:ext uri="{FF2B5EF4-FFF2-40B4-BE49-F238E27FC236}">
                <a16:creationId xmlns:a16="http://schemas.microsoft.com/office/drawing/2014/main" id="{6E1CEEAA-5273-1FAC-36D4-E666EC1E989C}"/>
              </a:ext>
            </a:extLst>
          </p:cNvPr>
          <p:cNvSpPr/>
          <p:nvPr/>
        </p:nvSpPr>
        <p:spPr>
          <a:xfrm>
            <a:off x="4348714" y="4304984"/>
            <a:ext cx="312174" cy="329792"/>
          </a:xfrm>
          <a:prstGeom prst="up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Arrow: Left 13">
            <a:extLst>
              <a:ext uri="{FF2B5EF4-FFF2-40B4-BE49-F238E27FC236}">
                <a16:creationId xmlns:a16="http://schemas.microsoft.com/office/drawing/2014/main" id="{924519E8-BA02-72C6-9FE5-FB9BAC372E67}"/>
              </a:ext>
            </a:extLst>
          </p:cNvPr>
          <p:cNvSpPr/>
          <p:nvPr/>
        </p:nvSpPr>
        <p:spPr>
          <a:xfrm>
            <a:off x="2270792" y="4795247"/>
            <a:ext cx="510362" cy="382773"/>
          </a:xfrm>
          <a:prstGeom prst="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Arrow: Right 14">
            <a:extLst>
              <a:ext uri="{FF2B5EF4-FFF2-40B4-BE49-F238E27FC236}">
                <a16:creationId xmlns:a16="http://schemas.microsoft.com/office/drawing/2014/main" id="{170D9B3C-4888-52E0-BAB3-904AB2B3E948}"/>
              </a:ext>
            </a:extLst>
          </p:cNvPr>
          <p:cNvSpPr/>
          <p:nvPr/>
        </p:nvSpPr>
        <p:spPr>
          <a:xfrm>
            <a:off x="6103088" y="4870773"/>
            <a:ext cx="510362" cy="350874"/>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6" name="Arrow: Down 15">
            <a:extLst>
              <a:ext uri="{FF2B5EF4-FFF2-40B4-BE49-F238E27FC236}">
                <a16:creationId xmlns:a16="http://schemas.microsoft.com/office/drawing/2014/main" id="{ED743C76-E2DA-C048-620B-5924E5F8F8AE}"/>
              </a:ext>
            </a:extLst>
          </p:cNvPr>
          <p:cNvSpPr/>
          <p:nvPr/>
        </p:nvSpPr>
        <p:spPr>
          <a:xfrm>
            <a:off x="4297466" y="5358384"/>
            <a:ext cx="414671" cy="290005"/>
          </a:xfrm>
          <a:prstGeom prst="downArrow">
            <a:avLst>
              <a:gd name="adj1" fmla="val 45590"/>
              <a:gd name="adj2" fmla="val 50000"/>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7" name="Speech Bubble: Rectangle 16">
            <a:extLst>
              <a:ext uri="{FF2B5EF4-FFF2-40B4-BE49-F238E27FC236}">
                <a16:creationId xmlns:a16="http://schemas.microsoft.com/office/drawing/2014/main" id="{8D71656B-9422-30F3-03CD-5B05BCDF1057}"/>
              </a:ext>
            </a:extLst>
          </p:cNvPr>
          <p:cNvSpPr/>
          <p:nvPr/>
        </p:nvSpPr>
        <p:spPr>
          <a:xfrm>
            <a:off x="6428232" y="5884222"/>
            <a:ext cx="1758838" cy="769441"/>
          </a:xfrm>
          <a:prstGeom prst="wedgeRectCallout">
            <a:avLst>
              <a:gd name="adj1" fmla="val -116003"/>
              <a:gd name="adj2" fmla="val -131872"/>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Pathway to Prosperity</a:t>
            </a:r>
          </a:p>
        </p:txBody>
      </p:sp>
    </p:spTree>
    <p:extLst>
      <p:ext uri="{BB962C8B-B14F-4D97-AF65-F5344CB8AC3E}">
        <p14:creationId xmlns:p14="http://schemas.microsoft.com/office/powerpoint/2010/main" val="417044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228398-DF20-4ECA-AD54-D739DABABD23}"/>
              </a:ext>
            </a:extLst>
          </p:cNvPr>
          <p:cNvSpPr txBox="1"/>
          <p:nvPr/>
        </p:nvSpPr>
        <p:spPr>
          <a:xfrm>
            <a:off x="509586" y="679835"/>
            <a:ext cx="5667374" cy="461665"/>
          </a:xfrm>
          <a:prstGeom prst="rect">
            <a:avLst/>
          </a:prstGeom>
          <a:noFill/>
        </p:spPr>
        <p:txBody>
          <a:bodyPr wrap="square" rtlCol="0">
            <a:spAutoFit/>
          </a:bodyPr>
          <a:lstStyle/>
          <a:p>
            <a:r>
              <a:rPr lang="en-PH" sz="2000" dirty="0">
                <a:latin typeface="HY견명조" panose="02030600000101010101" pitchFamily="18" charset="-127"/>
                <a:ea typeface="HY견명조" panose="02030600000101010101" pitchFamily="18" charset="-127"/>
              </a:rPr>
              <a:t>1</a:t>
            </a:r>
            <a:r>
              <a:rPr lang="en-PH" sz="2400" dirty="0">
                <a:latin typeface="HY견명조" panose="02030600000101010101" pitchFamily="18" charset="-127"/>
                <a:ea typeface="HY견명조" panose="02030600000101010101" pitchFamily="18" charset="-127"/>
              </a:rPr>
              <a:t>)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To obtain happiness and prosperity</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6CC8B1BB-99D6-4BB7-9070-8A3BADD34A95}"/>
              </a:ext>
            </a:extLst>
          </p:cNvPr>
          <p:cNvSpPr txBox="1"/>
          <p:nvPr/>
        </p:nvSpPr>
        <p:spPr>
          <a:xfrm>
            <a:off x="219076" y="1159776"/>
            <a:ext cx="5857875"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Work can lead to a happy and prosperous life</a:t>
            </a:r>
            <a:endParaRPr lang="en-PH" sz="2000" dirty="0">
              <a:latin typeface="HY견명조" panose="02030600000101010101" pitchFamily="18" charset="-127"/>
              <a:ea typeface="HY견명조" panose="02030600000101010101" pitchFamily="18" charset="-127"/>
            </a:endParaRPr>
          </a:p>
        </p:txBody>
      </p:sp>
      <p:sp>
        <p:nvSpPr>
          <p:cNvPr id="5" name="TextBox 4">
            <a:extLst>
              <a:ext uri="{FF2B5EF4-FFF2-40B4-BE49-F238E27FC236}">
                <a16:creationId xmlns:a16="http://schemas.microsoft.com/office/drawing/2014/main" id="{CCB42BBF-10EC-4772-A9BC-063E336A5523}"/>
              </a:ext>
            </a:extLst>
          </p:cNvPr>
          <p:cNvSpPr txBox="1"/>
          <p:nvPr/>
        </p:nvSpPr>
        <p:spPr>
          <a:xfrm>
            <a:off x="219076" y="1651058"/>
            <a:ext cx="3600449"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If you work,</a:t>
            </a:r>
            <a:endParaRPr lang="en-PH" sz="2000" dirty="0">
              <a:latin typeface="HY견명조" panose="02030600000101010101" pitchFamily="18" charset="-127"/>
              <a:ea typeface="HY견명조" panose="02030600000101010101" pitchFamily="18" charset="-127"/>
            </a:endParaRPr>
          </a:p>
        </p:txBody>
      </p:sp>
      <p:sp>
        <p:nvSpPr>
          <p:cNvPr id="6" name="TextBox 5">
            <a:extLst>
              <a:ext uri="{FF2B5EF4-FFF2-40B4-BE49-F238E27FC236}">
                <a16:creationId xmlns:a16="http://schemas.microsoft.com/office/drawing/2014/main" id="{6F2F7752-6572-4DC4-B48B-A18208C7C288}"/>
              </a:ext>
            </a:extLst>
          </p:cNvPr>
          <p:cNvSpPr txBox="1"/>
          <p:nvPr/>
        </p:nvSpPr>
        <p:spPr>
          <a:xfrm>
            <a:off x="247650" y="2097712"/>
            <a:ext cx="564832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First, </a:t>
            </a:r>
            <a:r>
              <a:rPr lang="en-PH" sz="2400" dirty="0">
                <a:effectLst/>
                <a:latin typeface="Times New Roman" panose="02020603050405020304" pitchFamily="18" charset="0"/>
                <a:ea typeface="HY견명조" panose="02030600000101010101" pitchFamily="18" charset="-127"/>
                <a:cs typeface="Times New Roman" panose="02020603050405020304" pitchFamily="18" charset="0"/>
              </a:rPr>
              <a:t>provide spiritual and physical health </a:t>
            </a:r>
          </a:p>
        </p:txBody>
      </p:sp>
      <p:sp>
        <p:nvSpPr>
          <p:cNvPr id="7" name="TextBox 6">
            <a:extLst>
              <a:ext uri="{FF2B5EF4-FFF2-40B4-BE49-F238E27FC236}">
                <a16:creationId xmlns:a16="http://schemas.microsoft.com/office/drawing/2014/main" id="{203EEBA7-3E96-4C43-A5EC-2A5D982DD310}"/>
              </a:ext>
            </a:extLst>
          </p:cNvPr>
          <p:cNvSpPr txBox="1"/>
          <p:nvPr/>
        </p:nvSpPr>
        <p:spPr>
          <a:xfrm>
            <a:off x="238126" y="2512649"/>
            <a:ext cx="5067299"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Second, create wealth</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8C2A5613-CC1A-420E-9B9E-A2BA9DC47EFC}"/>
              </a:ext>
            </a:extLst>
          </p:cNvPr>
          <p:cNvSpPr txBox="1"/>
          <p:nvPr/>
        </p:nvSpPr>
        <p:spPr>
          <a:xfrm>
            <a:off x="219076" y="3011149"/>
            <a:ext cx="7048499"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Third, create cooperation after making a relationship </a:t>
            </a:r>
          </a:p>
        </p:txBody>
      </p:sp>
      <p:sp>
        <p:nvSpPr>
          <p:cNvPr id="9" name="TextBox 8">
            <a:extLst>
              <a:ext uri="{FF2B5EF4-FFF2-40B4-BE49-F238E27FC236}">
                <a16:creationId xmlns:a16="http://schemas.microsoft.com/office/drawing/2014/main" id="{0DF8CF66-7DC3-479C-973C-CE918B9017C5}"/>
              </a:ext>
            </a:extLst>
          </p:cNvPr>
          <p:cNvSpPr txBox="1"/>
          <p:nvPr/>
        </p:nvSpPr>
        <p:spPr>
          <a:xfrm>
            <a:off x="247650" y="3530854"/>
            <a:ext cx="3867151"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Fourth, become independent</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78DFCD8A-177C-4EFF-AD20-6AFD91138E55}"/>
              </a:ext>
            </a:extLst>
          </p:cNvPr>
          <p:cNvSpPr txBox="1"/>
          <p:nvPr/>
        </p:nvSpPr>
        <p:spPr>
          <a:xfrm>
            <a:off x="247650" y="4077336"/>
            <a:ext cx="3028951"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Fifth, make peace</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F05552A5-558E-482C-AC00-CC77899DCFB1}"/>
              </a:ext>
            </a:extLst>
          </p:cNvPr>
          <p:cNvSpPr txBox="1"/>
          <p:nvPr/>
        </p:nvSpPr>
        <p:spPr>
          <a:xfrm>
            <a:off x="690339" y="4791443"/>
            <a:ext cx="7934325" cy="830997"/>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Work is a basic human life, and one can achieve happiness and prosperity through work</a:t>
            </a:r>
            <a:endParaRPr lang="en-PH" sz="2000" dirty="0">
              <a:latin typeface="HY견명조" panose="02030600000101010101" pitchFamily="18" charset="-127"/>
              <a:ea typeface="HY견명조" panose="02030600000101010101" pitchFamily="18" charset="-127"/>
            </a:endParaRPr>
          </a:p>
        </p:txBody>
      </p:sp>
      <p:sp>
        <p:nvSpPr>
          <p:cNvPr id="12" name="TextBox 11">
            <a:extLst>
              <a:ext uri="{FF2B5EF4-FFF2-40B4-BE49-F238E27FC236}">
                <a16:creationId xmlns:a16="http://schemas.microsoft.com/office/drawing/2014/main" id="{3D872489-B235-8FFD-E506-50B536854DA1}"/>
              </a:ext>
            </a:extLst>
          </p:cNvPr>
          <p:cNvSpPr txBox="1"/>
          <p:nvPr/>
        </p:nvSpPr>
        <p:spPr>
          <a:xfrm>
            <a:off x="219076" y="125611"/>
            <a:ext cx="2409824"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Reasons to work</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94417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85367-646E-4847-814B-F605782DF965}"/>
              </a:ext>
            </a:extLst>
          </p:cNvPr>
          <p:cNvSpPr txBox="1"/>
          <p:nvPr/>
        </p:nvSpPr>
        <p:spPr>
          <a:xfrm>
            <a:off x="419101" y="123854"/>
            <a:ext cx="3867150"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2) Not to be fall in poverty</a:t>
            </a:r>
            <a:r>
              <a:rPr lang="ko-KR" sz="2400" dirty="0">
                <a:effectLst/>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276DAE42-DE3A-40D2-B630-C7D6CEC2DFD2}"/>
              </a:ext>
            </a:extLst>
          </p:cNvPr>
          <p:cNvSpPr txBox="1"/>
          <p:nvPr/>
        </p:nvSpPr>
        <p:spPr>
          <a:xfrm>
            <a:off x="200027" y="599913"/>
            <a:ext cx="8801098" cy="1446550"/>
          </a:xfrm>
          <a:prstGeom prst="rect">
            <a:avLst/>
          </a:prstGeom>
          <a:noFill/>
          <a:ln>
            <a:solidFill>
              <a:schemeClr val="tx1"/>
            </a:solidFill>
          </a:ln>
        </p:spPr>
        <p:txBody>
          <a:bodyPr wrap="square" rtlCol="0">
            <a:spAutoFit/>
          </a:bodyPr>
          <a:lstStyle/>
          <a:p>
            <a:r>
              <a:rPr lang="en-PH" sz="2200" b="0" i="0" dirty="0">
                <a:effectLst/>
                <a:latin typeface="Times New Roman" panose="02020603050405020304" pitchFamily="18" charset="0"/>
                <a:cs typeface="Times New Roman" panose="02020603050405020304" pitchFamily="18" charset="0"/>
              </a:rPr>
              <a:t>Proverbs &lt;How long will you lie there, you sluggard? When will you get up from your sleep?</a:t>
            </a:r>
          </a:p>
          <a:p>
            <a:r>
              <a:rPr lang="en-PH" sz="2200" b="0" i="0" dirty="0">
                <a:effectLst/>
                <a:latin typeface="Times New Roman" panose="02020603050405020304" pitchFamily="18" charset="0"/>
                <a:cs typeface="Times New Roman" panose="02020603050405020304" pitchFamily="18" charset="0"/>
              </a:rPr>
              <a:t>A little sleep, a little slumber, a little folding of the hands to rest,</a:t>
            </a:r>
            <a:endParaRPr lang="en-PH" sz="2200" dirty="0">
              <a:latin typeface="Times New Roman" panose="02020603050405020304" pitchFamily="18" charset="0"/>
              <a:cs typeface="Times New Roman" panose="02020603050405020304" pitchFamily="18" charset="0"/>
            </a:endParaRPr>
          </a:p>
          <a:p>
            <a:r>
              <a:rPr lang="en-PH" sz="2200" b="0" i="0" dirty="0">
                <a:effectLst/>
                <a:latin typeface="Times New Roman" panose="02020603050405020304" pitchFamily="18" charset="0"/>
                <a:cs typeface="Times New Roman" panose="02020603050405020304" pitchFamily="18" charset="0"/>
              </a:rPr>
              <a:t>and </a:t>
            </a:r>
            <a:r>
              <a:rPr lang="en-PH" sz="2200" b="0" i="0" u="none" strike="noStrike" dirty="0">
                <a:effectLst/>
                <a:latin typeface="Times New Roman" panose="02020603050405020304" pitchFamily="18" charset="0"/>
                <a:cs typeface="Times New Roman" panose="02020603050405020304" pitchFamily="18" charset="0"/>
              </a:rPr>
              <a:t>poverty</a:t>
            </a:r>
            <a:r>
              <a:rPr lang="en-PH" sz="2200" b="0" i="0" dirty="0">
                <a:effectLst/>
                <a:latin typeface="Times New Roman" panose="02020603050405020304" pitchFamily="18" charset="0"/>
                <a:cs typeface="Times New Roman" panose="02020603050405020304" pitchFamily="18" charset="0"/>
              </a:rPr>
              <a:t> will come on you like a bandit and scarcity like an armed man.&gt;</a:t>
            </a:r>
          </a:p>
        </p:txBody>
      </p:sp>
      <p:sp>
        <p:nvSpPr>
          <p:cNvPr id="5" name="TextBox 4">
            <a:extLst>
              <a:ext uri="{FF2B5EF4-FFF2-40B4-BE49-F238E27FC236}">
                <a16:creationId xmlns:a16="http://schemas.microsoft.com/office/drawing/2014/main" id="{CD4D02AB-988F-4CE7-90CC-3028BBBD0C27}"/>
              </a:ext>
            </a:extLst>
          </p:cNvPr>
          <p:cNvSpPr txBox="1"/>
          <p:nvPr/>
        </p:nvSpPr>
        <p:spPr>
          <a:xfrm>
            <a:off x="419101" y="2126294"/>
            <a:ext cx="6696073"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3) To be a model without burdening others </a:t>
            </a:r>
          </a:p>
        </p:txBody>
      </p:sp>
      <p:sp>
        <p:nvSpPr>
          <p:cNvPr id="7" name="TextBox 6">
            <a:extLst>
              <a:ext uri="{FF2B5EF4-FFF2-40B4-BE49-F238E27FC236}">
                <a16:creationId xmlns:a16="http://schemas.microsoft.com/office/drawing/2014/main" id="{F023238A-5C3D-47F4-9CD4-B8A654E663EB}"/>
              </a:ext>
            </a:extLst>
          </p:cNvPr>
          <p:cNvSpPr txBox="1"/>
          <p:nvPr/>
        </p:nvSpPr>
        <p:spPr>
          <a:xfrm>
            <a:off x="3656822" y="4196782"/>
            <a:ext cx="4652961" cy="461665"/>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If you don’t like to work, do not eat</a:t>
            </a:r>
          </a:p>
        </p:txBody>
      </p:sp>
      <p:sp>
        <p:nvSpPr>
          <p:cNvPr id="10" name="TextBox 9">
            <a:extLst>
              <a:ext uri="{FF2B5EF4-FFF2-40B4-BE49-F238E27FC236}">
                <a16:creationId xmlns:a16="http://schemas.microsoft.com/office/drawing/2014/main" id="{E6E5CEAA-F991-4C7F-9B53-A885573A295B}"/>
              </a:ext>
            </a:extLst>
          </p:cNvPr>
          <p:cNvSpPr txBox="1"/>
          <p:nvPr/>
        </p:nvSpPr>
        <p:spPr>
          <a:xfrm>
            <a:off x="480233" y="4196783"/>
            <a:ext cx="2895600" cy="461665"/>
          </a:xfrm>
          <a:prstGeom prst="rect">
            <a:avLst/>
          </a:prstGeom>
          <a:noFill/>
        </p:spPr>
        <p:txBody>
          <a:bodyPr wrap="square" rtlCol="0">
            <a:spAutoFit/>
          </a:bodyPr>
          <a:lstStyle/>
          <a:p>
            <a:r>
              <a:rPr lang="en-PH" sz="2400" u="sng" dirty="0">
                <a:latin typeface="Times New Roman" panose="02020603050405020304" pitchFamily="18" charset="0"/>
                <a:ea typeface="HY견명조" panose="02030600000101010101" pitchFamily="18" charset="-127"/>
                <a:cs typeface="Times New Roman" panose="02020603050405020304" pitchFamily="18" charset="0"/>
              </a:rPr>
              <a:t>Canaan Table Manner</a:t>
            </a:r>
          </a:p>
        </p:txBody>
      </p:sp>
      <p:sp>
        <p:nvSpPr>
          <p:cNvPr id="6" name="TextBox 5">
            <a:extLst>
              <a:ext uri="{FF2B5EF4-FFF2-40B4-BE49-F238E27FC236}">
                <a16:creationId xmlns:a16="http://schemas.microsoft.com/office/drawing/2014/main" id="{5DE4DD22-3DE8-A769-95CC-B85C8C247B7A}"/>
              </a:ext>
            </a:extLst>
          </p:cNvPr>
          <p:cNvSpPr txBox="1"/>
          <p:nvPr/>
        </p:nvSpPr>
        <p:spPr>
          <a:xfrm>
            <a:off x="256398" y="2667790"/>
            <a:ext cx="8524873"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If you live without work, you will be forced to get help from others for a living</a:t>
            </a:r>
            <a:endParaRPr lang="en-PH" sz="2400" dirty="0">
              <a:latin typeface="HY견명조" panose="02030600000101010101" pitchFamily="18" charset="-127"/>
              <a:ea typeface="HY견명조" panose="02030600000101010101" pitchFamily="18" charset="-127"/>
            </a:endParaRPr>
          </a:p>
        </p:txBody>
      </p:sp>
      <p:sp>
        <p:nvSpPr>
          <p:cNvPr id="11" name="TextBox 10">
            <a:extLst>
              <a:ext uri="{FF2B5EF4-FFF2-40B4-BE49-F238E27FC236}">
                <a16:creationId xmlns:a16="http://schemas.microsoft.com/office/drawing/2014/main" id="{ADC08B51-255E-9243-491D-3E72B1921029}"/>
              </a:ext>
            </a:extLst>
          </p:cNvPr>
          <p:cNvSpPr txBox="1"/>
          <p:nvPr/>
        </p:nvSpPr>
        <p:spPr>
          <a:xfrm>
            <a:off x="251634" y="3397197"/>
            <a:ext cx="8524873"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Also, if you do not work and depend on others, you cannot be a model to others</a:t>
            </a:r>
            <a:endParaRPr lang="en-PH" sz="2400"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109628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0" grpId="0"/>
      <p:bldP spid="6"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9E775A-1EDD-4759-9DB9-81C7862B3AF4}"/>
              </a:ext>
            </a:extLst>
          </p:cNvPr>
          <p:cNvSpPr txBox="1"/>
          <p:nvPr/>
        </p:nvSpPr>
        <p:spPr>
          <a:xfrm>
            <a:off x="171450" y="100762"/>
            <a:ext cx="7991473" cy="769441"/>
          </a:xfrm>
          <a:prstGeom prst="rect">
            <a:avLst/>
          </a:prstGeom>
          <a:noFill/>
        </p:spPr>
        <p:txBody>
          <a:bodyPr wrap="square" rtlCol="0">
            <a:spAutoFit/>
          </a:bodyPr>
          <a:lstStyle/>
          <a:p>
            <a:r>
              <a:rPr lang="en-PH" sz="2200" u="sng" dirty="0">
                <a:solidFill>
                  <a:srgbClr val="202124"/>
                </a:solidFill>
                <a:effectLst/>
                <a:latin typeface="Times New Roman" panose="02020603050405020304" pitchFamily="18" charset="0"/>
                <a:ea typeface="맑은 고딕" panose="020B0503020000020004" pitchFamily="50" charset="-127"/>
                <a:cs typeface="Times New Roman" panose="02020603050405020304" pitchFamily="18" charset="0"/>
              </a:rPr>
              <a:t>Diligence and self-help, which are important spirits in the idea of ​​work</a:t>
            </a:r>
            <a:endParaRPr lang="en-PH" sz="22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91C500E0-BF07-4202-BA17-9E642BD9AA1A}"/>
              </a:ext>
            </a:extLst>
          </p:cNvPr>
          <p:cNvSpPr txBox="1"/>
          <p:nvPr/>
        </p:nvSpPr>
        <p:spPr>
          <a:xfrm>
            <a:off x="171450" y="874174"/>
            <a:ext cx="8557880" cy="769441"/>
          </a:xfrm>
          <a:prstGeom prst="rect">
            <a:avLst/>
          </a:prstGeom>
          <a:noFill/>
        </p:spPr>
        <p:txBody>
          <a:bodyPr wrap="square" rtlCol="0">
            <a:spAutoFit/>
          </a:bodyPr>
          <a:lstStyle/>
          <a:p>
            <a:r>
              <a:rPr lang="en-PH" altLang="ko-KR" sz="2200" u="sng" dirty="0">
                <a:effectLst/>
                <a:latin typeface="Times New Roman" panose="02020603050405020304" pitchFamily="18" charset="0"/>
                <a:ea typeface="HY견명조" panose="02030600000101010101" pitchFamily="18" charset="-127"/>
                <a:cs typeface="Times New Roman" panose="02020603050405020304" pitchFamily="18" charset="0"/>
              </a:rPr>
              <a:t>Diligence(</a:t>
            </a:r>
            <a:r>
              <a:rPr lang="en-PH" altLang="ko-KR" sz="2200" u="sng" dirty="0">
                <a:latin typeface="Times New Roman" panose="02020603050405020304" pitchFamily="18" charset="0"/>
                <a:ea typeface="HY견명조" panose="02030600000101010101" pitchFamily="18" charset="-127"/>
                <a:cs typeface="Times New Roman" panose="02020603050405020304" pitchFamily="18" charset="0"/>
              </a:rPr>
              <a:t>Work hard): </a:t>
            </a:r>
            <a:r>
              <a:rPr lang="en-PH" altLang="en-US" sz="2200" dirty="0">
                <a:latin typeface="Times New Roman" pitchFamily="18" charset="0"/>
                <a:cs typeface="Times New Roman" pitchFamily="18" charset="0"/>
              </a:rPr>
              <a:t>The realization of efforts to make the most of what is available</a:t>
            </a:r>
            <a:r>
              <a:rPr lang="en-PH" sz="2200" dirty="0">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0F689897-7A74-4739-9D36-FEDD579AFB31}"/>
              </a:ext>
            </a:extLst>
          </p:cNvPr>
          <p:cNvSpPr txBox="1"/>
          <p:nvPr/>
        </p:nvSpPr>
        <p:spPr>
          <a:xfrm>
            <a:off x="116846" y="1599951"/>
            <a:ext cx="4352925" cy="430887"/>
          </a:xfrm>
          <a:prstGeom prst="rect">
            <a:avLst/>
          </a:prstGeom>
          <a:noFill/>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itchFamily="18" charset="0"/>
                <a:cs typeface="Times New Roman" pitchFamily="18" charset="0"/>
              </a:rPr>
              <a:t>T</a:t>
            </a:r>
            <a:r>
              <a:rPr lang="en-PH" sz="2200" dirty="0">
                <a:latin typeface="Times New Roman" pitchFamily="18" charset="0"/>
                <a:cs typeface="Times New Roman" pitchFamily="18" charset="0"/>
              </a:rPr>
              <a:t>he spirit of diligence contains</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9160FB53-9ADD-4EB0-85BF-39DCCC285A4D}"/>
              </a:ext>
            </a:extLst>
          </p:cNvPr>
          <p:cNvSpPr txBox="1"/>
          <p:nvPr/>
        </p:nvSpPr>
        <p:spPr>
          <a:xfrm>
            <a:off x="626433" y="2026009"/>
            <a:ext cx="4352925"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US" altLang="en-US" sz="2200" dirty="0">
                <a:latin typeface="Times New Roman" pitchFamily="18" charset="0"/>
                <a:cs typeface="Times New Roman" pitchFamily="18" charset="0"/>
              </a:rPr>
              <a:t>Thinking and working reasonably</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9098B667-B19A-43D7-85BC-2FEC2497567E}"/>
              </a:ext>
            </a:extLst>
          </p:cNvPr>
          <p:cNvSpPr txBox="1"/>
          <p:nvPr/>
        </p:nvSpPr>
        <p:spPr>
          <a:xfrm>
            <a:off x="595919" y="2451494"/>
            <a:ext cx="5539067"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US" sz="2200" dirty="0">
                <a:latin typeface="Times New Roman" pitchFamily="18" charset="0"/>
                <a:cs typeface="Times New Roman" pitchFamily="18" charset="0"/>
              </a:rPr>
              <a:t>P</a:t>
            </a:r>
            <a:r>
              <a:rPr lang="en-US" altLang="en-US" sz="2200" dirty="0">
                <a:latin typeface="Times New Roman" pitchFamily="18" charset="0"/>
                <a:cs typeface="Times New Roman" pitchFamily="18" charset="0"/>
              </a:rPr>
              <a:t>lanning carefully and practicing consistently</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562015DA-252A-4164-A7AF-845251D1DBB1}"/>
              </a:ext>
            </a:extLst>
          </p:cNvPr>
          <p:cNvSpPr txBox="1"/>
          <p:nvPr/>
        </p:nvSpPr>
        <p:spPr>
          <a:xfrm>
            <a:off x="595919" y="2882317"/>
            <a:ext cx="7553324"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US" sz="2200" dirty="0">
                <a:latin typeface="Times New Roman" pitchFamily="18" charset="0"/>
                <a:cs typeface="Times New Roman" pitchFamily="18" charset="0"/>
              </a:rPr>
              <a:t>G</a:t>
            </a:r>
            <a:r>
              <a:rPr lang="en-US" altLang="en-US" sz="2200" dirty="0">
                <a:latin typeface="Times New Roman" pitchFamily="18" charset="0"/>
                <a:cs typeface="Times New Roman" pitchFamily="18" charset="0"/>
              </a:rPr>
              <a:t>etting thoughts broadly by putting eyes afar</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C7169026-DD48-4902-9048-13B1756D8FBF}"/>
              </a:ext>
            </a:extLst>
          </p:cNvPr>
          <p:cNvSpPr txBox="1"/>
          <p:nvPr/>
        </p:nvSpPr>
        <p:spPr>
          <a:xfrm>
            <a:off x="626433" y="3300043"/>
            <a:ext cx="2978004"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US" sz="2200" dirty="0">
                <a:latin typeface="Times New Roman" pitchFamily="18" charset="0"/>
                <a:cs typeface="Times New Roman" pitchFamily="18" charset="0"/>
              </a:rPr>
              <a:t>D</a:t>
            </a:r>
            <a:r>
              <a:rPr lang="en-US" altLang="en-US" sz="2200" dirty="0">
                <a:latin typeface="Times New Roman" pitchFamily="18" charset="0"/>
                <a:cs typeface="Times New Roman" pitchFamily="18" charset="0"/>
              </a:rPr>
              <a:t>oing action firmly</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5756F107-0285-EF4D-1CC9-2CC41B859D80}"/>
              </a:ext>
            </a:extLst>
          </p:cNvPr>
          <p:cNvSpPr txBox="1"/>
          <p:nvPr/>
        </p:nvSpPr>
        <p:spPr>
          <a:xfrm>
            <a:off x="171450" y="4482432"/>
            <a:ext cx="4070609" cy="430887"/>
          </a:xfrm>
          <a:prstGeom prst="rect">
            <a:avLst/>
          </a:prstGeom>
          <a:noFill/>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The spirit of self-hep contains</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23349EA1-59B1-33AF-3E37-BC85B3D07A10}"/>
              </a:ext>
            </a:extLst>
          </p:cNvPr>
          <p:cNvSpPr txBox="1"/>
          <p:nvPr/>
        </p:nvSpPr>
        <p:spPr>
          <a:xfrm>
            <a:off x="829117" y="4834394"/>
            <a:ext cx="5162549"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sz="2200" dirty="0">
                <a:latin typeface="Times New Roman" panose="02020603050405020304" pitchFamily="18" charset="0"/>
                <a:cs typeface="Times New Roman" panose="02020603050405020304" pitchFamily="18" charset="0"/>
              </a:rPr>
              <a:t>Doing my work by me</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BE067CF4-C50C-D85A-5FC5-7DF90F1F2153}"/>
              </a:ext>
            </a:extLst>
          </p:cNvPr>
          <p:cNvSpPr txBox="1"/>
          <p:nvPr/>
        </p:nvSpPr>
        <p:spPr>
          <a:xfrm>
            <a:off x="829117" y="5260452"/>
            <a:ext cx="5996986"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 Realizing that my fate and future depends on me </a:t>
            </a:r>
          </a:p>
        </p:txBody>
      </p:sp>
      <p:sp>
        <p:nvSpPr>
          <p:cNvPr id="13" name="TextBox 12">
            <a:extLst>
              <a:ext uri="{FF2B5EF4-FFF2-40B4-BE49-F238E27FC236}">
                <a16:creationId xmlns:a16="http://schemas.microsoft.com/office/drawing/2014/main" id="{32722910-965D-3536-381C-75E089AFF2BA}"/>
              </a:ext>
            </a:extLst>
          </p:cNvPr>
          <p:cNvSpPr txBox="1"/>
          <p:nvPr/>
        </p:nvSpPr>
        <p:spPr>
          <a:xfrm>
            <a:off x="845397" y="5639650"/>
            <a:ext cx="3726603"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sz="2200" dirty="0">
                <a:latin typeface="Times New Roman" panose="02020603050405020304" pitchFamily="18" charset="0"/>
                <a:cs typeface="Times New Roman" panose="02020603050405020304" pitchFamily="18" charset="0"/>
              </a:rPr>
              <a:t>Doing the best in my efforts</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4" name="TextBox 13">
            <a:extLst>
              <a:ext uri="{FF2B5EF4-FFF2-40B4-BE49-F238E27FC236}">
                <a16:creationId xmlns:a16="http://schemas.microsoft.com/office/drawing/2014/main" id="{2E9D8796-A1B7-923E-0CA5-819D357803B1}"/>
              </a:ext>
            </a:extLst>
          </p:cNvPr>
          <p:cNvSpPr txBox="1"/>
          <p:nvPr/>
        </p:nvSpPr>
        <p:spPr>
          <a:xfrm>
            <a:off x="489927" y="6125222"/>
            <a:ext cx="7165515" cy="430887"/>
          </a:xfrm>
          <a:prstGeom prst="rect">
            <a:avLst/>
          </a:prstGeom>
          <a:solidFill>
            <a:srgbClr val="FFFF00"/>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Work for the right thing and get paid reasonably for it’s work  </a:t>
            </a:r>
          </a:p>
        </p:txBody>
      </p:sp>
      <p:sp>
        <p:nvSpPr>
          <p:cNvPr id="15" name="TextBox 14">
            <a:extLst>
              <a:ext uri="{FF2B5EF4-FFF2-40B4-BE49-F238E27FC236}">
                <a16:creationId xmlns:a16="http://schemas.microsoft.com/office/drawing/2014/main" id="{F5D1E7EF-0F77-1D85-3D72-953092CD581C}"/>
              </a:ext>
            </a:extLst>
          </p:cNvPr>
          <p:cNvSpPr txBox="1"/>
          <p:nvPr/>
        </p:nvSpPr>
        <p:spPr>
          <a:xfrm>
            <a:off x="152399" y="3733926"/>
            <a:ext cx="8467724" cy="769441"/>
          </a:xfrm>
          <a:prstGeom prst="rect">
            <a:avLst/>
          </a:prstGeom>
          <a:noFill/>
        </p:spPr>
        <p:txBody>
          <a:bodyPr wrap="square" rtlCol="0">
            <a:spAutoFit/>
          </a:bodyPr>
          <a:lstStyle/>
          <a:p>
            <a:r>
              <a:rPr lang="en-PH" altLang="en-US" sz="2200" u="sng" dirty="0">
                <a:latin typeface="Times New Roman" panose="02020603050405020304" pitchFamily="18" charset="0"/>
                <a:cs typeface="Times New Roman" pitchFamily="18" charset="0"/>
              </a:rPr>
              <a:t>Self-help</a:t>
            </a:r>
            <a:r>
              <a:rPr lang="en-PH" altLang="en-US" sz="2200" dirty="0">
                <a:latin typeface="Times New Roman" panose="02020603050405020304" pitchFamily="18" charset="0"/>
                <a:cs typeface="Times New Roman" pitchFamily="18" charset="0"/>
              </a:rPr>
              <a:t> is the will to independently define one's fate based on personal efforts, setting the basis of self-control and independence </a:t>
            </a:r>
          </a:p>
        </p:txBody>
      </p:sp>
    </p:spTree>
    <p:extLst>
      <p:ext uri="{BB962C8B-B14F-4D97-AF65-F5344CB8AC3E}">
        <p14:creationId xmlns:p14="http://schemas.microsoft.com/office/powerpoint/2010/main" val="326678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3" grpId="0"/>
      <p:bldP spid="5" grpId="0"/>
      <p:bldP spid="12" grpId="0"/>
      <p:bldP spid="13" grpId="0"/>
      <p:bldP spid="14"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F1B027-408C-4212-AF37-32B1D2936AC7}"/>
              </a:ext>
            </a:extLst>
          </p:cNvPr>
          <p:cNvSpPr txBox="1"/>
          <p:nvPr/>
        </p:nvSpPr>
        <p:spPr>
          <a:xfrm>
            <a:off x="314325" y="219075"/>
            <a:ext cx="3821740"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2.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Service (Life to Serve)</a:t>
            </a:r>
            <a:endParaRPr lang="en-PH" sz="2400" dirty="0">
              <a:latin typeface="HY견명조" panose="02030600000101010101" pitchFamily="18" charset="-127"/>
              <a:ea typeface="HY견명조" panose="02030600000101010101" pitchFamily="18" charset="-127"/>
            </a:endParaRPr>
          </a:p>
        </p:txBody>
      </p:sp>
      <p:sp>
        <p:nvSpPr>
          <p:cNvPr id="3" name="TextBox 2">
            <a:extLst>
              <a:ext uri="{FF2B5EF4-FFF2-40B4-BE49-F238E27FC236}">
                <a16:creationId xmlns:a16="http://schemas.microsoft.com/office/drawing/2014/main" id="{6D3A6266-F2AA-4B56-B459-646440A42674}"/>
              </a:ext>
            </a:extLst>
          </p:cNvPr>
          <p:cNvSpPr txBox="1"/>
          <p:nvPr/>
        </p:nvSpPr>
        <p:spPr>
          <a:xfrm>
            <a:off x="347662" y="650917"/>
            <a:ext cx="8448675" cy="830997"/>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General</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meaning</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service: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‘Serving others by the will of others’ ‘Dedicated work for the country, society and others’</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7BF95B84-8B3D-4112-B618-23343BA06580}"/>
              </a:ext>
            </a:extLst>
          </p:cNvPr>
          <p:cNvSpPr txBox="1"/>
          <p:nvPr/>
        </p:nvSpPr>
        <p:spPr>
          <a:xfrm>
            <a:off x="357187" y="1491646"/>
            <a:ext cx="78867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In the pioneering Spirit, what kind of life is life to serve?</a:t>
            </a:r>
            <a:r>
              <a:rPr lang="en-PH" altLang="ko-KR" sz="2200" dirty="0">
                <a:latin typeface="HY견명조" panose="02030600000101010101" pitchFamily="18" charset="-127"/>
                <a:ea typeface="HY견명조" panose="02030600000101010101" pitchFamily="18" charset="-127"/>
                <a:cs typeface="Times New Roman" panose="02020603050405020304" pitchFamily="18" charset="0"/>
              </a:rPr>
              <a:t> </a:t>
            </a:r>
            <a:endParaRPr lang="en-PH" sz="22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4B7E7B74-5D93-45E3-808B-2026D895B62C}"/>
              </a:ext>
            </a:extLst>
          </p:cNvPr>
          <p:cNvSpPr txBox="1"/>
          <p:nvPr/>
        </p:nvSpPr>
        <p:spPr>
          <a:xfrm>
            <a:off x="357187" y="1991186"/>
            <a:ext cx="8572500" cy="1200329"/>
          </a:xfrm>
          <a:prstGeom prst="rect">
            <a:avLst/>
          </a:prstGeom>
          <a:noFill/>
          <a:ln>
            <a:solidFill>
              <a:schemeClr val="tx1"/>
            </a:solidFill>
          </a:ln>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Life to serve does not end with simply helping, but it can be said that true service is to help neighbors gain hope and continue to pioneer their own lives sustainably </a:t>
            </a:r>
            <a:r>
              <a:rPr lang="en-PH" altLang="ko-KR" sz="2400" dirty="0">
                <a:solidFill>
                  <a:srgbClr val="202124"/>
                </a:solidFill>
                <a:latin typeface="Times New Roman" panose="02020603050405020304" pitchFamily="18" charset="0"/>
                <a:ea typeface="inherit"/>
                <a:cs typeface="Times New Roman" panose="02020603050405020304" pitchFamily="18" charset="0"/>
              </a:rPr>
              <a:t>through</a:t>
            </a:r>
            <a:r>
              <a:rPr lang="ko-KR" altLang="en-US" sz="2400" dirty="0">
                <a:solidFill>
                  <a:srgbClr val="202124"/>
                </a:solidFill>
                <a:latin typeface="Times New Roman" panose="02020603050405020304" pitchFamily="18" charset="0"/>
                <a:ea typeface="inherit"/>
                <a:cs typeface="Times New Roman" panose="02020603050405020304" pitchFamily="18" charset="0"/>
              </a:rPr>
              <a:t> </a:t>
            </a:r>
            <a:r>
              <a:rPr lang="en-PH" altLang="ko-KR" sz="2400" dirty="0">
                <a:solidFill>
                  <a:srgbClr val="202124"/>
                </a:solidFill>
                <a:latin typeface="Times New Roman" panose="02020603050405020304" pitchFamily="18" charset="0"/>
                <a:ea typeface="inherit"/>
                <a:cs typeface="Times New Roman" panose="02020603050405020304" pitchFamily="18" charset="0"/>
              </a:rPr>
              <a:t>service. </a:t>
            </a:r>
            <a:r>
              <a:rPr lang="en-US" altLang="en-US" sz="2400" dirty="0">
                <a:solidFill>
                  <a:srgbClr val="202124"/>
                </a:solidFill>
                <a:latin typeface="Times New Roman" panose="02020603050405020304" pitchFamily="18" charset="0"/>
                <a:ea typeface="inherit"/>
                <a:cs typeface="Times New Roman" panose="02020603050405020304" pitchFamily="18" charset="0"/>
              </a:rPr>
              <a:t> </a:t>
            </a:r>
            <a:r>
              <a:rPr lang="en-PH" altLang="en-US" sz="2400" dirty="0">
                <a:latin typeface="Times New Roman" panose="02020603050405020304" pitchFamily="18" charset="0"/>
                <a:cs typeface="Times New Roman" panose="02020603050405020304" pitchFamily="18" charset="0"/>
              </a:rPr>
              <a:t> </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Oval 4">
            <a:extLst>
              <a:ext uri="{FF2B5EF4-FFF2-40B4-BE49-F238E27FC236}">
                <a16:creationId xmlns:a16="http://schemas.microsoft.com/office/drawing/2014/main" id="{A613286B-8F0A-D3AE-1291-5EC7546C7F6D}"/>
              </a:ext>
            </a:extLst>
          </p:cNvPr>
          <p:cNvSpPr/>
          <p:nvPr/>
        </p:nvSpPr>
        <p:spPr>
          <a:xfrm>
            <a:off x="648586" y="4136069"/>
            <a:ext cx="3040912" cy="1275907"/>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Giving or Providing Necessities</a:t>
            </a:r>
          </a:p>
        </p:txBody>
      </p:sp>
      <p:sp>
        <p:nvSpPr>
          <p:cNvPr id="6" name="Oval 5">
            <a:extLst>
              <a:ext uri="{FF2B5EF4-FFF2-40B4-BE49-F238E27FC236}">
                <a16:creationId xmlns:a16="http://schemas.microsoft.com/office/drawing/2014/main" id="{B147E90C-BBA3-64AC-4BAE-34E172026975}"/>
              </a:ext>
            </a:extLst>
          </p:cNvPr>
          <p:cNvSpPr/>
          <p:nvPr/>
        </p:nvSpPr>
        <p:spPr>
          <a:xfrm>
            <a:off x="4752754" y="4136069"/>
            <a:ext cx="3264193" cy="1275907"/>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Life Cultivation for Sustainable Development</a:t>
            </a:r>
          </a:p>
        </p:txBody>
      </p:sp>
      <p:sp>
        <p:nvSpPr>
          <p:cNvPr id="7" name="Arrow: Right 6">
            <a:extLst>
              <a:ext uri="{FF2B5EF4-FFF2-40B4-BE49-F238E27FC236}">
                <a16:creationId xmlns:a16="http://schemas.microsoft.com/office/drawing/2014/main" id="{1DDA222D-3513-62AA-926F-8DC81C163174}"/>
              </a:ext>
            </a:extLst>
          </p:cNvPr>
          <p:cNvSpPr/>
          <p:nvPr/>
        </p:nvSpPr>
        <p:spPr>
          <a:xfrm>
            <a:off x="3891516" y="4518841"/>
            <a:ext cx="680484" cy="446567"/>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E2511050-33B8-E5DC-1919-2B5F3241F62C}"/>
              </a:ext>
            </a:extLst>
          </p:cNvPr>
          <p:cNvSpPr txBox="1"/>
          <p:nvPr/>
        </p:nvSpPr>
        <p:spPr>
          <a:xfrm>
            <a:off x="1031358" y="3429000"/>
            <a:ext cx="2434856" cy="461665"/>
          </a:xfrm>
          <a:prstGeom prst="rect">
            <a:avLst/>
          </a:prstGeom>
          <a:noFill/>
        </p:spPr>
        <p:txBody>
          <a:bodyPr wrap="square" rtlCol="0">
            <a:spAutoFit/>
          </a:bodyPr>
          <a:lstStyle/>
          <a:p>
            <a:r>
              <a:rPr lang="en-PH" sz="2400" u="sng" dirty="0">
                <a:latin typeface="Times New Roman" panose="02020603050405020304" pitchFamily="18" charset="0"/>
                <a:cs typeface="Times New Roman" panose="02020603050405020304" pitchFamily="18" charset="0"/>
              </a:rPr>
              <a:t>General Service</a:t>
            </a:r>
          </a:p>
        </p:txBody>
      </p:sp>
      <p:sp>
        <p:nvSpPr>
          <p:cNvPr id="9" name="TextBox 8">
            <a:extLst>
              <a:ext uri="{FF2B5EF4-FFF2-40B4-BE49-F238E27FC236}">
                <a16:creationId xmlns:a16="http://schemas.microsoft.com/office/drawing/2014/main" id="{DB3912A8-4CDE-4000-54B4-2BE755ADBC9D}"/>
              </a:ext>
            </a:extLst>
          </p:cNvPr>
          <p:cNvSpPr txBox="1"/>
          <p:nvPr/>
        </p:nvSpPr>
        <p:spPr>
          <a:xfrm>
            <a:off x="5167422" y="3435653"/>
            <a:ext cx="2434856" cy="461665"/>
          </a:xfrm>
          <a:prstGeom prst="rect">
            <a:avLst/>
          </a:prstGeom>
          <a:noFill/>
        </p:spPr>
        <p:txBody>
          <a:bodyPr wrap="square" rtlCol="0">
            <a:spAutoFit/>
          </a:bodyPr>
          <a:lstStyle/>
          <a:p>
            <a:r>
              <a:rPr lang="en-PH" sz="2400" u="sng" dirty="0">
                <a:latin typeface="Times New Roman" panose="02020603050405020304" pitchFamily="18" charset="0"/>
                <a:cs typeface="Times New Roman" panose="02020603050405020304" pitchFamily="18" charset="0"/>
              </a:rPr>
              <a:t>Canaan Service</a:t>
            </a:r>
          </a:p>
        </p:txBody>
      </p:sp>
    </p:spTree>
    <p:extLst>
      <p:ext uri="{BB962C8B-B14F-4D97-AF65-F5344CB8AC3E}">
        <p14:creationId xmlns:p14="http://schemas.microsoft.com/office/powerpoint/2010/main" val="234633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5" grpId="0" animBg="1"/>
      <p:bldP spid="6" grpId="0" animBg="1"/>
      <p:bldP spid="7" grpId="0" animBg="1"/>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34513E-9989-4231-975D-98FAC78C3545}"/>
              </a:ext>
            </a:extLst>
          </p:cNvPr>
          <p:cNvSpPr txBox="1"/>
          <p:nvPr/>
        </p:nvSpPr>
        <p:spPr>
          <a:xfrm>
            <a:off x="162718" y="1367797"/>
            <a:ext cx="5048250"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Humans</a:t>
            </a:r>
            <a:r>
              <a:rPr lang="ko-KR" altLang="en-US" sz="2400" dirty="0">
                <a:effectLst/>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cannot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live alone in this earth </a:t>
            </a:r>
          </a:p>
        </p:txBody>
      </p:sp>
      <p:sp>
        <p:nvSpPr>
          <p:cNvPr id="8" name="TextBox 7">
            <a:extLst>
              <a:ext uri="{FF2B5EF4-FFF2-40B4-BE49-F238E27FC236}">
                <a16:creationId xmlns:a16="http://schemas.microsoft.com/office/drawing/2014/main" id="{05A8C34B-032B-45AE-AD18-4388E4E7238C}"/>
              </a:ext>
            </a:extLst>
          </p:cNvPr>
          <p:cNvSpPr txBox="1"/>
          <p:nvPr/>
        </p:nvSpPr>
        <p:spPr>
          <a:xfrm>
            <a:off x="159543" y="1873555"/>
            <a:ext cx="6153150" cy="830997"/>
          </a:xfrm>
          <a:prstGeom prst="rect">
            <a:avLst/>
          </a:prstGeom>
          <a:noFill/>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If humans live alone on this uninhabited island, will their worth be recognized ? </a:t>
            </a:r>
          </a:p>
        </p:txBody>
      </p:sp>
      <p:sp>
        <p:nvSpPr>
          <p:cNvPr id="11" name="TextBox 10">
            <a:extLst>
              <a:ext uri="{FF2B5EF4-FFF2-40B4-BE49-F238E27FC236}">
                <a16:creationId xmlns:a16="http://schemas.microsoft.com/office/drawing/2014/main" id="{77C70F96-1B7D-42D4-A819-364D7D34036D}"/>
              </a:ext>
            </a:extLst>
          </p:cNvPr>
          <p:cNvSpPr txBox="1"/>
          <p:nvPr/>
        </p:nvSpPr>
        <p:spPr>
          <a:xfrm>
            <a:off x="88107" y="2949877"/>
            <a:ext cx="6312694" cy="461665"/>
          </a:xfrm>
          <a:prstGeom prst="rect">
            <a:avLst/>
          </a:prstGeom>
          <a:noFill/>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The reason I exist is because my neighbors exist.</a:t>
            </a:r>
            <a:r>
              <a:rPr lang="en-US" altLang="en-US" sz="2400" dirty="0">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AC00A169-7671-4387-BA68-418550297394}"/>
              </a:ext>
            </a:extLst>
          </p:cNvPr>
          <p:cNvSpPr txBox="1"/>
          <p:nvPr/>
        </p:nvSpPr>
        <p:spPr>
          <a:xfrm>
            <a:off x="114300" y="4240083"/>
            <a:ext cx="8601075"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M</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y life is important, but the life of my neighbor is also important. </a:t>
            </a:r>
            <a:endParaRPr lang="en-PH" sz="2400" dirty="0">
              <a:latin typeface="HY견명조" panose="02030600000101010101" pitchFamily="18" charset="-127"/>
              <a:ea typeface="HY견명조" panose="02030600000101010101" pitchFamily="18" charset="-127"/>
            </a:endParaRPr>
          </a:p>
        </p:txBody>
      </p:sp>
      <p:sp>
        <p:nvSpPr>
          <p:cNvPr id="13" name="Oval 12">
            <a:extLst>
              <a:ext uri="{FF2B5EF4-FFF2-40B4-BE49-F238E27FC236}">
                <a16:creationId xmlns:a16="http://schemas.microsoft.com/office/drawing/2014/main" id="{B2BF25A4-E168-4668-87D0-4907B30CABC2}"/>
              </a:ext>
            </a:extLst>
          </p:cNvPr>
          <p:cNvSpPr/>
          <p:nvPr/>
        </p:nvSpPr>
        <p:spPr>
          <a:xfrm>
            <a:off x="114300" y="3622208"/>
            <a:ext cx="3009900" cy="569328"/>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Humans</a:t>
            </a:r>
            <a:endPar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4" name="Oval 13">
            <a:extLst>
              <a:ext uri="{FF2B5EF4-FFF2-40B4-BE49-F238E27FC236}">
                <a16:creationId xmlns:a16="http://schemas.microsoft.com/office/drawing/2014/main" id="{C34ED1E6-330C-4DDF-A578-68301E10B465}"/>
              </a:ext>
            </a:extLst>
          </p:cNvPr>
          <p:cNvSpPr/>
          <p:nvPr/>
        </p:nvSpPr>
        <p:spPr>
          <a:xfrm>
            <a:off x="3862387" y="3602708"/>
            <a:ext cx="4638675" cy="62371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Communal Existence</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5" name="Arrow: Right 14">
            <a:extLst>
              <a:ext uri="{FF2B5EF4-FFF2-40B4-BE49-F238E27FC236}">
                <a16:creationId xmlns:a16="http://schemas.microsoft.com/office/drawing/2014/main" id="{086A4781-CB88-4F9C-875E-21B5FEC2A663}"/>
              </a:ext>
            </a:extLst>
          </p:cNvPr>
          <p:cNvSpPr/>
          <p:nvPr/>
        </p:nvSpPr>
        <p:spPr>
          <a:xfrm>
            <a:off x="3236118" y="3715553"/>
            <a:ext cx="485775" cy="328732"/>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6" name="Oval 15">
            <a:extLst>
              <a:ext uri="{FF2B5EF4-FFF2-40B4-BE49-F238E27FC236}">
                <a16:creationId xmlns:a16="http://schemas.microsoft.com/office/drawing/2014/main" id="{BE40840B-76B5-4FF8-AE69-7E900477A77F}"/>
              </a:ext>
            </a:extLst>
          </p:cNvPr>
          <p:cNvSpPr/>
          <p:nvPr/>
        </p:nvSpPr>
        <p:spPr>
          <a:xfrm>
            <a:off x="162718" y="5457279"/>
            <a:ext cx="2816225" cy="79057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True Service</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7" name="Rectangle: Rounded Corners 16">
            <a:extLst>
              <a:ext uri="{FF2B5EF4-FFF2-40B4-BE49-F238E27FC236}">
                <a16:creationId xmlns:a16="http://schemas.microsoft.com/office/drawing/2014/main" id="{80BB3FD9-BE52-4FBC-914D-B4DA3626574D}"/>
              </a:ext>
            </a:extLst>
          </p:cNvPr>
          <p:cNvSpPr/>
          <p:nvPr/>
        </p:nvSpPr>
        <p:spPr>
          <a:xfrm>
            <a:off x="3914775" y="5049259"/>
            <a:ext cx="3381375" cy="430887"/>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Helping</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8" name="Rectangle: Rounded Corners 17">
            <a:extLst>
              <a:ext uri="{FF2B5EF4-FFF2-40B4-BE49-F238E27FC236}">
                <a16:creationId xmlns:a16="http://schemas.microsoft.com/office/drawing/2014/main" id="{30AB8C93-41E3-4A0F-8A30-35A3B951D7B4}"/>
              </a:ext>
            </a:extLst>
          </p:cNvPr>
          <p:cNvSpPr/>
          <p:nvPr/>
        </p:nvSpPr>
        <p:spPr>
          <a:xfrm>
            <a:off x="3914774" y="5567660"/>
            <a:ext cx="3381375" cy="430887"/>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Give Hope</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9" name="Rectangle: Rounded Corners 18">
            <a:extLst>
              <a:ext uri="{FF2B5EF4-FFF2-40B4-BE49-F238E27FC236}">
                <a16:creationId xmlns:a16="http://schemas.microsoft.com/office/drawing/2014/main" id="{AFFE1B6B-61BD-4358-A1ED-6351C7622BC0}"/>
              </a:ext>
            </a:extLst>
          </p:cNvPr>
          <p:cNvSpPr/>
          <p:nvPr/>
        </p:nvSpPr>
        <p:spPr>
          <a:xfrm>
            <a:off x="3914773" y="6117520"/>
            <a:ext cx="4610101" cy="637016"/>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Helping them to pioneer their lives</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21" name="Arrow: Right 20">
            <a:extLst>
              <a:ext uri="{FF2B5EF4-FFF2-40B4-BE49-F238E27FC236}">
                <a16:creationId xmlns:a16="http://schemas.microsoft.com/office/drawing/2014/main" id="{420E6006-E5A5-489B-9011-289D3D35FE10}"/>
              </a:ext>
            </a:extLst>
          </p:cNvPr>
          <p:cNvSpPr/>
          <p:nvPr/>
        </p:nvSpPr>
        <p:spPr>
          <a:xfrm>
            <a:off x="3248025" y="5505450"/>
            <a:ext cx="371475" cy="790575"/>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Box 19">
            <a:extLst>
              <a:ext uri="{FF2B5EF4-FFF2-40B4-BE49-F238E27FC236}">
                <a16:creationId xmlns:a16="http://schemas.microsoft.com/office/drawing/2014/main" id="{ED1CA809-C191-430A-98CD-A7675F14D0E1}"/>
              </a:ext>
            </a:extLst>
          </p:cNvPr>
          <p:cNvSpPr txBox="1"/>
          <p:nvPr/>
        </p:nvSpPr>
        <p:spPr>
          <a:xfrm>
            <a:off x="162718" y="919779"/>
            <a:ext cx="44196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Why do we need to serve others? </a:t>
            </a:r>
            <a:endParaRPr lang="en-PH" sz="22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2" name="Rectangle: Rounded Corners 1">
            <a:extLst>
              <a:ext uri="{FF2B5EF4-FFF2-40B4-BE49-F238E27FC236}">
                <a16:creationId xmlns:a16="http://schemas.microsoft.com/office/drawing/2014/main" id="{936A1430-82C7-086A-739C-CB4DBE264D20}"/>
              </a:ext>
            </a:extLst>
          </p:cNvPr>
          <p:cNvSpPr/>
          <p:nvPr/>
        </p:nvSpPr>
        <p:spPr>
          <a:xfrm>
            <a:off x="200023" y="286296"/>
            <a:ext cx="2476502" cy="49119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tLang="ko-KR" sz="2200" dirty="0">
              <a:solidFill>
                <a:schemeClr val="tx1"/>
              </a:solidFill>
              <a:latin typeface="HY견명조" panose="02030600000101010101" pitchFamily="18" charset="-127"/>
              <a:ea typeface="HY견명조" panose="02030600000101010101" pitchFamily="18" charset="-127"/>
            </a:endParaRPr>
          </a:p>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Service of Canaan </a:t>
            </a:r>
          </a:p>
          <a:p>
            <a:pPr algn="ct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4" name="Rectangle: Rounded Corners 3">
            <a:extLst>
              <a:ext uri="{FF2B5EF4-FFF2-40B4-BE49-F238E27FC236}">
                <a16:creationId xmlns:a16="http://schemas.microsoft.com/office/drawing/2014/main" id="{AA5D2C94-1E82-C300-0430-F9EEB438C145}"/>
              </a:ext>
            </a:extLst>
          </p:cNvPr>
          <p:cNvSpPr/>
          <p:nvPr/>
        </p:nvSpPr>
        <p:spPr>
          <a:xfrm>
            <a:off x="3479005" y="337435"/>
            <a:ext cx="2543177" cy="49119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Living for others </a:t>
            </a:r>
          </a:p>
        </p:txBody>
      </p:sp>
      <p:sp>
        <p:nvSpPr>
          <p:cNvPr id="5" name="Arrow: Right 4">
            <a:extLst>
              <a:ext uri="{FF2B5EF4-FFF2-40B4-BE49-F238E27FC236}">
                <a16:creationId xmlns:a16="http://schemas.microsoft.com/office/drawing/2014/main" id="{39812591-377C-E4B6-CD84-64A24390796C}"/>
              </a:ext>
            </a:extLst>
          </p:cNvPr>
          <p:cNvSpPr/>
          <p:nvPr/>
        </p:nvSpPr>
        <p:spPr>
          <a:xfrm>
            <a:off x="2871787" y="434312"/>
            <a:ext cx="504825" cy="16881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 name="Picture 5" descr="A picture containing sky, water, outdoor, cloudy&#10;&#10;Description automatically generated">
            <a:extLst>
              <a:ext uri="{FF2B5EF4-FFF2-40B4-BE49-F238E27FC236}">
                <a16:creationId xmlns:a16="http://schemas.microsoft.com/office/drawing/2014/main" id="{FB5083F2-F3D4-D2FD-633D-7E53565FA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7477" y="286296"/>
            <a:ext cx="2399294" cy="179947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92E0ADEE-AEDC-6B59-5394-A5BA74BC8388}"/>
              </a:ext>
            </a:extLst>
          </p:cNvPr>
          <p:cNvPicPr>
            <a:picLocks noChangeAspect="1"/>
          </p:cNvPicPr>
          <p:nvPr/>
        </p:nvPicPr>
        <p:blipFill rotWithShape="1">
          <a:blip r:embed="rId3">
            <a:extLst>
              <a:ext uri="{28A0092B-C50C-407E-A947-70E740481C1C}">
                <a14:useLocalDpi xmlns:a14="http://schemas.microsoft.com/office/drawing/2010/main" val="0"/>
              </a:ext>
            </a:extLst>
          </a:blip>
          <a:srcRect t="35938"/>
          <a:stretch/>
        </p:blipFill>
        <p:spPr>
          <a:xfrm>
            <a:off x="6467477" y="2241297"/>
            <a:ext cx="2399294" cy="983711"/>
          </a:xfrm>
          <a:prstGeom prst="rect">
            <a:avLst/>
          </a:prstGeom>
        </p:spPr>
      </p:pic>
    </p:spTree>
    <p:extLst>
      <p:ext uri="{BB962C8B-B14F-4D97-AF65-F5344CB8AC3E}">
        <p14:creationId xmlns:p14="http://schemas.microsoft.com/office/powerpoint/2010/main" val="2347443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par>
                                <p:cTn id="21" presetID="3" presetClass="entr" presetSubtype="1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linds(horizontal)">
                                      <p:cBhvr>
                                        <p:cTn id="36" dur="500"/>
                                        <p:tgtEl>
                                          <p:spTgt spid="15"/>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linds(horizont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linds(horizontal)">
                                      <p:cBhvr>
                                        <p:cTn id="49" dur="500"/>
                                        <p:tgtEl>
                                          <p:spTgt spid="16"/>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linds(horizontal)">
                                      <p:cBhvr>
                                        <p:cTn id="55" dur="500"/>
                                        <p:tgtEl>
                                          <p:spTgt spid="17"/>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linds(horizontal)">
                                      <p:cBhvr>
                                        <p:cTn id="58" dur="500"/>
                                        <p:tgtEl>
                                          <p:spTgt spid="18"/>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linds(horizontal)">
                                      <p:cBhvr>
                                        <p:cTn id="6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1" grpId="0"/>
      <p:bldP spid="12" grpId="0"/>
      <p:bldP spid="13" grpId="0" animBg="1"/>
      <p:bldP spid="14" grpId="0" animBg="1"/>
      <p:bldP spid="15" grpId="0" animBg="1"/>
      <p:bldP spid="16" grpId="0" animBg="1"/>
      <p:bldP spid="17" grpId="0" animBg="1"/>
      <p:bldP spid="18" grpId="0" animBg="1"/>
      <p:bldP spid="19" grpId="0" animBg="1"/>
      <p:bldP spid="21" grpId="0" animBg="1"/>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27802F-56D7-45BB-9D53-EA836D177D8C}"/>
              </a:ext>
            </a:extLst>
          </p:cNvPr>
          <p:cNvSpPr txBox="1"/>
          <p:nvPr/>
        </p:nvSpPr>
        <p:spPr>
          <a:xfrm>
            <a:off x="333375" y="76386"/>
            <a:ext cx="8172450" cy="461665"/>
          </a:xfrm>
          <a:prstGeom prst="rect">
            <a:avLst/>
          </a:prstGeom>
          <a:noFill/>
        </p:spPr>
        <p:txBody>
          <a:bodyPr wrap="square" rtlCol="0">
            <a:spAutoFit/>
          </a:bodyPr>
          <a:lstStyle/>
          <a:p>
            <a:r>
              <a:rPr lang="en-PH" altLang="ko-KR" sz="2400" u="sng"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Three important elements of a life of service </a:t>
            </a:r>
          </a:p>
        </p:txBody>
      </p:sp>
      <p:sp>
        <p:nvSpPr>
          <p:cNvPr id="3" name="TextBox 2">
            <a:extLst>
              <a:ext uri="{FF2B5EF4-FFF2-40B4-BE49-F238E27FC236}">
                <a16:creationId xmlns:a16="http://schemas.microsoft.com/office/drawing/2014/main" id="{1DA4200F-03AD-4DFB-8CB7-A6FBBDB2A93A}"/>
              </a:ext>
            </a:extLst>
          </p:cNvPr>
          <p:cNvSpPr txBox="1"/>
          <p:nvPr/>
        </p:nvSpPr>
        <p:spPr>
          <a:xfrm>
            <a:off x="418435" y="549956"/>
            <a:ext cx="5143500" cy="1354217"/>
          </a:xfrm>
          <a:prstGeom prst="rect">
            <a:avLst/>
          </a:prstGeom>
          <a:noFill/>
        </p:spPr>
        <p:txBody>
          <a:bodyPr wrap="square" rtlCol="0">
            <a:spAutoFit/>
          </a:bodyPr>
          <a:lstStyle/>
          <a:p>
            <a:pPr>
              <a:spcAft>
                <a:spcPts val="600"/>
              </a:spcAft>
            </a:pPr>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First, humble mind</a:t>
            </a:r>
            <a:endParaRPr lang="en-PH" altLang="ko-KR" sz="2000" dirty="0">
              <a:latin typeface="HY견명조" panose="02030600000101010101" pitchFamily="18" charset="-127"/>
              <a:ea typeface="HY견명조" panose="02030600000101010101" pitchFamily="18" charset="-127"/>
              <a:cs typeface="Times New Roman" panose="02020603050405020304" pitchFamily="18" charset="0"/>
            </a:endParaRPr>
          </a:p>
          <a:p>
            <a:pPr>
              <a:spcAft>
                <a:spcPts val="600"/>
              </a:spcAft>
            </a:pPr>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Second, preparation of service always </a:t>
            </a:r>
          </a:p>
          <a:p>
            <a:pPr>
              <a:spcAft>
                <a:spcPts val="600"/>
              </a:spcAft>
            </a:pPr>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Third, complete service</a:t>
            </a:r>
            <a:endParaRPr lang="en-PH" sz="2000" dirty="0">
              <a:latin typeface="HY견명조" panose="02030600000101010101" pitchFamily="18" charset="-127"/>
              <a:ea typeface="HY견명조" panose="02030600000101010101" pitchFamily="18" charset="-127"/>
            </a:endParaRPr>
          </a:p>
        </p:txBody>
      </p:sp>
      <p:sp>
        <p:nvSpPr>
          <p:cNvPr id="4" name="Oval 3">
            <a:extLst>
              <a:ext uri="{FF2B5EF4-FFF2-40B4-BE49-F238E27FC236}">
                <a16:creationId xmlns:a16="http://schemas.microsoft.com/office/drawing/2014/main" id="{DFBF83A4-536E-174C-A3E1-4CAD815A916D}"/>
              </a:ext>
            </a:extLst>
          </p:cNvPr>
          <p:cNvSpPr/>
          <p:nvPr/>
        </p:nvSpPr>
        <p:spPr>
          <a:xfrm>
            <a:off x="333375" y="2194682"/>
            <a:ext cx="2750932" cy="753631"/>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World Community</a:t>
            </a:r>
          </a:p>
        </p:txBody>
      </p:sp>
      <p:sp>
        <p:nvSpPr>
          <p:cNvPr id="5" name="Rectangle: Rounded Corners 4">
            <a:extLst>
              <a:ext uri="{FF2B5EF4-FFF2-40B4-BE49-F238E27FC236}">
                <a16:creationId xmlns:a16="http://schemas.microsoft.com/office/drawing/2014/main" id="{67DF57C7-5C24-9767-6380-115754CD228B}"/>
              </a:ext>
            </a:extLst>
          </p:cNvPr>
          <p:cNvSpPr/>
          <p:nvPr/>
        </p:nvSpPr>
        <p:spPr>
          <a:xfrm>
            <a:off x="4419601" y="1945117"/>
            <a:ext cx="3278372" cy="1180214"/>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Every individual</a:t>
            </a:r>
          </a:p>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wants to be served</a:t>
            </a:r>
          </a:p>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and not want to serve </a:t>
            </a:r>
          </a:p>
        </p:txBody>
      </p:sp>
      <p:sp>
        <p:nvSpPr>
          <p:cNvPr id="6" name="Arrow: Right 5">
            <a:extLst>
              <a:ext uri="{FF2B5EF4-FFF2-40B4-BE49-F238E27FC236}">
                <a16:creationId xmlns:a16="http://schemas.microsoft.com/office/drawing/2014/main" id="{F8076D48-EE83-43EA-2265-B996656620EB}"/>
              </a:ext>
            </a:extLst>
          </p:cNvPr>
          <p:cNvSpPr/>
          <p:nvPr/>
        </p:nvSpPr>
        <p:spPr>
          <a:xfrm>
            <a:off x="3395329" y="2369478"/>
            <a:ext cx="712382" cy="404037"/>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Box 6">
            <a:extLst>
              <a:ext uri="{FF2B5EF4-FFF2-40B4-BE49-F238E27FC236}">
                <a16:creationId xmlns:a16="http://schemas.microsoft.com/office/drawing/2014/main" id="{8DEC9D8F-F076-2C28-55B0-27A36672592B}"/>
              </a:ext>
            </a:extLst>
          </p:cNvPr>
          <p:cNvSpPr txBox="1"/>
          <p:nvPr/>
        </p:nvSpPr>
        <p:spPr>
          <a:xfrm>
            <a:off x="1449571" y="3281440"/>
            <a:ext cx="1442482" cy="461665"/>
          </a:xfrm>
          <a:prstGeom prst="rect">
            <a:avLst/>
          </a:prstGeom>
          <a:noFill/>
          <a:ln w="28575">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Husband</a:t>
            </a:r>
          </a:p>
        </p:txBody>
      </p:sp>
      <p:sp>
        <p:nvSpPr>
          <p:cNvPr id="8" name="TextBox 7">
            <a:extLst>
              <a:ext uri="{FF2B5EF4-FFF2-40B4-BE49-F238E27FC236}">
                <a16:creationId xmlns:a16="http://schemas.microsoft.com/office/drawing/2014/main" id="{40EFF983-8EB2-9A81-5295-4327A6683A15}"/>
              </a:ext>
            </a:extLst>
          </p:cNvPr>
          <p:cNvSpPr txBox="1"/>
          <p:nvPr/>
        </p:nvSpPr>
        <p:spPr>
          <a:xfrm>
            <a:off x="1446028" y="3961323"/>
            <a:ext cx="1442482" cy="461665"/>
          </a:xfrm>
          <a:prstGeom prst="rect">
            <a:avLst/>
          </a:prstGeom>
          <a:noFill/>
          <a:ln w="28575">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Parent</a:t>
            </a:r>
          </a:p>
        </p:txBody>
      </p:sp>
      <p:sp>
        <p:nvSpPr>
          <p:cNvPr id="9" name="TextBox 8">
            <a:extLst>
              <a:ext uri="{FF2B5EF4-FFF2-40B4-BE49-F238E27FC236}">
                <a16:creationId xmlns:a16="http://schemas.microsoft.com/office/drawing/2014/main" id="{0BAFB272-B77B-8560-ED9A-1FE8F5779A47}"/>
              </a:ext>
            </a:extLst>
          </p:cNvPr>
          <p:cNvSpPr txBox="1"/>
          <p:nvPr/>
        </p:nvSpPr>
        <p:spPr>
          <a:xfrm>
            <a:off x="4986671" y="3281439"/>
            <a:ext cx="1442482" cy="461665"/>
          </a:xfrm>
          <a:prstGeom prst="rect">
            <a:avLst/>
          </a:prstGeom>
          <a:noFill/>
          <a:ln w="28575">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Wife</a:t>
            </a:r>
          </a:p>
        </p:txBody>
      </p:sp>
      <p:sp>
        <p:nvSpPr>
          <p:cNvPr id="10" name="TextBox 9">
            <a:extLst>
              <a:ext uri="{FF2B5EF4-FFF2-40B4-BE49-F238E27FC236}">
                <a16:creationId xmlns:a16="http://schemas.microsoft.com/office/drawing/2014/main" id="{4F61321C-B3DB-F49A-E6DE-5009B1F44953}"/>
              </a:ext>
            </a:extLst>
          </p:cNvPr>
          <p:cNvSpPr txBox="1"/>
          <p:nvPr/>
        </p:nvSpPr>
        <p:spPr>
          <a:xfrm>
            <a:off x="4986671" y="3961323"/>
            <a:ext cx="1442482" cy="461665"/>
          </a:xfrm>
          <a:prstGeom prst="rect">
            <a:avLst/>
          </a:prstGeom>
          <a:noFill/>
          <a:ln w="28575">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Children</a:t>
            </a:r>
          </a:p>
        </p:txBody>
      </p:sp>
      <p:sp>
        <p:nvSpPr>
          <p:cNvPr id="11" name="TextBox 10">
            <a:extLst>
              <a:ext uri="{FF2B5EF4-FFF2-40B4-BE49-F238E27FC236}">
                <a16:creationId xmlns:a16="http://schemas.microsoft.com/office/drawing/2014/main" id="{BEF51A43-977A-FF82-5BCF-FE6AF5DDDC56}"/>
              </a:ext>
            </a:extLst>
          </p:cNvPr>
          <p:cNvSpPr txBox="1"/>
          <p:nvPr/>
        </p:nvSpPr>
        <p:spPr>
          <a:xfrm>
            <a:off x="1428306" y="4602680"/>
            <a:ext cx="1442482" cy="461665"/>
          </a:xfrm>
          <a:prstGeom prst="rect">
            <a:avLst/>
          </a:prstGeom>
          <a:noFill/>
          <a:ln w="28575">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Teacher</a:t>
            </a:r>
          </a:p>
        </p:txBody>
      </p:sp>
      <p:sp>
        <p:nvSpPr>
          <p:cNvPr id="12" name="TextBox 11">
            <a:extLst>
              <a:ext uri="{FF2B5EF4-FFF2-40B4-BE49-F238E27FC236}">
                <a16:creationId xmlns:a16="http://schemas.microsoft.com/office/drawing/2014/main" id="{69F797F9-81B3-E682-3D18-C4D5A82E046B}"/>
              </a:ext>
            </a:extLst>
          </p:cNvPr>
          <p:cNvSpPr txBox="1"/>
          <p:nvPr/>
        </p:nvSpPr>
        <p:spPr>
          <a:xfrm>
            <a:off x="4986671" y="4555381"/>
            <a:ext cx="1442482" cy="461665"/>
          </a:xfrm>
          <a:prstGeom prst="rect">
            <a:avLst/>
          </a:prstGeom>
          <a:noFill/>
          <a:ln w="28575">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Student</a:t>
            </a:r>
          </a:p>
        </p:txBody>
      </p:sp>
      <p:sp>
        <p:nvSpPr>
          <p:cNvPr id="14" name="Arrow: Left-Right 13">
            <a:extLst>
              <a:ext uri="{FF2B5EF4-FFF2-40B4-BE49-F238E27FC236}">
                <a16:creationId xmlns:a16="http://schemas.microsoft.com/office/drawing/2014/main" id="{FBF66B45-51AF-D9EF-990C-ED8E4B000389}"/>
              </a:ext>
            </a:extLst>
          </p:cNvPr>
          <p:cNvSpPr/>
          <p:nvPr/>
        </p:nvSpPr>
        <p:spPr>
          <a:xfrm>
            <a:off x="3359888" y="3972712"/>
            <a:ext cx="1137683" cy="640477"/>
          </a:xfrm>
          <a:prstGeom prst="leftRightArrow">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TextBox 14">
            <a:extLst>
              <a:ext uri="{FF2B5EF4-FFF2-40B4-BE49-F238E27FC236}">
                <a16:creationId xmlns:a16="http://schemas.microsoft.com/office/drawing/2014/main" id="{F19EABDB-940C-A30D-A888-312607CCDB5F}"/>
              </a:ext>
            </a:extLst>
          </p:cNvPr>
          <p:cNvSpPr txBox="1"/>
          <p:nvPr/>
        </p:nvSpPr>
        <p:spPr>
          <a:xfrm>
            <a:off x="3416594" y="3357830"/>
            <a:ext cx="1155406" cy="523220"/>
          </a:xfrm>
          <a:prstGeom prst="rect">
            <a:avLst/>
          </a:prstGeom>
          <a:noFill/>
        </p:spPr>
        <p:txBody>
          <a:bodyPr wrap="square" rtlCol="0">
            <a:spAutoFit/>
          </a:bodyPr>
          <a:lstStyle/>
          <a:p>
            <a:r>
              <a:rPr lang="en-PH" sz="2800" dirty="0">
                <a:latin typeface="Times New Roman" panose="02020603050405020304" pitchFamily="18" charset="0"/>
                <a:cs typeface="Times New Roman" panose="02020603050405020304" pitchFamily="18" charset="0"/>
              </a:rPr>
              <a:t>Serve</a:t>
            </a:r>
          </a:p>
        </p:txBody>
      </p:sp>
      <p:sp>
        <p:nvSpPr>
          <p:cNvPr id="16" name="Rectangle 18">
            <a:extLst>
              <a:ext uri="{FF2B5EF4-FFF2-40B4-BE49-F238E27FC236}">
                <a16:creationId xmlns:a16="http://schemas.microsoft.com/office/drawing/2014/main" id="{1D44DD57-05A7-702C-43AC-DC1C442AEC3E}"/>
              </a:ext>
            </a:extLst>
          </p:cNvPr>
          <p:cNvSpPr>
            <a:spLocks noChangeArrowheads="1"/>
          </p:cNvSpPr>
          <p:nvPr/>
        </p:nvSpPr>
        <p:spPr bwMode="auto">
          <a:xfrm>
            <a:off x="1291883" y="5923920"/>
            <a:ext cx="5631656" cy="533400"/>
          </a:xfrm>
          <a:prstGeom prst="rect">
            <a:avLst/>
          </a:prstGeom>
          <a:solidFill>
            <a:srgbClr val="FFFF00"/>
          </a:solidFill>
          <a:ln w="9525">
            <a:solidFill>
              <a:schemeClr val="tx1"/>
            </a:solidFill>
            <a:miter lim="800000"/>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Achieve the peace in all the community</a:t>
            </a:r>
          </a:p>
        </p:txBody>
      </p:sp>
      <p:sp>
        <p:nvSpPr>
          <p:cNvPr id="17" name="TextBox 16">
            <a:extLst>
              <a:ext uri="{FF2B5EF4-FFF2-40B4-BE49-F238E27FC236}">
                <a16:creationId xmlns:a16="http://schemas.microsoft.com/office/drawing/2014/main" id="{AF75E728-4113-63FB-761E-A7E97DFF4824}"/>
              </a:ext>
            </a:extLst>
          </p:cNvPr>
          <p:cNvSpPr txBox="1"/>
          <p:nvPr/>
        </p:nvSpPr>
        <p:spPr>
          <a:xfrm>
            <a:off x="1176615" y="5282563"/>
            <a:ext cx="5901069"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In all the community, if they serve each other</a:t>
            </a:r>
          </a:p>
        </p:txBody>
      </p:sp>
    </p:spTree>
    <p:extLst>
      <p:ext uri="{BB962C8B-B14F-4D97-AF65-F5344CB8AC3E}">
        <p14:creationId xmlns:p14="http://schemas.microsoft.com/office/powerpoint/2010/main" val="148173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4" grpId="0" animBg="1"/>
      <p:bldP spid="15" grpId="0"/>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B665A0-E1BD-4AF5-B889-29925CBB7263}"/>
              </a:ext>
            </a:extLst>
          </p:cNvPr>
          <p:cNvSpPr txBox="1"/>
          <p:nvPr/>
        </p:nvSpPr>
        <p:spPr>
          <a:xfrm>
            <a:off x="404812" y="152616"/>
            <a:ext cx="4252913" cy="461665"/>
          </a:xfrm>
          <a:prstGeom prst="rect">
            <a:avLst/>
          </a:prstGeom>
          <a:noFill/>
        </p:spPr>
        <p:txBody>
          <a:bodyPr wrap="square" rtlCol="0">
            <a:spAutoFit/>
          </a:bodyPr>
          <a:lstStyle/>
          <a:p>
            <a:r>
              <a:rPr lang="en-PH" sz="2200" dirty="0">
                <a:latin typeface="HY견명조" panose="02030600000101010101" pitchFamily="18" charset="-127"/>
                <a:ea typeface="HY견명조" panose="02030600000101010101" pitchFamily="18" charset="-127"/>
              </a:rPr>
              <a:t>3.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Sacrifice(L</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ife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to sacrifice)</a:t>
            </a:r>
            <a:endParaRPr lang="en-PH" sz="2200" dirty="0">
              <a:latin typeface="HY견명조" panose="02030600000101010101" pitchFamily="18" charset="-127"/>
              <a:ea typeface="HY견명조" panose="02030600000101010101" pitchFamily="18" charset="-127"/>
            </a:endParaRPr>
          </a:p>
        </p:txBody>
      </p:sp>
      <p:sp>
        <p:nvSpPr>
          <p:cNvPr id="3" name="TextBox 2">
            <a:extLst>
              <a:ext uri="{FF2B5EF4-FFF2-40B4-BE49-F238E27FC236}">
                <a16:creationId xmlns:a16="http://schemas.microsoft.com/office/drawing/2014/main" id="{F337F5DA-E104-45A1-955D-D311E43D287B}"/>
              </a:ext>
            </a:extLst>
          </p:cNvPr>
          <p:cNvSpPr txBox="1"/>
          <p:nvPr/>
        </p:nvSpPr>
        <p:spPr>
          <a:xfrm>
            <a:off x="290512" y="557656"/>
            <a:ext cx="8562975"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Giving or throwing away one's life, property, interests, etc. without taking care of it in order to achieve a certain purpose</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4" name="Oval 3">
            <a:extLst>
              <a:ext uri="{FF2B5EF4-FFF2-40B4-BE49-F238E27FC236}">
                <a16:creationId xmlns:a16="http://schemas.microsoft.com/office/drawing/2014/main" id="{2C3D72A0-AB11-4551-9D5A-C49BA2D726C0}"/>
              </a:ext>
            </a:extLst>
          </p:cNvPr>
          <p:cNvSpPr/>
          <p:nvPr/>
        </p:nvSpPr>
        <p:spPr>
          <a:xfrm>
            <a:off x="523875" y="1641255"/>
            <a:ext cx="3481388" cy="475129"/>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True Sacrifice</a:t>
            </a: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5" name="Oval 4">
            <a:extLst>
              <a:ext uri="{FF2B5EF4-FFF2-40B4-BE49-F238E27FC236}">
                <a16:creationId xmlns:a16="http://schemas.microsoft.com/office/drawing/2014/main" id="{1FD4DFED-6C84-4EA9-9485-9BF2CDB18E9E}"/>
              </a:ext>
            </a:extLst>
          </p:cNvPr>
          <p:cNvSpPr/>
          <p:nvPr/>
        </p:nvSpPr>
        <p:spPr>
          <a:xfrm>
            <a:off x="5108968" y="1641255"/>
            <a:ext cx="2705100" cy="46166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a:t>
            </a: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6" name="Arrow: Left 5">
            <a:extLst>
              <a:ext uri="{FF2B5EF4-FFF2-40B4-BE49-F238E27FC236}">
                <a16:creationId xmlns:a16="http://schemas.microsoft.com/office/drawing/2014/main" id="{2351F68D-9418-45B9-BBF4-09B2CB02EDEE}"/>
              </a:ext>
            </a:extLst>
          </p:cNvPr>
          <p:cNvSpPr/>
          <p:nvPr/>
        </p:nvSpPr>
        <p:spPr>
          <a:xfrm>
            <a:off x="4267199" y="1649116"/>
            <a:ext cx="504825" cy="261938"/>
          </a:xfrm>
          <a:prstGeom prst="lef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Box 6">
            <a:extLst>
              <a:ext uri="{FF2B5EF4-FFF2-40B4-BE49-F238E27FC236}">
                <a16:creationId xmlns:a16="http://schemas.microsoft.com/office/drawing/2014/main" id="{3B56872F-5E1D-479F-A7AD-CBC822B4A184}"/>
              </a:ext>
            </a:extLst>
          </p:cNvPr>
          <p:cNvSpPr txBox="1"/>
          <p:nvPr/>
        </p:nvSpPr>
        <p:spPr>
          <a:xfrm>
            <a:off x="2230040" y="2275841"/>
            <a:ext cx="4645817" cy="461665"/>
          </a:xfrm>
          <a:prstGeom prst="rect">
            <a:avLst/>
          </a:prstGeom>
          <a:noFill/>
        </p:spPr>
        <p:txBody>
          <a:bodyPr wrap="square" rtlCol="0">
            <a:spAutoFit/>
          </a:bodyPr>
          <a:lstStyle/>
          <a:p>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Sacrifice is impossible without love </a:t>
            </a:r>
          </a:p>
        </p:txBody>
      </p:sp>
      <p:sp>
        <p:nvSpPr>
          <p:cNvPr id="8" name="TextBox 7">
            <a:extLst>
              <a:ext uri="{FF2B5EF4-FFF2-40B4-BE49-F238E27FC236}">
                <a16:creationId xmlns:a16="http://schemas.microsoft.com/office/drawing/2014/main" id="{45D7FCF5-061B-4A9C-88E1-228C6762BEC0}"/>
              </a:ext>
            </a:extLst>
          </p:cNvPr>
          <p:cNvSpPr txBox="1"/>
          <p:nvPr/>
        </p:nvSpPr>
        <p:spPr>
          <a:xfrm>
            <a:off x="300036" y="2954084"/>
            <a:ext cx="8439149" cy="830997"/>
          </a:xfrm>
          <a:prstGeom prst="rect">
            <a:avLst/>
          </a:prstGeom>
          <a:noFill/>
          <a:ln>
            <a:solidFill>
              <a:schemeClr val="tx1"/>
            </a:solidFill>
          </a:ln>
        </p:spPr>
        <p:txBody>
          <a:bodyPr wrap="square" rtlCol="0">
            <a:spAutoFit/>
          </a:bodyPr>
          <a:lstStyle/>
          <a:p>
            <a:pPr>
              <a:spcBef>
                <a:spcPct val="50000"/>
              </a:spcBef>
            </a:pPr>
            <a:r>
              <a:rPr lang="en-US" altLang="ko-KR" sz="2400" dirty="0">
                <a:latin typeface="Times New Roman" panose="02020603050405020304" pitchFamily="18" charset="0"/>
                <a:cs typeface="Times New Roman" panose="02020603050405020304" pitchFamily="18" charset="0"/>
              </a:rPr>
              <a:t>This sacrifice is the highest expression of the love for mankind that can be given</a:t>
            </a:r>
            <a:endParaRPr lang="en-PH" sz="2000" dirty="0">
              <a:latin typeface="HY견명조" panose="02030600000101010101" pitchFamily="18" charset="-127"/>
              <a:ea typeface="HY견명조" panose="02030600000101010101" pitchFamily="18" charset="-127"/>
            </a:endParaRPr>
          </a:p>
        </p:txBody>
      </p:sp>
      <p:sp>
        <p:nvSpPr>
          <p:cNvPr id="13" name="Arrow: Right 12">
            <a:extLst>
              <a:ext uri="{FF2B5EF4-FFF2-40B4-BE49-F238E27FC236}">
                <a16:creationId xmlns:a16="http://schemas.microsoft.com/office/drawing/2014/main" id="{95C1F81D-FE82-4FE9-A732-FB618DE0465E}"/>
              </a:ext>
            </a:extLst>
          </p:cNvPr>
          <p:cNvSpPr/>
          <p:nvPr/>
        </p:nvSpPr>
        <p:spPr>
          <a:xfrm>
            <a:off x="4267199" y="1920880"/>
            <a:ext cx="571500" cy="26193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TextBox 9">
            <a:extLst>
              <a:ext uri="{FF2B5EF4-FFF2-40B4-BE49-F238E27FC236}">
                <a16:creationId xmlns:a16="http://schemas.microsoft.com/office/drawing/2014/main" id="{2226B353-55F7-4D70-A05C-434A8E4E381C}"/>
              </a:ext>
            </a:extLst>
          </p:cNvPr>
          <p:cNvSpPr txBox="1"/>
          <p:nvPr/>
        </p:nvSpPr>
        <p:spPr>
          <a:xfrm>
            <a:off x="404812" y="4001659"/>
            <a:ext cx="5462589" cy="461665"/>
          </a:xfrm>
          <a:prstGeom prst="rect">
            <a:avLst/>
          </a:prstGeom>
          <a:noFill/>
        </p:spPr>
        <p:txBody>
          <a:bodyPr wrap="square" rtlCol="0">
            <a:spAutoFit/>
          </a:bodyPr>
          <a:lstStyle/>
          <a:p>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And true love originate from self-sacrifice </a:t>
            </a:r>
          </a:p>
        </p:txBody>
      </p:sp>
    </p:spTree>
    <p:extLst>
      <p:ext uri="{BB962C8B-B14F-4D97-AF65-F5344CB8AC3E}">
        <p14:creationId xmlns:p14="http://schemas.microsoft.com/office/powerpoint/2010/main" val="104615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animBg="1"/>
      <p:bldP spid="13"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3322C9-B1A9-4D12-ABA0-47407799AF9D}"/>
              </a:ext>
            </a:extLst>
          </p:cNvPr>
          <p:cNvSpPr txBox="1"/>
          <p:nvPr/>
        </p:nvSpPr>
        <p:spPr>
          <a:xfrm>
            <a:off x="338135" y="1348724"/>
            <a:ext cx="7138990" cy="461665"/>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How can we apply these sacrifices in our daily lives?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3" name="TextBox 2">
            <a:extLst>
              <a:ext uri="{FF2B5EF4-FFF2-40B4-BE49-F238E27FC236}">
                <a16:creationId xmlns:a16="http://schemas.microsoft.com/office/drawing/2014/main" id="{C92677EE-57F2-47A0-A591-293F0041F10C}"/>
              </a:ext>
            </a:extLst>
          </p:cNvPr>
          <p:cNvSpPr txBox="1"/>
          <p:nvPr/>
        </p:nvSpPr>
        <p:spPr>
          <a:xfrm>
            <a:off x="338135" y="1884066"/>
            <a:ext cx="8339140" cy="1200329"/>
          </a:xfrm>
          <a:prstGeom prst="rect">
            <a:avLst/>
          </a:prstGeom>
          <a:noFill/>
        </p:spPr>
        <p:txBody>
          <a:bodyPr wrap="square" rtlCol="0">
            <a:spAutoFit/>
          </a:bodyPr>
          <a:lstStyle/>
          <a:p>
            <a:r>
              <a:rPr lang="en-US" altLang="ko-KR" sz="2400" dirty="0">
                <a:latin typeface="Times New Roman" panose="02020603050405020304" pitchFamily="18" charset="0"/>
              </a:rPr>
              <a:t>First, to live righteously and do not compromise with unrighteousness in the world -  Sacrifice of unrighteous wealth and honor</a:t>
            </a:r>
          </a:p>
        </p:txBody>
      </p:sp>
      <p:sp>
        <p:nvSpPr>
          <p:cNvPr id="5" name="TextBox 4">
            <a:extLst>
              <a:ext uri="{FF2B5EF4-FFF2-40B4-BE49-F238E27FC236}">
                <a16:creationId xmlns:a16="http://schemas.microsoft.com/office/drawing/2014/main" id="{A7A1692C-D6E1-43DA-9F78-4A5B828C66C5}"/>
              </a:ext>
            </a:extLst>
          </p:cNvPr>
          <p:cNvSpPr txBox="1"/>
          <p:nvPr/>
        </p:nvSpPr>
        <p:spPr>
          <a:xfrm>
            <a:off x="323850" y="3158072"/>
            <a:ext cx="8496300" cy="830997"/>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Second, respecting others from the heart – Sacrifice of authority and seniority </a:t>
            </a:r>
            <a:endParaRPr lang="en-PH" altLang="ko-KR" sz="22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4F7B938B-5136-4134-8242-60B47CED5056}"/>
              </a:ext>
            </a:extLst>
          </p:cNvPr>
          <p:cNvSpPr txBox="1"/>
          <p:nvPr/>
        </p:nvSpPr>
        <p:spPr>
          <a:xfrm>
            <a:off x="338135" y="4084120"/>
            <a:ext cx="8658225" cy="461665"/>
          </a:xfrm>
          <a:prstGeom prst="rect">
            <a:avLst/>
          </a:prstGeom>
          <a:noFill/>
        </p:spPr>
        <p:txBody>
          <a:bodyPr wrap="square" rtlCol="0">
            <a:spAutoFit/>
          </a:bodyPr>
          <a:lstStyle/>
          <a:p>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Third, know how to deny oneself – Sacrifice of pride</a:t>
            </a:r>
          </a:p>
        </p:txBody>
      </p:sp>
      <p:sp>
        <p:nvSpPr>
          <p:cNvPr id="9" name="TextBox 8">
            <a:extLst>
              <a:ext uri="{FF2B5EF4-FFF2-40B4-BE49-F238E27FC236}">
                <a16:creationId xmlns:a16="http://schemas.microsoft.com/office/drawing/2014/main" id="{EA2CB7E0-9F84-403A-8FDE-8495189F362B}"/>
              </a:ext>
            </a:extLst>
          </p:cNvPr>
          <p:cNvSpPr txBox="1"/>
          <p:nvPr/>
        </p:nvSpPr>
        <p:spPr>
          <a:xfrm>
            <a:off x="342898" y="4640836"/>
            <a:ext cx="8458203" cy="830997"/>
          </a:xfrm>
          <a:prstGeom prst="rect">
            <a:avLst/>
          </a:prstGeom>
          <a:noFill/>
        </p:spPr>
        <p:txBody>
          <a:bodyPr wrap="square" rtlCol="0">
            <a:spAutoFit/>
          </a:bodyPr>
          <a:lstStyle/>
          <a:p>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Fourth, not to live for own greed but live for others – Sacrifice of greed</a:t>
            </a:r>
            <a:endParaRPr lang="en-PH" sz="2200" dirty="0">
              <a:latin typeface="HY견명조" panose="02030600000101010101" pitchFamily="18" charset="-127"/>
              <a:ea typeface="HY견명조" panose="02030600000101010101" pitchFamily="18" charset="-127"/>
            </a:endParaRPr>
          </a:p>
        </p:txBody>
      </p:sp>
      <p:sp>
        <p:nvSpPr>
          <p:cNvPr id="8" name="TextBox 7">
            <a:extLst>
              <a:ext uri="{FF2B5EF4-FFF2-40B4-BE49-F238E27FC236}">
                <a16:creationId xmlns:a16="http://schemas.microsoft.com/office/drawing/2014/main" id="{AFB87E4A-039F-487A-9DD1-0367675A2BF2}"/>
              </a:ext>
            </a:extLst>
          </p:cNvPr>
          <p:cNvSpPr txBox="1"/>
          <p:nvPr/>
        </p:nvSpPr>
        <p:spPr>
          <a:xfrm>
            <a:off x="338135" y="233849"/>
            <a:ext cx="8243889" cy="830997"/>
          </a:xfrm>
          <a:prstGeom prst="rect">
            <a:avLst/>
          </a:prstGeom>
          <a:solidFill>
            <a:srgbClr val="66FFFF"/>
          </a:solidFill>
          <a:ln>
            <a:solidFill>
              <a:schemeClr val="tx1"/>
            </a:solidFill>
          </a:ln>
        </p:spPr>
        <p:txBody>
          <a:bodyPr wrap="square" rtlCol="0">
            <a:spAutoFit/>
          </a:bodyPr>
          <a:lstStyle/>
          <a:p>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Practice of Sacrifice: To give up most valuable things for the sake of others </a:t>
            </a:r>
          </a:p>
        </p:txBody>
      </p:sp>
    </p:spTree>
    <p:extLst>
      <p:ext uri="{BB962C8B-B14F-4D97-AF65-F5344CB8AC3E}">
        <p14:creationId xmlns:p14="http://schemas.microsoft.com/office/powerpoint/2010/main" val="166115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C4A4E4A-9D8C-85B4-041E-E5B8C16D6B6F}"/>
              </a:ext>
            </a:extLst>
          </p:cNvPr>
          <p:cNvPicPr>
            <a:picLocks noChangeAspect="1"/>
          </p:cNvPicPr>
          <p:nvPr/>
        </p:nvPicPr>
        <p:blipFill>
          <a:blip r:embed="rId2">
            <a:extLst>
              <a:ext uri="{28A0092B-C50C-407E-A947-70E740481C1C}">
                <a14:useLocalDpi xmlns:a14="http://schemas.microsoft.com/office/drawing/2010/main" val="0"/>
              </a:ext>
            </a:extLst>
          </a:blip>
          <a:srcRect l="10575" r="14299" b="2"/>
          <a:stretch>
            <a:fillRect/>
          </a:stretch>
        </p:blipFill>
        <p:spPr>
          <a:xfrm>
            <a:off x="3082595" y="10"/>
            <a:ext cx="6061405"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2" name="Freeform: Shape 11">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9285"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1665"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5990DD0-C321-5CFB-9391-2162B1BD0AD7}"/>
              </a:ext>
            </a:extLst>
          </p:cNvPr>
          <p:cNvSpPr txBox="1"/>
          <p:nvPr/>
        </p:nvSpPr>
        <p:spPr>
          <a:xfrm>
            <a:off x="358485" y="2039111"/>
            <a:ext cx="3017520" cy="2287386"/>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2800" dirty="0">
                <a:latin typeface="Times New Roman" panose="02020603050405020304" pitchFamily="18" charset="0"/>
                <a:ea typeface="+mj-ea"/>
                <a:cs typeface="Times New Roman" panose="02020603050405020304" pitchFamily="18" charset="0"/>
              </a:rPr>
              <a:t>Life is not smooth and </a:t>
            </a:r>
          </a:p>
          <a:p>
            <a:pPr algn="ctr" defTabSz="914400">
              <a:lnSpc>
                <a:spcPct val="90000"/>
              </a:lnSpc>
              <a:spcBef>
                <a:spcPct val="0"/>
              </a:spcBef>
              <a:spcAft>
                <a:spcPts val="600"/>
              </a:spcAft>
            </a:pPr>
            <a:r>
              <a:rPr lang="en-US" sz="2800" dirty="0">
                <a:latin typeface="Times New Roman" panose="02020603050405020304" pitchFamily="18" charset="0"/>
                <a:ea typeface="+mj-ea"/>
                <a:cs typeface="Times New Roman" panose="02020603050405020304" pitchFamily="18" charset="0"/>
              </a:rPr>
              <a:t>encountering </a:t>
            </a:r>
          </a:p>
          <a:p>
            <a:pPr algn="ctr" defTabSz="914400">
              <a:lnSpc>
                <a:spcPct val="90000"/>
              </a:lnSpc>
              <a:spcBef>
                <a:spcPct val="0"/>
              </a:spcBef>
              <a:spcAft>
                <a:spcPts val="600"/>
              </a:spcAft>
            </a:pPr>
            <a:r>
              <a:rPr lang="en-US" sz="2800" dirty="0">
                <a:latin typeface="Times New Roman" panose="02020603050405020304" pitchFamily="18" charset="0"/>
                <a:ea typeface="+mj-ea"/>
                <a:cs typeface="Times New Roman" panose="02020603050405020304" pitchFamily="18" charset="0"/>
              </a:rPr>
              <a:t>big trouble like typhoon</a:t>
            </a:r>
          </a:p>
        </p:txBody>
      </p:sp>
      <p:sp>
        <p:nvSpPr>
          <p:cNvPr id="5" name="Rectangle 6">
            <a:extLst>
              <a:ext uri="{FF2B5EF4-FFF2-40B4-BE49-F238E27FC236}">
                <a16:creationId xmlns:a16="http://schemas.microsoft.com/office/drawing/2014/main" id="{96C6C249-9051-08D7-56BB-00EF89D7EC88}"/>
              </a:ext>
            </a:extLst>
          </p:cNvPr>
          <p:cNvSpPr>
            <a:spLocks noChangeArrowheads="1"/>
          </p:cNvSpPr>
          <p:nvPr/>
        </p:nvSpPr>
        <p:spPr bwMode="auto">
          <a:xfrm>
            <a:off x="1446621" y="524684"/>
            <a:ext cx="1781211" cy="494607"/>
          </a:xfrm>
          <a:prstGeom prst="rect">
            <a:avLst/>
          </a:prstGeom>
        </p:spPr>
        <p:txBody>
          <a:bodyPr vert="horz" lIns="91440" tIns="45720" rIns="91440" bIns="45720" rtlCol="0">
            <a:noAutofit/>
          </a:bodyPr>
          <a:lstStyle>
            <a:lvl1pPr eaLnBrk="0" hangingPunct="0">
              <a:defRPr kumimoji="1">
                <a:solidFill>
                  <a:schemeClr val="tx1"/>
                </a:solidFill>
                <a:latin typeface="Times New Roman" panose="02020603050405020304" pitchFamily="18" charset="0"/>
                <a:ea typeface="굴림" panose="020B0600000101010101" pitchFamily="50" charset="-127"/>
              </a:defRPr>
            </a:lvl1pPr>
            <a:lvl2pPr marL="742950" indent="-285750" eaLnBrk="0" hangingPunct="0">
              <a:defRPr kumimoji="1">
                <a:solidFill>
                  <a:schemeClr val="tx1"/>
                </a:solidFill>
                <a:latin typeface="Times New Roman" panose="02020603050405020304" pitchFamily="18" charset="0"/>
                <a:ea typeface="굴림" panose="020B0600000101010101" pitchFamily="50" charset="-127"/>
              </a:defRPr>
            </a:lvl2pPr>
            <a:lvl3pPr marL="1143000" indent="-228600" eaLnBrk="0" hangingPunct="0">
              <a:defRPr kumimoji="1">
                <a:solidFill>
                  <a:schemeClr val="tx1"/>
                </a:solidFill>
                <a:latin typeface="Times New Roman" panose="02020603050405020304" pitchFamily="18" charset="0"/>
                <a:ea typeface="굴림" panose="020B0600000101010101" pitchFamily="50" charset="-127"/>
              </a:defRPr>
            </a:lvl3pPr>
            <a:lvl4pPr marL="1600200" indent="-228600" eaLnBrk="0" hangingPunct="0">
              <a:defRPr kumimoji="1">
                <a:solidFill>
                  <a:schemeClr val="tx1"/>
                </a:solidFill>
                <a:latin typeface="Times New Roman" panose="02020603050405020304" pitchFamily="18" charset="0"/>
                <a:ea typeface="굴림" panose="020B0600000101010101" pitchFamily="50" charset="-127"/>
              </a:defRPr>
            </a:lvl4pPr>
            <a:lvl5pPr marL="2057400" indent="-228600" eaLnBrk="0" hangingPunct="0">
              <a:defRPr kumimoji="1">
                <a:solidFill>
                  <a:schemeClr val="tx1"/>
                </a:solidFill>
                <a:latin typeface="Times New Roman" panose="02020603050405020304" pitchFamily="18" charset="0"/>
                <a:ea typeface="굴림" panose="020B0600000101010101" pitchFamily="50" charset="-127"/>
              </a:defRPr>
            </a:lvl5pPr>
            <a:lvl6pPr marL="25146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6pPr>
            <a:lvl7pPr marL="29718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7pPr>
            <a:lvl8pPr marL="34290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8pPr>
            <a:lvl9pPr marL="38862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9pPr>
          </a:lstStyle>
          <a:p>
            <a:pPr defTabSz="914400" eaLnBrk="1" hangingPunct="1">
              <a:lnSpc>
                <a:spcPct val="90000"/>
              </a:lnSpc>
              <a:spcBef>
                <a:spcPts val="1000"/>
              </a:spcBef>
            </a:pPr>
            <a:r>
              <a:rPr lang="en-US" altLang="ko-KR" sz="3200" b="1">
                <a:ea typeface="+mn-ea"/>
                <a:cs typeface="Times New Roman" panose="02020603050405020304" pitchFamily="18" charset="0"/>
              </a:rPr>
              <a:t>Typhoon</a:t>
            </a: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3905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D1E6FEC-25D3-4402-83B7-431CB762D58F}"/>
              </a:ext>
            </a:extLst>
          </p:cNvPr>
          <p:cNvSpPr/>
          <p:nvPr/>
        </p:nvSpPr>
        <p:spPr>
          <a:xfrm>
            <a:off x="481012" y="476250"/>
            <a:ext cx="2790824" cy="51435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Work</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7524DEF6-FF1C-40B0-B9BD-BBCA7586BFDC}"/>
              </a:ext>
            </a:extLst>
          </p:cNvPr>
          <p:cNvSpPr/>
          <p:nvPr/>
        </p:nvSpPr>
        <p:spPr>
          <a:xfrm>
            <a:off x="414337" y="1171575"/>
            <a:ext cx="2924175" cy="51435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Service</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Oval 3">
            <a:extLst>
              <a:ext uri="{FF2B5EF4-FFF2-40B4-BE49-F238E27FC236}">
                <a16:creationId xmlns:a16="http://schemas.microsoft.com/office/drawing/2014/main" id="{1620A5F7-124C-4B65-8C1A-6220F8944EA4}"/>
              </a:ext>
            </a:extLst>
          </p:cNvPr>
          <p:cNvSpPr/>
          <p:nvPr/>
        </p:nvSpPr>
        <p:spPr>
          <a:xfrm>
            <a:off x="261936" y="1866900"/>
            <a:ext cx="3228976" cy="51435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Sacrifice</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9A2FA40-9AA0-4CDD-BF53-064D8506E982}"/>
              </a:ext>
            </a:extLst>
          </p:cNvPr>
          <p:cNvSpPr/>
          <p:nvPr/>
        </p:nvSpPr>
        <p:spPr>
          <a:xfrm>
            <a:off x="6919918" y="952499"/>
            <a:ext cx="1881185" cy="10572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Pioneering</a:t>
            </a:r>
            <a:r>
              <a:rPr lang="ko-KR" altLang="en-US"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Spirit</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47D37304-C32C-45B7-8E01-6CC985B2C881}"/>
              </a:ext>
            </a:extLst>
          </p:cNvPr>
          <p:cNvCxnSpPr>
            <a:cxnSpLocks/>
            <a:stCxn id="2" idx="6"/>
            <a:endCxn id="5" idx="1"/>
          </p:cNvCxnSpPr>
          <p:nvPr/>
        </p:nvCxnSpPr>
        <p:spPr>
          <a:xfrm>
            <a:off x="3271836" y="733425"/>
            <a:ext cx="3648082" cy="7477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FDAFE65-0F85-4E6E-9B6C-95457769C26C}"/>
              </a:ext>
            </a:extLst>
          </p:cNvPr>
          <p:cNvCxnSpPr>
            <a:cxnSpLocks/>
            <a:stCxn id="3" idx="6"/>
            <a:endCxn id="5" idx="1"/>
          </p:cNvCxnSpPr>
          <p:nvPr/>
        </p:nvCxnSpPr>
        <p:spPr>
          <a:xfrm>
            <a:off x="3338512" y="1428750"/>
            <a:ext cx="3581406" cy="523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67F85F5-BA22-4025-8403-BE73F05F985D}"/>
              </a:ext>
            </a:extLst>
          </p:cNvPr>
          <p:cNvCxnSpPr>
            <a:cxnSpLocks/>
            <a:stCxn id="4" idx="6"/>
            <a:endCxn id="5" idx="1"/>
          </p:cNvCxnSpPr>
          <p:nvPr/>
        </p:nvCxnSpPr>
        <p:spPr>
          <a:xfrm flipV="1">
            <a:off x="3490912" y="1481137"/>
            <a:ext cx="3429006" cy="6429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hought Bubble: Cloud 11">
            <a:extLst>
              <a:ext uri="{FF2B5EF4-FFF2-40B4-BE49-F238E27FC236}">
                <a16:creationId xmlns:a16="http://schemas.microsoft.com/office/drawing/2014/main" id="{C1C2BD9C-9D1B-4566-8FDF-C5DAC7F682F8}"/>
              </a:ext>
            </a:extLst>
          </p:cNvPr>
          <p:cNvSpPr/>
          <p:nvPr/>
        </p:nvSpPr>
        <p:spPr>
          <a:xfrm>
            <a:off x="3567119" y="733425"/>
            <a:ext cx="2800348" cy="1495425"/>
          </a:xfrm>
          <a:prstGeom prst="cloudCallout">
            <a:avLst>
              <a:gd name="adj1" fmla="val -21425"/>
              <a:gd name="adj2" fmla="val 3692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I am the first</a:t>
            </a:r>
            <a:r>
              <a:rPr lang="ko-KR" altLang="en-US"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endPar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ADE9A261-4B08-4B38-958C-AC1694370BA8}"/>
              </a:ext>
            </a:extLst>
          </p:cNvPr>
          <p:cNvSpPr/>
          <p:nvPr/>
        </p:nvSpPr>
        <p:spPr>
          <a:xfrm>
            <a:off x="414337" y="2952750"/>
            <a:ext cx="3505200" cy="838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Work</a:t>
            </a: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 Soil</a:t>
            </a:r>
          </a:p>
        </p:txBody>
      </p:sp>
      <p:sp>
        <p:nvSpPr>
          <p:cNvPr id="26" name="Rectangle: Rounded Corners 25">
            <a:extLst>
              <a:ext uri="{FF2B5EF4-FFF2-40B4-BE49-F238E27FC236}">
                <a16:creationId xmlns:a16="http://schemas.microsoft.com/office/drawing/2014/main" id="{FDFA4CFA-30FC-4000-999C-7B933DF8D98E}"/>
              </a:ext>
            </a:extLst>
          </p:cNvPr>
          <p:cNvSpPr/>
          <p:nvPr/>
        </p:nvSpPr>
        <p:spPr>
          <a:xfrm>
            <a:off x="481012" y="4095750"/>
            <a:ext cx="3505200" cy="838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Service</a:t>
            </a: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 Neighbor</a:t>
            </a:r>
          </a:p>
        </p:txBody>
      </p:sp>
      <p:sp>
        <p:nvSpPr>
          <p:cNvPr id="27" name="Rectangle: Rounded Corners 26">
            <a:extLst>
              <a:ext uri="{FF2B5EF4-FFF2-40B4-BE49-F238E27FC236}">
                <a16:creationId xmlns:a16="http://schemas.microsoft.com/office/drawing/2014/main" id="{9A5D8ED0-7E6B-4F91-8954-35819E23BD1B}"/>
              </a:ext>
            </a:extLst>
          </p:cNvPr>
          <p:cNvSpPr/>
          <p:nvPr/>
        </p:nvSpPr>
        <p:spPr>
          <a:xfrm>
            <a:off x="481012" y="5238750"/>
            <a:ext cx="3505200" cy="838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Sacrifice</a:t>
            </a: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 God</a:t>
            </a:r>
          </a:p>
        </p:txBody>
      </p:sp>
      <p:sp>
        <p:nvSpPr>
          <p:cNvPr id="28" name="Rectangle: Rounded Corners 27">
            <a:extLst>
              <a:ext uri="{FF2B5EF4-FFF2-40B4-BE49-F238E27FC236}">
                <a16:creationId xmlns:a16="http://schemas.microsoft.com/office/drawing/2014/main" id="{61C6B1EA-D4CE-42E8-B9BD-6C255F03114E}"/>
              </a:ext>
            </a:extLst>
          </p:cNvPr>
          <p:cNvSpPr/>
          <p:nvPr/>
        </p:nvSpPr>
        <p:spPr>
          <a:xfrm>
            <a:off x="5074439" y="5238750"/>
            <a:ext cx="3905250" cy="8382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Live righteously </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29" name="Rectangle: Rounded Corners 28">
            <a:extLst>
              <a:ext uri="{FF2B5EF4-FFF2-40B4-BE49-F238E27FC236}">
                <a16:creationId xmlns:a16="http://schemas.microsoft.com/office/drawing/2014/main" id="{E09ABD40-A78E-45AB-9938-026B971A5514}"/>
              </a:ext>
            </a:extLst>
          </p:cNvPr>
          <p:cNvSpPr/>
          <p:nvPr/>
        </p:nvSpPr>
        <p:spPr>
          <a:xfrm>
            <a:off x="5000625" y="4119562"/>
            <a:ext cx="3905250" cy="8382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Live together </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7BAAF0F3-113B-4EBA-BD58-B662A17AF1C7}"/>
              </a:ext>
            </a:extLst>
          </p:cNvPr>
          <p:cNvSpPr/>
          <p:nvPr/>
        </p:nvSpPr>
        <p:spPr>
          <a:xfrm>
            <a:off x="4967293" y="2952750"/>
            <a:ext cx="3905250" cy="8382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Live for ourselves </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1" name="Arrow: Right 30">
            <a:extLst>
              <a:ext uri="{FF2B5EF4-FFF2-40B4-BE49-F238E27FC236}">
                <a16:creationId xmlns:a16="http://schemas.microsoft.com/office/drawing/2014/main" id="{B7B97860-9904-4C50-A028-3450EC1C3F4A}"/>
              </a:ext>
            </a:extLst>
          </p:cNvPr>
          <p:cNvSpPr/>
          <p:nvPr/>
        </p:nvSpPr>
        <p:spPr>
          <a:xfrm>
            <a:off x="4176708" y="3238500"/>
            <a:ext cx="647700" cy="3810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2" name="Arrow: Right 31">
            <a:extLst>
              <a:ext uri="{FF2B5EF4-FFF2-40B4-BE49-F238E27FC236}">
                <a16:creationId xmlns:a16="http://schemas.microsoft.com/office/drawing/2014/main" id="{3F6108F0-04BE-490A-937B-45AC32025537}"/>
              </a:ext>
            </a:extLst>
          </p:cNvPr>
          <p:cNvSpPr/>
          <p:nvPr/>
        </p:nvSpPr>
        <p:spPr>
          <a:xfrm>
            <a:off x="4200525" y="4348162"/>
            <a:ext cx="647700" cy="3810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3" name="Arrow: Right 32">
            <a:extLst>
              <a:ext uri="{FF2B5EF4-FFF2-40B4-BE49-F238E27FC236}">
                <a16:creationId xmlns:a16="http://schemas.microsoft.com/office/drawing/2014/main" id="{1138BE13-09C6-4F38-A6B0-A3C9A2AF03E2}"/>
              </a:ext>
            </a:extLst>
          </p:cNvPr>
          <p:cNvSpPr/>
          <p:nvPr/>
        </p:nvSpPr>
        <p:spPr>
          <a:xfrm>
            <a:off x="4252907" y="5419725"/>
            <a:ext cx="647700" cy="3810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63872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linds(horizontal)">
                                      <p:cBhvr>
                                        <p:cTn id="26" dur="500"/>
                                        <p:tgtEl>
                                          <p:spTgt spid="25"/>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blinds(horizontal)">
                                      <p:cBhvr>
                                        <p:cTn id="29" dur="500"/>
                                        <p:tgtEl>
                                          <p:spTgt spid="31"/>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linds(horizontal)">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linds(horizontal)">
                                      <p:cBhvr>
                                        <p:cTn id="37" dur="500"/>
                                        <p:tgtEl>
                                          <p:spTgt spid="2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blinds(horizontal)">
                                      <p:cBhvr>
                                        <p:cTn id="40" dur="500"/>
                                        <p:tgtEl>
                                          <p:spTgt spid="32"/>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blinds(horizontal)">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blinds(horizontal)">
                                      <p:cBhvr>
                                        <p:cTn id="48" dur="500"/>
                                        <p:tgtEl>
                                          <p:spTgt spid="27"/>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blinds(horizontal)">
                                      <p:cBhvr>
                                        <p:cTn id="51" dur="500"/>
                                        <p:tgtEl>
                                          <p:spTgt spid="33"/>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blinds(horizontal)">
                                      <p:cBhvr>
                                        <p:cTn id="5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DCF636A8-8A08-43CD-9659-0F30A74CF3BF}"/>
              </a:ext>
            </a:extLst>
          </p:cNvPr>
          <p:cNvSpPr txBox="1">
            <a:spLocks noChangeArrowheads="1"/>
          </p:cNvSpPr>
          <p:nvPr/>
        </p:nvSpPr>
        <p:spPr bwMode="auto">
          <a:xfrm>
            <a:off x="179385" y="397011"/>
            <a:ext cx="8569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If I work </a:t>
            </a:r>
            <a:r>
              <a:rPr lang="en-PH" altLang="en-US" sz="2400" dirty="0">
                <a:solidFill>
                  <a:srgbClr val="202124"/>
                </a:solidFill>
                <a:latin typeface="Times New Roman" panose="02020603050405020304" pitchFamily="18" charset="0"/>
                <a:ea typeface="inherit"/>
                <a:cs typeface="Times New Roman" panose="02020603050405020304" pitchFamily="18" charset="0"/>
              </a:rPr>
              <a:t>diligently</a:t>
            </a: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 first, I can keep pace and live with companion</a:t>
            </a:r>
            <a:endParaRPr lang="en-US" altLang="ko-KR" sz="2000" dirty="0">
              <a:latin typeface="HY견명조" pitchFamily="18" charset="-127"/>
              <a:ea typeface="HY견명조" pitchFamily="18" charset="-127"/>
            </a:endParaRPr>
          </a:p>
        </p:txBody>
      </p:sp>
      <p:sp>
        <p:nvSpPr>
          <p:cNvPr id="3" name="Text Box 7">
            <a:extLst>
              <a:ext uri="{FF2B5EF4-FFF2-40B4-BE49-F238E27FC236}">
                <a16:creationId xmlns:a16="http://schemas.microsoft.com/office/drawing/2014/main" id="{3475596F-3294-45A0-99C2-923F75C518DF}"/>
              </a:ext>
            </a:extLst>
          </p:cNvPr>
          <p:cNvSpPr txBox="1">
            <a:spLocks noChangeArrowheads="1"/>
          </p:cNvSpPr>
          <p:nvPr/>
        </p:nvSpPr>
        <p:spPr bwMode="auto">
          <a:xfrm>
            <a:off x="179385" y="906074"/>
            <a:ext cx="87137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dirty="0">
                <a:solidFill>
                  <a:srgbClr val="202124"/>
                </a:solidFill>
                <a:latin typeface="Times New Roman" panose="02020603050405020304" pitchFamily="18" charset="0"/>
                <a:ea typeface="inherit"/>
                <a:cs typeface="Times New Roman" panose="02020603050405020304" pitchFamily="18" charset="0"/>
              </a:rPr>
              <a:t>If I serve my neighbors first with my heart, I can raise up those who are struggling and in trouble, and live along with them </a:t>
            </a:r>
          </a:p>
        </p:txBody>
      </p:sp>
      <p:sp>
        <p:nvSpPr>
          <p:cNvPr id="4" name="Text Box 8">
            <a:extLst>
              <a:ext uri="{FF2B5EF4-FFF2-40B4-BE49-F238E27FC236}">
                <a16:creationId xmlns:a16="http://schemas.microsoft.com/office/drawing/2014/main" id="{8614B922-570C-41AF-A8DB-152EAAACE06B}"/>
              </a:ext>
            </a:extLst>
          </p:cNvPr>
          <p:cNvSpPr txBox="1">
            <a:spLocks noChangeArrowheads="1"/>
          </p:cNvSpPr>
          <p:nvPr/>
        </p:nvSpPr>
        <p:spPr bwMode="auto">
          <a:xfrm>
            <a:off x="215106" y="1787035"/>
            <a:ext cx="87137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dirty="0">
                <a:solidFill>
                  <a:srgbClr val="202124"/>
                </a:solidFill>
                <a:latin typeface="Times New Roman" panose="02020603050405020304" pitchFamily="18" charset="0"/>
                <a:ea typeface="inherit"/>
                <a:cs typeface="Times New Roman" panose="02020603050405020304" pitchFamily="18" charset="0"/>
              </a:rPr>
              <a:t>If I first give up what I have for others, others will live because of me, and everyone can walk together </a:t>
            </a:r>
          </a:p>
        </p:txBody>
      </p:sp>
      <p:sp>
        <p:nvSpPr>
          <p:cNvPr id="6" name="Arrow: Down 5">
            <a:extLst>
              <a:ext uri="{FF2B5EF4-FFF2-40B4-BE49-F238E27FC236}">
                <a16:creationId xmlns:a16="http://schemas.microsoft.com/office/drawing/2014/main" id="{FB57888E-8AAE-464D-B2E1-6441A961C3B4}"/>
              </a:ext>
            </a:extLst>
          </p:cNvPr>
          <p:cNvSpPr/>
          <p:nvPr/>
        </p:nvSpPr>
        <p:spPr>
          <a:xfrm>
            <a:off x="3808884" y="2755393"/>
            <a:ext cx="881065" cy="192326"/>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Oval 6">
            <a:extLst>
              <a:ext uri="{FF2B5EF4-FFF2-40B4-BE49-F238E27FC236}">
                <a16:creationId xmlns:a16="http://schemas.microsoft.com/office/drawing/2014/main" id="{2562F153-2A2B-4B5A-9EC7-5E6DD154CE9C}"/>
              </a:ext>
            </a:extLst>
          </p:cNvPr>
          <p:cNvSpPr/>
          <p:nvPr/>
        </p:nvSpPr>
        <p:spPr>
          <a:xfrm>
            <a:off x="2430066" y="3003473"/>
            <a:ext cx="3538536" cy="44045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Pioneering Spirit</a:t>
            </a:r>
          </a:p>
        </p:txBody>
      </p:sp>
      <p:sp>
        <p:nvSpPr>
          <p:cNvPr id="8" name="Rectangle: Rounded Corners 7">
            <a:extLst>
              <a:ext uri="{FF2B5EF4-FFF2-40B4-BE49-F238E27FC236}">
                <a16:creationId xmlns:a16="http://schemas.microsoft.com/office/drawing/2014/main" id="{0F77A8ED-06EB-42F8-80E4-0CC4EDB21257}"/>
              </a:ext>
            </a:extLst>
          </p:cNvPr>
          <p:cNvSpPr/>
          <p:nvPr/>
        </p:nvSpPr>
        <p:spPr>
          <a:xfrm>
            <a:off x="2256230" y="3875649"/>
            <a:ext cx="3926681" cy="440455"/>
          </a:xfrm>
          <a:prstGeom prst="roundRect">
            <a:avLst>
              <a:gd name="adj" fmla="val 50000"/>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Practice in Life</a:t>
            </a: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9" name="Arrow: Down 8">
            <a:extLst>
              <a:ext uri="{FF2B5EF4-FFF2-40B4-BE49-F238E27FC236}">
                <a16:creationId xmlns:a16="http://schemas.microsoft.com/office/drawing/2014/main" id="{46E4BE5A-B82A-4363-ACBE-2B831EC7F67B}"/>
              </a:ext>
            </a:extLst>
          </p:cNvPr>
          <p:cNvSpPr/>
          <p:nvPr/>
        </p:nvSpPr>
        <p:spPr>
          <a:xfrm>
            <a:off x="3779039" y="3569719"/>
            <a:ext cx="962025" cy="223838"/>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1075FB16-915E-429A-92D3-9F3EC0285E33}"/>
              </a:ext>
            </a:extLst>
          </p:cNvPr>
          <p:cNvSpPr/>
          <p:nvPr/>
        </p:nvSpPr>
        <p:spPr>
          <a:xfrm>
            <a:off x="468942" y="5801308"/>
            <a:ext cx="7810500" cy="68440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Transformation of the Society</a:t>
            </a:r>
            <a:endParaRPr lang="en-PH" sz="2800" dirty="0">
              <a:solidFill>
                <a:schemeClr val="tx1"/>
              </a:solidFill>
              <a:latin typeface="HY견명조" panose="02030600000101010101" pitchFamily="18" charset="-127"/>
              <a:ea typeface="HY견명조" panose="02030600000101010101" pitchFamily="18" charset="-127"/>
            </a:endParaRPr>
          </a:p>
        </p:txBody>
      </p:sp>
      <p:sp>
        <p:nvSpPr>
          <p:cNvPr id="11" name="Arrow: Down 10">
            <a:extLst>
              <a:ext uri="{FF2B5EF4-FFF2-40B4-BE49-F238E27FC236}">
                <a16:creationId xmlns:a16="http://schemas.microsoft.com/office/drawing/2014/main" id="{AF4828FC-F008-4324-964B-FD892DC9B7EA}"/>
              </a:ext>
            </a:extLst>
          </p:cNvPr>
          <p:cNvSpPr/>
          <p:nvPr/>
        </p:nvSpPr>
        <p:spPr>
          <a:xfrm>
            <a:off x="3779039" y="5482674"/>
            <a:ext cx="1085848" cy="18209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5" name="Oval 4">
            <a:extLst>
              <a:ext uri="{FF2B5EF4-FFF2-40B4-BE49-F238E27FC236}">
                <a16:creationId xmlns:a16="http://schemas.microsoft.com/office/drawing/2014/main" id="{AB926B3C-475E-ADEA-472D-C60F140BA913}"/>
              </a:ext>
            </a:extLst>
          </p:cNvPr>
          <p:cNvSpPr/>
          <p:nvPr/>
        </p:nvSpPr>
        <p:spPr>
          <a:xfrm>
            <a:off x="1658678" y="4770098"/>
            <a:ext cx="5826642" cy="577216"/>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 of Individual</a:t>
            </a:r>
          </a:p>
        </p:txBody>
      </p:sp>
      <p:sp>
        <p:nvSpPr>
          <p:cNvPr id="12" name="Arrow: Down 11">
            <a:extLst>
              <a:ext uri="{FF2B5EF4-FFF2-40B4-BE49-F238E27FC236}">
                <a16:creationId xmlns:a16="http://schemas.microsoft.com/office/drawing/2014/main" id="{36A17C44-6508-D723-C0F3-EB894B0D7AAB}"/>
              </a:ext>
            </a:extLst>
          </p:cNvPr>
          <p:cNvSpPr/>
          <p:nvPr/>
        </p:nvSpPr>
        <p:spPr>
          <a:xfrm>
            <a:off x="3768405" y="4451464"/>
            <a:ext cx="962025" cy="223838"/>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428551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animBg="1"/>
      <p:bldP spid="8" grpId="0" animBg="1"/>
      <p:bldP spid="9" grpId="0" animBg="1"/>
      <p:bldP spid="10" grpId="0" animBg="1"/>
      <p:bldP spid="11" grpId="0" animBg="1"/>
      <p:bldP spid="5"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94C26F-C17E-FE0F-1FB0-3535E7283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438" y="0"/>
            <a:ext cx="8067124" cy="6858000"/>
          </a:xfrm>
          <a:prstGeom prst="rect">
            <a:avLst/>
          </a:prstGeom>
        </p:spPr>
      </p:pic>
      <p:sp>
        <p:nvSpPr>
          <p:cNvPr id="4" name="TextBox 3">
            <a:extLst>
              <a:ext uri="{FF2B5EF4-FFF2-40B4-BE49-F238E27FC236}">
                <a16:creationId xmlns:a16="http://schemas.microsoft.com/office/drawing/2014/main" id="{02334A12-6669-994E-DD0F-141A56742996}"/>
              </a:ext>
            </a:extLst>
          </p:cNvPr>
          <p:cNvSpPr txBox="1"/>
          <p:nvPr/>
        </p:nvSpPr>
        <p:spPr>
          <a:xfrm>
            <a:off x="621791" y="3767328"/>
            <a:ext cx="3950208" cy="954107"/>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Sometimes life is falling down like broken trees</a:t>
            </a:r>
          </a:p>
        </p:txBody>
      </p:sp>
      <p:sp>
        <p:nvSpPr>
          <p:cNvPr id="5" name="Rectangle 6">
            <a:extLst>
              <a:ext uri="{FF2B5EF4-FFF2-40B4-BE49-F238E27FC236}">
                <a16:creationId xmlns:a16="http://schemas.microsoft.com/office/drawing/2014/main" id="{1237649E-E861-0592-601B-65AA1886E721}"/>
              </a:ext>
            </a:extLst>
          </p:cNvPr>
          <p:cNvSpPr>
            <a:spLocks noChangeArrowheads="1"/>
          </p:cNvSpPr>
          <p:nvPr/>
        </p:nvSpPr>
        <p:spPr bwMode="auto">
          <a:xfrm>
            <a:off x="7070650" y="0"/>
            <a:ext cx="1844749" cy="609600"/>
          </a:xfrm>
          <a:prstGeom prst="rect">
            <a:avLst/>
          </a:prstGeom>
          <a:solidFill>
            <a:srgbClr val="21E3ED"/>
          </a:solidFill>
          <a:ln w="9525">
            <a:solidFill>
              <a:schemeClr val="tx1"/>
            </a:solidFill>
            <a:miter lim="800000"/>
            <a:headEnd/>
            <a:tailEnd/>
          </a:ln>
        </p:spPr>
        <p:txBody>
          <a:bodyPr wrap="none" anchor="ctr"/>
          <a:lstStyle>
            <a:lvl1pPr eaLnBrk="0" hangingPunct="0">
              <a:defRPr kumimoji="1">
                <a:solidFill>
                  <a:schemeClr val="tx1"/>
                </a:solidFill>
                <a:latin typeface="Times New Roman" panose="02020603050405020304" pitchFamily="18" charset="0"/>
                <a:ea typeface="굴림" panose="020B0600000101010101" pitchFamily="50" charset="-127"/>
              </a:defRPr>
            </a:lvl1pPr>
            <a:lvl2pPr marL="742950" indent="-285750" eaLnBrk="0" hangingPunct="0">
              <a:defRPr kumimoji="1">
                <a:solidFill>
                  <a:schemeClr val="tx1"/>
                </a:solidFill>
                <a:latin typeface="Times New Roman" panose="02020603050405020304" pitchFamily="18" charset="0"/>
                <a:ea typeface="굴림" panose="020B0600000101010101" pitchFamily="50" charset="-127"/>
              </a:defRPr>
            </a:lvl2pPr>
            <a:lvl3pPr marL="1143000" indent="-228600" eaLnBrk="0" hangingPunct="0">
              <a:defRPr kumimoji="1">
                <a:solidFill>
                  <a:schemeClr val="tx1"/>
                </a:solidFill>
                <a:latin typeface="Times New Roman" panose="02020603050405020304" pitchFamily="18" charset="0"/>
                <a:ea typeface="굴림" panose="020B0600000101010101" pitchFamily="50" charset="-127"/>
              </a:defRPr>
            </a:lvl3pPr>
            <a:lvl4pPr marL="1600200" indent="-228600" eaLnBrk="0" hangingPunct="0">
              <a:defRPr kumimoji="1">
                <a:solidFill>
                  <a:schemeClr val="tx1"/>
                </a:solidFill>
                <a:latin typeface="Times New Roman" panose="02020603050405020304" pitchFamily="18" charset="0"/>
                <a:ea typeface="굴림" panose="020B0600000101010101" pitchFamily="50" charset="-127"/>
              </a:defRPr>
            </a:lvl4pPr>
            <a:lvl5pPr marL="2057400" indent="-228600" eaLnBrk="0" hangingPunct="0">
              <a:defRPr kumimoji="1">
                <a:solidFill>
                  <a:schemeClr val="tx1"/>
                </a:solidFill>
                <a:latin typeface="Times New Roman" panose="02020603050405020304" pitchFamily="18" charset="0"/>
                <a:ea typeface="굴림" panose="020B0600000101010101" pitchFamily="50" charset="-127"/>
              </a:defRPr>
            </a:lvl5pPr>
            <a:lvl6pPr marL="25146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6pPr>
            <a:lvl7pPr marL="29718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7pPr>
            <a:lvl8pPr marL="34290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8pPr>
            <a:lvl9pPr marL="38862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9pPr>
          </a:lstStyle>
          <a:p>
            <a:pPr algn="ctr" eaLnBrk="1" hangingPunct="1"/>
            <a:r>
              <a:rPr lang="en-US" altLang="ko-KR" sz="2800" b="1" dirty="0">
                <a:solidFill>
                  <a:srgbClr val="000008"/>
                </a:solidFill>
              </a:rPr>
              <a:t>Typhoon</a:t>
            </a:r>
          </a:p>
        </p:txBody>
      </p:sp>
    </p:spTree>
    <p:extLst>
      <p:ext uri="{BB962C8B-B14F-4D97-AF65-F5344CB8AC3E}">
        <p14:creationId xmlns:p14="http://schemas.microsoft.com/office/powerpoint/2010/main" val="107022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A80051D-DAC6-3680-22D6-CAD50A9EE7F0}"/>
              </a:ext>
            </a:extLst>
          </p:cNvPr>
          <p:cNvPicPr>
            <a:picLocks noChangeAspect="1"/>
          </p:cNvPicPr>
          <p:nvPr/>
        </p:nvPicPr>
        <p:blipFill>
          <a:blip r:embed="rId2">
            <a:extLst>
              <a:ext uri="{28A0092B-C50C-407E-A947-70E740481C1C}">
                <a14:useLocalDpi xmlns:a14="http://schemas.microsoft.com/office/drawing/2010/main" val="0"/>
              </a:ext>
            </a:extLst>
          </a:blip>
          <a:srcRect t="21925"/>
          <a:stretch>
            <a:fillRect/>
          </a:stretch>
        </p:blipFill>
        <p:spPr>
          <a:xfrm>
            <a:off x="20" y="1"/>
            <a:ext cx="9143979" cy="6068290"/>
          </a:xfrm>
          <a:prstGeom prst="rect">
            <a:avLst/>
          </a:prstGeom>
        </p:spPr>
      </p:pic>
      <p:grpSp>
        <p:nvGrpSpPr>
          <p:cNvPr id="10" name="Group 9">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5029199"/>
            <a:ext cx="9171095" cy="1828800"/>
            <a:chOff x="-305" y="2987478"/>
            <a:chExt cx="12188952" cy="1828800"/>
          </a:xfrm>
        </p:grpSpPr>
        <p:sp>
          <p:nvSpPr>
            <p:cNvPr id="11" name="Freeform: Shape 10">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4" name="Freeform: Shape 13">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4" name="Rectangle 6">
            <a:extLst>
              <a:ext uri="{FF2B5EF4-FFF2-40B4-BE49-F238E27FC236}">
                <a16:creationId xmlns:a16="http://schemas.microsoft.com/office/drawing/2014/main" id="{A01C7622-A49C-761E-2206-7C19BF61844C}"/>
              </a:ext>
            </a:extLst>
          </p:cNvPr>
          <p:cNvSpPr>
            <a:spLocks noChangeArrowheads="1"/>
          </p:cNvSpPr>
          <p:nvPr/>
        </p:nvSpPr>
        <p:spPr bwMode="auto">
          <a:xfrm>
            <a:off x="7070650" y="0"/>
            <a:ext cx="1844749" cy="609600"/>
          </a:xfrm>
          <a:prstGeom prst="rect">
            <a:avLst/>
          </a:prstGeom>
          <a:solidFill>
            <a:srgbClr val="21E3ED"/>
          </a:solidFill>
          <a:ln w="9525">
            <a:solidFill>
              <a:schemeClr val="tx1"/>
            </a:solidFill>
            <a:miter lim="800000"/>
            <a:headEnd/>
            <a:tailEnd/>
          </a:ln>
        </p:spPr>
        <p:txBody>
          <a:bodyPr wrap="none" anchor="ctr"/>
          <a:lstStyle>
            <a:lvl1pPr eaLnBrk="0" hangingPunct="0">
              <a:defRPr kumimoji="1">
                <a:solidFill>
                  <a:schemeClr val="tx1"/>
                </a:solidFill>
                <a:latin typeface="Times New Roman" panose="02020603050405020304" pitchFamily="18" charset="0"/>
                <a:ea typeface="굴림" panose="020B0600000101010101" pitchFamily="50" charset="-127"/>
              </a:defRPr>
            </a:lvl1pPr>
            <a:lvl2pPr marL="742950" indent="-285750" eaLnBrk="0" hangingPunct="0">
              <a:defRPr kumimoji="1">
                <a:solidFill>
                  <a:schemeClr val="tx1"/>
                </a:solidFill>
                <a:latin typeface="Times New Roman" panose="02020603050405020304" pitchFamily="18" charset="0"/>
                <a:ea typeface="굴림" panose="020B0600000101010101" pitchFamily="50" charset="-127"/>
              </a:defRPr>
            </a:lvl2pPr>
            <a:lvl3pPr marL="1143000" indent="-228600" eaLnBrk="0" hangingPunct="0">
              <a:defRPr kumimoji="1">
                <a:solidFill>
                  <a:schemeClr val="tx1"/>
                </a:solidFill>
                <a:latin typeface="Times New Roman" panose="02020603050405020304" pitchFamily="18" charset="0"/>
                <a:ea typeface="굴림" panose="020B0600000101010101" pitchFamily="50" charset="-127"/>
              </a:defRPr>
            </a:lvl3pPr>
            <a:lvl4pPr marL="1600200" indent="-228600" eaLnBrk="0" hangingPunct="0">
              <a:defRPr kumimoji="1">
                <a:solidFill>
                  <a:schemeClr val="tx1"/>
                </a:solidFill>
                <a:latin typeface="Times New Roman" panose="02020603050405020304" pitchFamily="18" charset="0"/>
                <a:ea typeface="굴림" panose="020B0600000101010101" pitchFamily="50" charset="-127"/>
              </a:defRPr>
            </a:lvl4pPr>
            <a:lvl5pPr marL="2057400" indent="-228600" eaLnBrk="0" hangingPunct="0">
              <a:defRPr kumimoji="1">
                <a:solidFill>
                  <a:schemeClr val="tx1"/>
                </a:solidFill>
                <a:latin typeface="Times New Roman" panose="02020603050405020304" pitchFamily="18" charset="0"/>
                <a:ea typeface="굴림" panose="020B0600000101010101" pitchFamily="50" charset="-127"/>
              </a:defRPr>
            </a:lvl5pPr>
            <a:lvl6pPr marL="25146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6pPr>
            <a:lvl7pPr marL="29718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7pPr>
            <a:lvl8pPr marL="34290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8pPr>
            <a:lvl9pPr marL="38862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9pPr>
          </a:lstStyle>
          <a:p>
            <a:pPr algn="ctr" eaLnBrk="1" hangingPunct="1"/>
            <a:r>
              <a:rPr lang="en-US" altLang="ko-KR" sz="2800" b="1" dirty="0">
                <a:solidFill>
                  <a:srgbClr val="000008"/>
                </a:solidFill>
              </a:rPr>
              <a:t>Typhoon</a:t>
            </a:r>
          </a:p>
        </p:txBody>
      </p:sp>
      <p:sp>
        <p:nvSpPr>
          <p:cNvPr id="5" name="TextBox 4">
            <a:extLst>
              <a:ext uri="{FF2B5EF4-FFF2-40B4-BE49-F238E27FC236}">
                <a16:creationId xmlns:a16="http://schemas.microsoft.com/office/drawing/2014/main" id="{1923B73A-1F9F-130C-A2BA-A5A5A0A79D64}"/>
              </a:ext>
            </a:extLst>
          </p:cNvPr>
          <p:cNvSpPr txBox="1"/>
          <p:nvPr/>
        </p:nvSpPr>
        <p:spPr>
          <a:xfrm>
            <a:off x="457200" y="4548020"/>
            <a:ext cx="4014216"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It feels like everything is submerging</a:t>
            </a:r>
            <a:endParaRPr lang="en-PH"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5587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6E036EF-B98C-DCB6-77FE-008E6A98DD96}"/>
              </a:ext>
            </a:extLst>
          </p:cNvPr>
          <p:cNvPicPr>
            <a:picLocks noChangeAspect="1"/>
          </p:cNvPicPr>
          <p:nvPr/>
        </p:nvPicPr>
        <p:blipFill>
          <a:blip r:embed="rId2">
            <a:extLst>
              <a:ext uri="{28A0092B-C50C-407E-A947-70E740481C1C}">
                <a14:useLocalDpi xmlns:a14="http://schemas.microsoft.com/office/drawing/2010/main" val="0"/>
              </a:ext>
            </a:extLst>
          </a:blip>
          <a:srcRect t="10016" b="11909"/>
          <a:stretch>
            <a:fillRect/>
          </a:stretch>
        </p:blipFill>
        <p:spPr>
          <a:xfrm>
            <a:off x="20" y="1"/>
            <a:ext cx="9143979" cy="6068290"/>
          </a:xfrm>
          <a:prstGeom prst="rect">
            <a:avLst/>
          </a:prstGeom>
        </p:spPr>
      </p:pic>
      <p:grpSp>
        <p:nvGrpSpPr>
          <p:cNvPr id="10" name="Group 9">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5029199"/>
            <a:ext cx="9171095" cy="1828800"/>
            <a:chOff x="-305" y="2987478"/>
            <a:chExt cx="12188952" cy="1828800"/>
          </a:xfrm>
        </p:grpSpPr>
        <p:sp>
          <p:nvSpPr>
            <p:cNvPr id="11" name="Freeform: Shape 10">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4" name="Freeform: Shape 13">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4" name="Rectangle 6">
            <a:extLst>
              <a:ext uri="{FF2B5EF4-FFF2-40B4-BE49-F238E27FC236}">
                <a16:creationId xmlns:a16="http://schemas.microsoft.com/office/drawing/2014/main" id="{D3EBBAFA-3ABA-9518-C5D3-518D1FD261BB}"/>
              </a:ext>
            </a:extLst>
          </p:cNvPr>
          <p:cNvSpPr>
            <a:spLocks noChangeArrowheads="1"/>
          </p:cNvSpPr>
          <p:nvPr/>
        </p:nvSpPr>
        <p:spPr bwMode="auto">
          <a:xfrm>
            <a:off x="7070650" y="0"/>
            <a:ext cx="1844749" cy="609600"/>
          </a:xfrm>
          <a:prstGeom prst="rect">
            <a:avLst/>
          </a:prstGeom>
          <a:solidFill>
            <a:srgbClr val="21E3ED"/>
          </a:solidFill>
          <a:ln w="9525">
            <a:solidFill>
              <a:schemeClr val="tx1"/>
            </a:solidFill>
            <a:miter lim="800000"/>
            <a:headEnd/>
            <a:tailEnd/>
          </a:ln>
        </p:spPr>
        <p:txBody>
          <a:bodyPr wrap="none" anchor="ctr"/>
          <a:lstStyle>
            <a:lvl1pPr eaLnBrk="0" hangingPunct="0">
              <a:defRPr kumimoji="1">
                <a:solidFill>
                  <a:schemeClr val="tx1"/>
                </a:solidFill>
                <a:latin typeface="Times New Roman" panose="02020603050405020304" pitchFamily="18" charset="0"/>
                <a:ea typeface="굴림" panose="020B0600000101010101" pitchFamily="50" charset="-127"/>
              </a:defRPr>
            </a:lvl1pPr>
            <a:lvl2pPr marL="742950" indent="-285750" eaLnBrk="0" hangingPunct="0">
              <a:defRPr kumimoji="1">
                <a:solidFill>
                  <a:schemeClr val="tx1"/>
                </a:solidFill>
                <a:latin typeface="Times New Roman" panose="02020603050405020304" pitchFamily="18" charset="0"/>
                <a:ea typeface="굴림" panose="020B0600000101010101" pitchFamily="50" charset="-127"/>
              </a:defRPr>
            </a:lvl2pPr>
            <a:lvl3pPr marL="1143000" indent="-228600" eaLnBrk="0" hangingPunct="0">
              <a:defRPr kumimoji="1">
                <a:solidFill>
                  <a:schemeClr val="tx1"/>
                </a:solidFill>
                <a:latin typeface="Times New Roman" panose="02020603050405020304" pitchFamily="18" charset="0"/>
                <a:ea typeface="굴림" panose="020B0600000101010101" pitchFamily="50" charset="-127"/>
              </a:defRPr>
            </a:lvl3pPr>
            <a:lvl4pPr marL="1600200" indent="-228600" eaLnBrk="0" hangingPunct="0">
              <a:defRPr kumimoji="1">
                <a:solidFill>
                  <a:schemeClr val="tx1"/>
                </a:solidFill>
                <a:latin typeface="Times New Roman" panose="02020603050405020304" pitchFamily="18" charset="0"/>
                <a:ea typeface="굴림" panose="020B0600000101010101" pitchFamily="50" charset="-127"/>
              </a:defRPr>
            </a:lvl4pPr>
            <a:lvl5pPr marL="2057400" indent="-228600" eaLnBrk="0" hangingPunct="0">
              <a:defRPr kumimoji="1">
                <a:solidFill>
                  <a:schemeClr val="tx1"/>
                </a:solidFill>
                <a:latin typeface="Times New Roman" panose="02020603050405020304" pitchFamily="18" charset="0"/>
                <a:ea typeface="굴림" panose="020B0600000101010101" pitchFamily="50" charset="-127"/>
              </a:defRPr>
            </a:lvl5pPr>
            <a:lvl6pPr marL="25146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6pPr>
            <a:lvl7pPr marL="29718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7pPr>
            <a:lvl8pPr marL="34290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8pPr>
            <a:lvl9pPr marL="3886200" indent="-228600" eaLnBrk="0" fontAlgn="base" latinLnBrk="1" hangingPunct="0">
              <a:spcBef>
                <a:spcPct val="0"/>
              </a:spcBef>
              <a:spcAft>
                <a:spcPct val="0"/>
              </a:spcAft>
              <a:defRPr kumimoji="1">
                <a:solidFill>
                  <a:schemeClr val="tx1"/>
                </a:solidFill>
                <a:latin typeface="Times New Roman" panose="02020603050405020304" pitchFamily="18" charset="0"/>
                <a:ea typeface="굴림" panose="020B0600000101010101" pitchFamily="50" charset="-127"/>
              </a:defRPr>
            </a:lvl9pPr>
          </a:lstStyle>
          <a:p>
            <a:pPr algn="ctr" eaLnBrk="1" hangingPunct="1"/>
            <a:r>
              <a:rPr lang="en-US" altLang="ko-KR" sz="2800" b="1" dirty="0">
                <a:solidFill>
                  <a:srgbClr val="000008"/>
                </a:solidFill>
              </a:rPr>
              <a:t>Typhoon</a:t>
            </a:r>
          </a:p>
        </p:txBody>
      </p:sp>
      <p:sp>
        <p:nvSpPr>
          <p:cNvPr id="5" name="TextBox 4">
            <a:extLst>
              <a:ext uri="{FF2B5EF4-FFF2-40B4-BE49-F238E27FC236}">
                <a16:creationId xmlns:a16="http://schemas.microsoft.com/office/drawing/2014/main" id="{940D6B98-8C93-0DEA-51B8-97244CCB87D7}"/>
              </a:ext>
            </a:extLst>
          </p:cNvPr>
          <p:cNvSpPr txBox="1"/>
          <p:nvPr/>
        </p:nvSpPr>
        <p:spPr>
          <a:xfrm>
            <a:off x="1014984" y="6068291"/>
            <a:ext cx="671169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Mind goes blank as if there's a power outage</a:t>
            </a:r>
            <a:endParaRPr lang="en-PH"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2238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92FF4C-F2FD-4040-BCDA-CE7BDED56F1B}"/>
              </a:ext>
            </a:extLst>
          </p:cNvPr>
          <p:cNvSpPr txBox="1"/>
          <p:nvPr/>
        </p:nvSpPr>
        <p:spPr>
          <a:xfrm>
            <a:off x="285750" y="1249256"/>
            <a:ext cx="49149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What is the meaning of a pioneer ?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0470952D-0505-48C2-B5C2-1B6545A2C795}"/>
              </a:ext>
            </a:extLst>
          </p:cNvPr>
          <p:cNvSpPr txBox="1"/>
          <p:nvPr/>
        </p:nvSpPr>
        <p:spPr>
          <a:xfrm>
            <a:off x="285750" y="1793277"/>
            <a:ext cx="8477250" cy="830997"/>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person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who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begins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helps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develop</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something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new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and</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prepares the way for others to follow. </a:t>
            </a:r>
          </a:p>
        </p:txBody>
      </p:sp>
      <p:sp>
        <p:nvSpPr>
          <p:cNvPr id="5" name="TextBox 4">
            <a:extLst>
              <a:ext uri="{FF2B5EF4-FFF2-40B4-BE49-F238E27FC236}">
                <a16:creationId xmlns:a16="http://schemas.microsoft.com/office/drawing/2014/main" id="{FD45605E-9320-457E-BA9E-33B0FBCB1BB2}"/>
              </a:ext>
            </a:extLst>
          </p:cNvPr>
          <p:cNvSpPr txBox="1"/>
          <p:nvPr/>
        </p:nvSpPr>
        <p:spPr>
          <a:xfrm>
            <a:off x="285750" y="2728930"/>
            <a:ext cx="4838701"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How does Canaan define a pioneer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160337F4-498E-4B4F-B485-6C1ABE150985}"/>
              </a:ext>
            </a:extLst>
          </p:cNvPr>
          <p:cNvSpPr txBox="1"/>
          <p:nvPr/>
        </p:nvSpPr>
        <p:spPr>
          <a:xfrm>
            <a:off x="333375" y="3322797"/>
            <a:ext cx="4238626"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person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who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create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new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life</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FE3E7401-BFC4-4C3F-BCD6-6C3068B89D7A}"/>
              </a:ext>
            </a:extLst>
          </p:cNvPr>
          <p:cNvSpPr txBox="1"/>
          <p:nvPr/>
        </p:nvSpPr>
        <p:spPr>
          <a:xfrm>
            <a:off x="285750" y="3857820"/>
            <a:ext cx="5505451"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What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is the meaning of pioneering spirit ?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A41E5415-13D4-4A99-830E-C1F9B4E9D6D4}"/>
              </a:ext>
            </a:extLst>
          </p:cNvPr>
          <p:cNvSpPr txBox="1"/>
          <p:nvPr/>
        </p:nvSpPr>
        <p:spPr>
          <a:xfrm>
            <a:off x="314324" y="4466200"/>
            <a:ext cx="5196790"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spirit necessary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create a new life </a:t>
            </a:r>
          </a:p>
        </p:txBody>
      </p:sp>
      <p:sp>
        <p:nvSpPr>
          <p:cNvPr id="9" name="TextBox 8">
            <a:extLst>
              <a:ext uri="{FF2B5EF4-FFF2-40B4-BE49-F238E27FC236}">
                <a16:creationId xmlns:a16="http://schemas.microsoft.com/office/drawing/2014/main" id="{A043B1AA-2C2B-4C64-9F3F-E8E7DE0F8773}"/>
              </a:ext>
            </a:extLst>
          </p:cNvPr>
          <p:cNvSpPr txBox="1"/>
          <p:nvPr/>
        </p:nvSpPr>
        <p:spPr>
          <a:xfrm>
            <a:off x="285750" y="4957247"/>
            <a:ext cx="4676775"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Life on this earth is finite and short</a:t>
            </a:r>
          </a:p>
        </p:txBody>
      </p:sp>
      <p:sp>
        <p:nvSpPr>
          <p:cNvPr id="10" name="TextBox 9">
            <a:extLst>
              <a:ext uri="{FF2B5EF4-FFF2-40B4-BE49-F238E27FC236}">
                <a16:creationId xmlns:a16="http://schemas.microsoft.com/office/drawing/2014/main" id="{B633E7ED-625D-405E-A6DD-BEE96489B258}"/>
              </a:ext>
            </a:extLst>
          </p:cNvPr>
          <p:cNvSpPr txBox="1"/>
          <p:nvPr/>
        </p:nvSpPr>
        <p:spPr>
          <a:xfrm>
            <a:off x="323850" y="5334794"/>
            <a:ext cx="5934076"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can we live this one-time, finite life? </a:t>
            </a:r>
          </a:p>
        </p:txBody>
      </p:sp>
      <p:sp>
        <p:nvSpPr>
          <p:cNvPr id="12" name="TextBox 11">
            <a:extLst>
              <a:ext uri="{FF2B5EF4-FFF2-40B4-BE49-F238E27FC236}">
                <a16:creationId xmlns:a16="http://schemas.microsoft.com/office/drawing/2014/main" id="{425D37FD-1454-41D6-81BE-34EAB157CE39}"/>
              </a:ext>
            </a:extLst>
          </p:cNvPr>
          <p:cNvSpPr txBox="1"/>
          <p:nvPr/>
        </p:nvSpPr>
        <p:spPr>
          <a:xfrm>
            <a:off x="285750" y="5796459"/>
            <a:ext cx="8343901"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We must constantly create a new life on this earth with creative thoughts and actions</a:t>
            </a:r>
          </a:p>
        </p:txBody>
      </p:sp>
      <p:sp>
        <p:nvSpPr>
          <p:cNvPr id="3" name="TextBox 2">
            <a:extLst>
              <a:ext uri="{FF2B5EF4-FFF2-40B4-BE49-F238E27FC236}">
                <a16:creationId xmlns:a16="http://schemas.microsoft.com/office/drawing/2014/main" id="{262E381D-E960-CEEE-D90A-978A362E1533}"/>
              </a:ext>
            </a:extLst>
          </p:cNvPr>
          <p:cNvSpPr txBox="1"/>
          <p:nvPr/>
        </p:nvSpPr>
        <p:spPr>
          <a:xfrm>
            <a:off x="328612" y="187427"/>
            <a:ext cx="8486775"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To overcome the difficulties in our life , we need to have a strong spirit</a:t>
            </a:r>
          </a:p>
        </p:txBody>
      </p:sp>
      <p:sp>
        <p:nvSpPr>
          <p:cNvPr id="11" name="Oval 10">
            <a:extLst>
              <a:ext uri="{FF2B5EF4-FFF2-40B4-BE49-F238E27FC236}">
                <a16:creationId xmlns:a16="http://schemas.microsoft.com/office/drawing/2014/main" id="{DF659CB2-B0AA-E81A-6D91-92F2A4239617}"/>
              </a:ext>
            </a:extLst>
          </p:cNvPr>
          <p:cNvSpPr/>
          <p:nvPr/>
        </p:nvSpPr>
        <p:spPr>
          <a:xfrm>
            <a:off x="4658497" y="766569"/>
            <a:ext cx="3435179" cy="482687"/>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Pioneering Spirit</a:t>
            </a:r>
          </a:p>
        </p:txBody>
      </p:sp>
    </p:spTree>
    <p:extLst>
      <p:ext uri="{BB962C8B-B14F-4D97-AF65-F5344CB8AC3E}">
        <p14:creationId xmlns:p14="http://schemas.microsoft.com/office/powerpoint/2010/main" val="201244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P spid="6" grpId="0" animBg="1"/>
      <p:bldP spid="7" grpId="0"/>
      <p:bldP spid="8" grpId="0" animBg="1"/>
      <p:bldP spid="9" grpId="0"/>
      <p:bldP spid="10" grpId="0"/>
      <p:bldP spid="12"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522B51-1CF3-4C47-8D06-AF0768FC1EAD}"/>
              </a:ext>
            </a:extLst>
          </p:cNvPr>
          <p:cNvSpPr txBox="1"/>
          <p:nvPr/>
        </p:nvSpPr>
        <p:spPr>
          <a:xfrm>
            <a:off x="214311" y="209550"/>
            <a:ext cx="8448675"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Main principle of the Pioneering Spirit is Spiritual Transformation and revolution of the living attitude </a:t>
            </a:r>
          </a:p>
        </p:txBody>
      </p:sp>
      <p:sp>
        <p:nvSpPr>
          <p:cNvPr id="3" name="TextBox 2">
            <a:extLst>
              <a:ext uri="{FF2B5EF4-FFF2-40B4-BE49-F238E27FC236}">
                <a16:creationId xmlns:a16="http://schemas.microsoft.com/office/drawing/2014/main" id="{C379992E-E7EC-4820-B12D-5E2463A5AF6A}"/>
              </a:ext>
            </a:extLst>
          </p:cNvPr>
          <p:cNvSpPr txBox="1"/>
          <p:nvPr/>
        </p:nvSpPr>
        <p:spPr>
          <a:xfrm>
            <a:off x="219074" y="1028911"/>
            <a:ext cx="8448675" cy="830997"/>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Spiritual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Transformation means to transform the mindset of people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by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the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Pioneering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Spirit </a:t>
            </a:r>
          </a:p>
        </p:txBody>
      </p:sp>
      <p:sp>
        <p:nvSpPr>
          <p:cNvPr id="4" name="TextBox 3">
            <a:extLst>
              <a:ext uri="{FF2B5EF4-FFF2-40B4-BE49-F238E27FC236}">
                <a16:creationId xmlns:a16="http://schemas.microsoft.com/office/drawing/2014/main" id="{7D7F39C1-6C2D-45FD-9F54-66B1D77F24CF}"/>
              </a:ext>
            </a:extLst>
          </p:cNvPr>
          <p:cNvSpPr txBox="1"/>
          <p:nvPr/>
        </p:nvSpPr>
        <p:spPr>
          <a:xfrm>
            <a:off x="3509368" y="3125422"/>
            <a:ext cx="5317332"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Family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&amp;</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Community </a:t>
            </a:r>
          </a:p>
        </p:txBody>
      </p:sp>
      <p:sp>
        <p:nvSpPr>
          <p:cNvPr id="5" name="TextBox 4">
            <a:extLst>
              <a:ext uri="{FF2B5EF4-FFF2-40B4-BE49-F238E27FC236}">
                <a16:creationId xmlns:a16="http://schemas.microsoft.com/office/drawing/2014/main" id="{39B2F56A-D36B-4326-9DA6-B8FBF9EC2116}"/>
              </a:ext>
            </a:extLst>
          </p:cNvPr>
          <p:cNvSpPr txBox="1"/>
          <p:nvPr/>
        </p:nvSpPr>
        <p:spPr>
          <a:xfrm>
            <a:off x="3586162" y="4141076"/>
            <a:ext cx="3748088"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Individual </a:t>
            </a:r>
          </a:p>
        </p:txBody>
      </p:sp>
      <p:sp>
        <p:nvSpPr>
          <p:cNvPr id="6" name="TextBox 5">
            <a:extLst>
              <a:ext uri="{FF2B5EF4-FFF2-40B4-BE49-F238E27FC236}">
                <a16:creationId xmlns:a16="http://schemas.microsoft.com/office/drawing/2014/main" id="{4615219E-595A-4CEC-89AD-2015EBF7B300}"/>
              </a:ext>
            </a:extLst>
          </p:cNvPr>
          <p:cNvSpPr txBox="1"/>
          <p:nvPr/>
        </p:nvSpPr>
        <p:spPr>
          <a:xfrm>
            <a:off x="3674568" y="5165364"/>
            <a:ext cx="2509838" cy="830997"/>
          </a:xfrm>
          <a:prstGeom prst="rect">
            <a:avLst/>
          </a:prstGeom>
          <a:solidFill>
            <a:srgbClr val="66FFFF"/>
          </a:solidFill>
          <a:ln>
            <a:solidFill>
              <a:schemeClr val="tx1"/>
            </a:solidFill>
          </a:ln>
        </p:spPr>
        <p:txBody>
          <a:bodyPr wrap="square" rtlCol="0">
            <a:spAutoFit/>
          </a:bodyPr>
          <a:lstStyle/>
          <a:p>
            <a:pPr algn="ctr"/>
            <a:r>
              <a:rPr lang="en-PH" altLang="ko-KR"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 Mindset </a:t>
            </a:r>
          </a:p>
        </p:txBody>
      </p:sp>
      <p:sp>
        <p:nvSpPr>
          <p:cNvPr id="7" name="TextBox 6">
            <a:extLst>
              <a:ext uri="{FF2B5EF4-FFF2-40B4-BE49-F238E27FC236}">
                <a16:creationId xmlns:a16="http://schemas.microsoft.com/office/drawing/2014/main" id="{182ACF71-CB6E-4C88-AA84-656003FCD48F}"/>
              </a:ext>
            </a:extLst>
          </p:cNvPr>
          <p:cNvSpPr txBox="1"/>
          <p:nvPr/>
        </p:nvSpPr>
        <p:spPr>
          <a:xfrm>
            <a:off x="214312" y="1868080"/>
            <a:ext cx="8689182"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revolution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living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attitude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means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apply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the pioneering spirit what they learn as knowledge to  their life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Rectangle: Rounded Corners 8">
            <a:extLst>
              <a:ext uri="{FF2B5EF4-FFF2-40B4-BE49-F238E27FC236}">
                <a16:creationId xmlns:a16="http://schemas.microsoft.com/office/drawing/2014/main" id="{BA0E2475-7455-4B1E-AA4E-1D727D50530C}"/>
              </a:ext>
            </a:extLst>
          </p:cNvPr>
          <p:cNvSpPr/>
          <p:nvPr/>
        </p:nvSpPr>
        <p:spPr>
          <a:xfrm>
            <a:off x="64292" y="3268146"/>
            <a:ext cx="2943674" cy="830996"/>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Spiritual Transformation</a:t>
            </a:r>
          </a:p>
        </p:txBody>
      </p:sp>
      <p:sp>
        <p:nvSpPr>
          <p:cNvPr id="10" name="Rectangle: Rounded Corners 9">
            <a:extLst>
              <a:ext uri="{FF2B5EF4-FFF2-40B4-BE49-F238E27FC236}">
                <a16:creationId xmlns:a16="http://schemas.microsoft.com/office/drawing/2014/main" id="{5058091B-29A6-41EE-A3D2-D295CD93858C}"/>
              </a:ext>
            </a:extLst>
          </p:cNvPr>
          <p:cNvSpPr/>
          <p:nvPr/>
        </p:nvSpPr>
        <p:spPr>
          <a:xfrm>
            <a:off x="183950" y="4321625"/>
            <a:ext cx="2824016" cy="99923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Revolution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of</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Living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Attitude</a:t>
            </a:r>
          </a:p>
        </p:txBody>
      </p:sp>
      <p:sp>
        <p:nvSpPr>
          <p:cNvPr id="11" name="Arrow: Up 10">
            <a:extLst>
              <a:ext uri="{FF2B5EF4-FFF2-40B4-BE49-F238E27FC236}">
                <a16:creationId xmlns:a16="http://schemas.microsoft.com/office/drawing/2014/main" id="{F2D636E8-C79C-4595-9551-2656C13D87A9}"/>
              </a:ext>
            </a:extLst>
          </p:cNvPr>
          <p:cNvSpPr/>
          <p:nvPr/>
        </p:nvSpPr>
        <p:spPr>
          <a:xfrm>
            <a:off x="5067002" y="3772790"/>
            <a:ext cx="481609" cy="309978"/>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Arrow: Up 11">
            <a:extLst>
              <a:ext uri="{FF2B5EF4-FFF2-40B4-BE49-F238E27FC236}">
                <a16:creationId xmlns:a16="http://schemas.microsoft.com/office/drawing/2014/main" id="{65C118A0-595D-4435-9A7A-FC077D7BA339}"/>
              </a:ext>
            </a:extLst>
          </p:cNvPr>
          <p:cNvSpPr/>
          <p:nvPr/>
        </p:nvSpPr>
        <p:spPr>
          <a:xfrm>
            <a:off x="5191422" y="4777383"/>
            <a:ext cx="537567" cy="285451"/>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Arrow: Right 12">
            <a:extLst>
              <a:ext uri="{FF2B5EF4-FFF2-40B4-BE49-F238E27FC236}">
                <a16:creationId xmlns:a16="http://schemas.microsoft.com/office/drawing/2014/main" id="{F4DD1497-E063-4431-B223-7E6BE6134B34}"/>
              </a:ext>
            </a:extLst>
          </p:cNvPr>
          <p:cNvSpPr/>
          <p:nvPr/>
        </p:nvSpPr>
        <p:spPr>
          <a:xfrm>
            <a:off x="3219450" y="3790799"/>
            <a:ext cx="289918" cy="107721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Thought Bubble: Cloud 13">
            <a:extLst>
              <a:ext uri="{FF2B5EF4-FFF2-40B4-BE49-F238E27FC236}">
                <a16:creationId xmlns:a16="http://schemas.microsoft.com/office/drawing/2014/main" id="{910A7A7C-34A0-41F2-B679-D35ED83D0F54}"/>
              </a:ext>
            </a:extLst>
          </p:cNvPr>
          <p:cNvSpPr/>
          <p:nvPr/>
        </p:nvSpPr>
        <p:spPr>
          <a:xfrm>
            <a:off x="183950" y="5627029"/>
            <a:ext cx="3348037" cy="738664"/>
          </a:xfrm>
          <a:prstGeom prst="cloudCallout">
            <a:avLst>
              <a:gd name="adj1" fmla="val 39291"/>
              <a:gd name="adj2" fmla="val -167156"/>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p>
        </p:txBody>
      </p:sp>
      <p:sp>
        <p:nvSpPr>
          <p:cNvPr id="15" name="TextBox 14">
            <a:extLst>
              <a:ext uri="{FF2B5EF4-FFF2-40B4-BE49-F238E27FC236}">
                <a16:creationId xmlns:a16="http://schemas.microsoft.com/office/drawing/2014/main" id="{4D2CD198-E636-40AA-B485-B5C1442C3326}"/>
              </a:ext>
            </a:extLst>
          </p:cNvPr>
          <p:cNvSpPr txBox="1"/>
          <p:nvPr/>
        </p:nvSpPr>
        <p:spPr>
          <a:xfrm>
            <a:off x="6762306" y="4821241"/>
            <a:ext cx="2197744" cy="1200329"/>
          </a:xfrm>
          <a:prstGeom prst="rect">
            <a:avLst/>
          </a:prstGeom>
          <a:solidFill>
            <a:srgbClr val="66FF66"/>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 Society, Nation &amp; World</a:t>
            </a:r>
            <a:endParaRPr lang="en-PH" sz="2400" dirty="0">
              <a:latin typeface="Times New Roman" panose="02020603050405020304" pitchFamily="18" charset="0"/>
              <a:cs typeface="Times New Roman" panose="02020603050405020304" pitchFamily="18" charset="0"/>
            </a:endParaRPr>
          </a:p>
        </p:txBody>
      </p:sp>
      <p:sp>
        <p:nvSpPr>
          <p:cNvPr id="16" name="Arrow: Down 15">
            <a:extLst>
              <a:ext uri="{FF2B5EF4-FFF2-40B4-BE49-F238E27FC236}">
                <a16:creationId xmlns:a16="http://schemas.microsoft.com/office/drawing/2014/main" id="{F901EB75-5877-415D-ACC2-1AE68FBDEA3A}"/>
              </a:ext>
            </a:extLst>
          </p:cNvPr>
          <p:cNvSpPr/>
          <p:nvPr/>
        </p:nvSpPr>
        <p:spPr>
          <a:xfrm>
            <a:off x="7728940" y="3731245"/>
            <a:ext cx="481609" cy="992502"/>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48427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p:bldP spid="9"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33EA18-67B6-406C-850F-CED35982CBD2}"/>
              </a:ext>
            </a:extLst>
          </p:cNvPr>
          <p:cNvSpPr txBox="1"/>
          <p:nvPr/>
        </p:nvSpPr>
        <p:spPr>
          <a:xfrm>
            <a:off x="496590" y="492986"/>
            <a:ext cx="7868937" cy="1384995"/>
          </a:xfrm>
          <a:prstGeom prst="rect">
            <a:avLst/>
          </a:prstGeom>
          <a:solidFill>
            <a:srgbClr val="FFFF00"/>
          </a:solidFill>
          <a:ln>
            <a:solidFill>
              <a:schemeClr val="tx1"/>
            </a:solidFill>
          </a:ln>
        </p:spPr>
        <p:txBody>
          <a:bodyPr wrap="square" rtlCol="0">
            <a:spAutoFit/>
          </a:bodyPr>
          <a:lstStyle/>
          <a:p>
            <a:r>
              <a:rPr lang="en-PH" sz="2800" dirty="0">
                <a:latin typeface="Times New Roman" panose="02020603050405020304" pitchFamily="18" charset="0"/>
                <a:cs typeface="Times New Roman" panose="02020603050405020304" pitchFamily="18" charset="0"/>
              </a:rPr>
              <a:t>This pioneering spirit, the three fundamental spirits necessary to create a new life, are work(life to work), service(life to serve), and sacrifice(life to sacrifice). </a:t>
            </a:r>
          </a:p>
        </p:txBody>
      </p:sp>
    </p:spTree>
    <p:extLst>
      <p:ext uri="{BB962C8B-B14F-4D97-AF65-F5344CB8AC3E}">
        <p14:creationId xmlns:p14="http://schemas.microsoft.com/office/powerpoint/2010/main" val="2913028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803903-D7E8-4262-AB78-F84AB0B00A2B}"/>
              </a:ext>
            </a:extLst>
          </p:cNvPr>
          <p:cNvSpPr txBox="1"/>
          <p:nvPr/>
        </p:nvSpPr>
        <p:spPr>
          <a:xfrm>
            <a:off x="266700" y="180975"/>
            <a:ext cx="51530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Work (Life to work)</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B9B7D56E-A304-49CD-A431-84089BAC3035}"/>
              </a:ext>
            </a:extLst>
          </p:cNvPr>
          <p:cNvSpPr txBox="1"/>
          <p:nvPr/>
        </p:nvSpPr>
        <p:spPr>
          <a:xfrm>
            <a:off x="190500" y="525679"/>
            <a:ext cx="86868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Work:</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Activity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involving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mental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physical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effort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done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order to achieve a purpose or result. </a:t>
            </a:r>
          </a:p>
        </p:txBody>
      </p:sp>
      <p:sp>
        <p:nvSpPr>
          <p:cNvPr id="13" name="TextBox 12">
            <a:extLst>
              <a:ext uri="{FF2B5EF4-FFF2-40B4-BE49-F238E27FC236}">
                <a16:creationId xmlns:a16="http://schemas.microsoft.com/office/drawing/2014/main" id="{E63D888D-54C8-41A8-8D62-5858F76827AC}"/>
              </a:ext>
            </a:extLst>
          </p:cNvPr>
          <p:cNvSpPr txBox="1"/>
          <p:nvPr/>
        </p:nvSpPr>
        <p:spPr>
          <a:xfrm>
            <a:off x="198922" y="1246399"/>
            <a:ext cx="4133851" cy="461665"/>
          </a:xfrm>
          <a:prstGeom prst="rect">
            <a:avLst/>
          </a:prstGeom>
          <a:noFill/>
        </p:spPr>
        <p:txBody>
          <a:bodyPr wrap="square" rtlCol="0">
            <a:spAutoFit/>
          </a:bodyPr>
          <a:lstStyle/>
          <a:p>
            <a:r>
              <a:rPr lang="en-PH" sz="2400" u="sng" dirty="0">
                <a:latin typeface="Times New Roman" panose="02020603050405020304" pitchFamily="18" charset="0"/>
                <a:cs typeface="Times New Roman" panose="02020603050405020304" pitchFamily="18" charset="0"/>
              </a:rPr>
              <a:t>Why do humans have to work? </a:t>
            </a:r>
            <a:endParaRPr lang="en-PH" sz="24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826A13CD-59AA-B796-4FA0-26506CD8EB3A}"/>
              </a:ext>
            </a:extLst>
          </p:cNvPr>
          <p:cNvSpPr txBox="1"/>
          <p:nvPr/>
        </p:nvSpPr>
        <p:spPr>
          <a:xfrm>
            <a:off x="219075" y="1656876"/>
            <a:ext cx="8448675" cy="461665"/>
          </a:xfrm>
          <a:prstGeom prst="rect">
            <a:avLst/>
          </a:prstGeom>
          <a:noFill/>
        </p:spPr>
        <p:txBody>
          <a:bodyPr wrap="square" rtlCol="0">
            <a:spAutoFit/>
          </a:bodyPr>
          <a:lstStyle/>
          <a:p>
            <a:r>
              <a:rPr kumimoji="0" lang="en-US" altLang="en-US" sz="2400" b="0" i="0" u="sng"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What is the difference between humans and animals in general? </a:t>
            </a:r>
          </a:p>
        </p:txBody>
      </p:sp>
      <p:sp>
        <p:nvSpPr>
          <p:cNvPr id="6" name="TextBox 5">
            <a:extLst>
              <a:ext uri="{FF2B5EF4-FFF2-40B4-BE49-F238E27FC236}">
                <a16:creationId xmlns:a16="http://schemas.microsoft.com/office/drawing/2014/main" id="{C5F19140-60A7-3AAA-C8FC-28B35304E48F}"/>
              </a:ext>
            </a:extLst>
          </p:cNvPr>
          <p:cNvSpPr txBox="1"/>
          <p:nvPr/>
        </p:nvSpPr>
        <p:spPr>
          <a:xfrm>
            <a:off x="190500" y="2141352"/>
            <a:ext cx="6638925"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First, In general, humans work and animals do not</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9AE90339-A2D8-24D8-D08D-F1E430781394}"/>
              </a:ext>
            </a:extLst>
          </p:cNvPr>
          <p:cNvSpPr txBox="1"/>
          <p:nvPr/>
        </p:nvSpPr>
        <p:spPr>
          <a:xfrm>
            <a:off x="231660" y="2551113"/>
            <a:ext cx="2884047"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Don’t animals work?</a:t>
            </a:r>
            <a:r>
              <a:rPr lang="en-PH" altLang="ko-KR" sz="2400" dirty="0">
                <a:latin typeface="HY견명조" panose="02030600000101010101" pitchFamily="18" charset="-127"/>
                <a:ea typeface="HY견명조" panose="02030600000101010101" pitchFamily="18" charset="-127"/>
              </a:rPr>
              <a:t> </a:t>
            </a:r>
          </a:p>
        </p:txBody>
      </p:sp>
      <p:sp>
        <p:nvSpPr>
          <p:cNvPr id="8" name="TextBox 7">
            <a:extLst>
              <a:ext uri="{FF2B5EF4-FFF2-40B4-BE49-F238E27FC236}">
                <a16:creationId xmlns:a16="http://schemas.microsoft.com/office/drawing/2014/main" id="{112727B7-D6B9-8D64-2414-2B60DC829768}"/>
              </a:ext>
            </a:extLst>
          </p:cNvPr>
          <p:cNvSpPr txBox="1"/>
          <p:nvPr/>
        </p:nvSpPr>
        <p:spPr>
          <a:xfrm>
            <a:off x="3700119" y="2603017"/>
            <a:ext cx="22098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Cow is working </a:t>
            </a:r>
          </a:p>
        </p:txBody>
      </p:sp>
      <p:pic>
        <p:nvPicPr>
          <p:cNvPr id="10" name="Picture 9">
            <a:extLst>
              <a:ext uri="{FF2B5EF4-FFF2-40B4-BE49-F238E27FC236}">
                <a16:creationId xmlns:a16="http://schemas.microsoft.com/office/drawing/2014/main" id="{DC8D7A37-C9E5-9FFF-4F28-17B6AD200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9425" y="2160457"/>
            <a:ext cx="1717857" cy="1288392"/>
          </a:xfrm>
          <a:prstGeom prst="rect">
            <a:avLst/>
          </a:prstGeom>
        </p:spPr>
      </p:pic>
      <p:sp>
        <p:nvSpPr>
          <p:cNvPr id="16" name="TextBox 15">
            <a:extLst>
              <a:ext uri="{FF2B5EF4-FFF2-40B4-BE49-F238E27FC236}">
                <a16:creationId xmlns:a16="http://schemas.microsoft.com/office/drawing/2014/main" id="{9F952A1E-BE8F-E112-9AEF-AF765C704DBD}"/>
              </a:ext>
            </a:extLst>
          </p:cNvPr>
          <p:cNvSpPr txBox="1"/>
          <p:nvPr/>
        </p:nvSpPr>
        <p:spPr>
          <a:xfrm>
            <a:off x="321495" y="2987184"/>
            <a:ext cx="5588424"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Cows</a:t>
            </a:r>
            <a:r>
              <a:rPr lang="ko-KR" altLang="en-US" sz="2400" dirty="0">
                <a:effectLst/>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work because humans make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it</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 plow</a:t>
            </a:r>
          </a:p>
        </p:txBody>
      </p:sp>
      <p:sp>
        <p:nvSpPr>
          <p:cNvPr id="17" name="TextBox 16">
            <a:extLst>
              <a:ext uri="{FF2B5EF4-FFF2-40B4-BE49-F238E27FC236}">
                <a16:creationId xmlns:a16="http://schemas.microsoft.com/office/drawing/2014/main" id="{66C7FF2F-13AA-75F5-297D-DE2B128B48EE}"/>
              </a:ext>
            </a:extLst>
          </p:cNvPr>
          <p:cNvSpPr txBox="1"/>
          <p:nvPr/>
        </p:nvSpPr>
        <p:spPr>
          <a:xfrm>
            <a:off x="623886" y="3460010"/>
            <a:ext cx="7639051" cy="830997"/>
          </a:xfrm>
          <a:prstGeom prst="rect">
            <a:avLst/>
          </a:prstGeom>
          <a:solidFill>
            <a:srgbClr val="66FFFF"/>
          </a:solidFill>
          <a:ln>
            <a:solidFill>
              <a:schemeClr val="tx1"/>
            </a:solidFill>
          </a:ln>
        </p:spPr>
        <p:txBody>
          <a:bodyPr wrap="square" rtlCol="0">
            <a:spAutoFit/>
          </a:bodyPr>
          <a:lstStyle/>
          <a:p>
            <a:r>
              <a:rPr lang="en-PH" sz="24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If human beings work simply under the instruction of others, they will be no different from animals </a:t>
            </a:r>
          </a:p>
        </p:txBody>
      </p:sp>
      <p:sp>
        <p:nvSpPr>
          <p:cNvPr id="3" name="TextBox 2">
            <a:extLst>
              <a:ext uri="{FF2B5EF4-FFF2-40B4-BE49-F238E27FC236}">
                <a16:creationId xmlns:a16="http://schemas.microsoft.com/office/drawing/2014/main" id="{299C18F9-A162-AAE3-4CD5-30C1769F9E64}"/>
              </a:ext>
            </a:extLst>
          </p:cNvPr>
          <p:cNvSpPr txBox="1"/>
          <p:nvPr/>
        </p:nvSpPr>
        <p:spPr>
          <a:xfrm>
            <a:off x="190500" y="4291007"/>
            <a:ext cx="707707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What is the secret not to be an animal when working ?</a:t>
            </a:r>
          </a:p>
        </p:txBody>
      </p:sp>
      <p:sp>
        <p:nvSpPr>
          <p:cNvPr id="12" name="TextBox 11">
            <a:extLst>
              <a:ext uri="{FF2B5EF4-FFF2-40B4-BE49-F238E27FC236}">
                <a16:creationId xmlns:a16="http://schemas.microsoft.com/office/drawing/2014/main" id="{545EA6EE-B4E0-3F61-3373-7C6F54F70EA5}"/>
              </a:ext>
            </a:extLst>
          </p:cNvPr>
          <p:cNvSpPr txBox="1"/>
          <p:nvPr/>
        </p:nvSpPr>
        <p:spPr>
          <a:xfrm>
            <a:off x="155335" y="4661453"/>
            <a:ext cx="8691561" cy="1200329"/>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receiving instructions and before starting work, if you think that it is your own work and start work, it becomes your work and you become a human being </a:t>
            </a:r>
          </a:p>
        </p:txBody>
      </p:sp>
      <p:sp>
        <p:nvSpPr>
          <p:cNvPr id="14" name="TextBox 13">
            <a:extLst>
              <a:ext uri="{FF2B5EF4-FFF2-40B4-BE49-F238E27FC236}">
                <a16:creationId xmlns:a16="http://schemas.microsoft.com/office/drawing/2014/main" id="{81814871-7464-68D8-3DD9-99AF4D97411B}"/>
              </a:ext>
            </a:extLst>
          </p:cNvPr>
          <p:cNvSpPr txBox="1"/>
          <p:nvPr/>
        </p:nvSpPr>
        <p:spPr>
          <a:xfrm>
            <a:off x="169981" y="5907794"/>
            <a:ext cx="8546859" cy="830997"/>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When you think it is your own work and do it, it's not only joy but it also increases the efficiency of your work.  </a:t>
            </a:r>
          </a:p>
        </p:txBody>
      </p:sp>
    </p:spTree>
    <p:extLst>
      <p:ext uri="{BB962C8B-B14F-4D97-AF65-F5344CB8AC3E}">
        <p14:creationId xmlns:p14="http://schemas.microsoft.com/office/powerpoint/2010/main" val="143694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par>
                                <p:cTn id="28" presetID="3" presetClass="entr" presetSubtype="1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6" grpId="0"/>
      <p:bldP spid="7" grpId="0"/>
      <p:bldP spid="8" grpId="0"/>
      <p:bldP spid="16" grpId="0"/>
      <p:bldP spid="17" grpId="0" animBg="1"/>
      <p:bldP spid="3" grpId="0"/>
      <p:bldP spid="12" grpId="0"/>
      <p:bldP spid="14" grpId="0" animBg="1"/>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1391</ep:Words>
  <ep:PresentationFormat>On-screen Show (4:3)</ep:PresentationFormat>
  <ep:Paragraphs>188</ep:Paragraphs>
  <ep:Slides>21</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21</vt:i4>
      </vt:variant>
    </vt:vector>
  </ep:HeadingPairs>
  <ep: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2026-05-07T16:22:28.000</dcterms:created>
  <dc:creator>Kwansoo Lee</dc:creator>
  <cp:lastModifiedBy>bjcho</cp:lastModifiedBy>
  <dcterms:modified xsi:type="dcterms:W3CDTF">2026-05-26T05:23:58.586</dcterms:modified>
  <cp:revision>7</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