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60" r:id="rId1"/>
  </p:sldMasterIdLst>
  <p:sldIdLst>
    <p:sldId id="257" r:id="rId2"/>
    <p:sldId id="300" r:id="rId3"/>
    <p:sldId id="301" r:id="rId4"/>
    <p:sldId id="302" r:id="rId5"/>
    <p:sldId id="303" r:id="rId6"/>
    <p:sldId id="304" r:id="rId7"/>
    <p:sldId id="281" r:id="rId8"/>
    <p:sldId id="282" r:id="rId9"/>
    <p:sldId id="283" r:id="rId10"/>
    <p:sldId id="342" r:id="rId11"/>
    <p:sldId id="287" r:id="rId12"/>
    <p:sldId id="298" r:id="rId13"/>
    <p:sldId id="343" r:id="rId14"/>
    <p:sldId id="305" r:id="rId15"/>
    <p:sldId id="288" r:id="rId16"/>
    <p:sldId id="289" r:id="rId17"/>
    <p:sldId id="271" r:id="rId18"/>
    <p:sldId id="290" r:id="rId19"/>
    <p:sldId id="291" r:id="rId20"/>
    <p:sldId id="292" r:id="rId21"/>
    <p:sldId id="293" r:id="rId22"/>
    <p:sldId id="307" r:id="rId23"/>
    <p:sldId id="294" r:id="rId24"/>
    <p:sldId id="308" r:id="rId25"/>
    <p:sldId id="295" r:id="rId26"/>
    <p:sldId id="296" r:id="rId27"/>
    <p:sldId id="297" r:id="rId28"/>
    <p:sldId id="341"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p:restoredLeft sz="14995" autoAdjust="0"/>
    <p:restoredTop sz="94660"/>
  </p:normalViewPr>
  <p:slideViewPr>
    <p:cSldViewPr snapToGrid="0">
      <p:cViewPr varScale="1">
        <p:scale>
          <a:sx n="100" d="100"/>
          <a:sy n="100" d="100"/>
        </p:scale>
        <p:origin x="1204" y="72"/>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 Type="http://schemas.openxmlformats.org/officeDocument/2006/relationships/slide" Target="slides/slide2.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heme" Target="theme/theme1.xml"  /><Relationship Id="rId33" Type="http://schemas.openxmlformats.org/officeDocument/2006/relationships/tableStyles" Target="tableStyles.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charts/_rels/chart1.xml.rels><?xml version="1.0" encoding="UTF-8" standalone="yes" ?><Relationships xmlns="http://schemas.openxmlformats.org/package/2006/relationships"><Relationship Id="rId1" Type="http://schemas.microsoft.com/office/2011/relationships/chartStyle" Target="style1.xml"  /><Relationship Id="rId2" Type="http://schemas.microsoft.com/office/2011/relationships/chartColorStyle" Target="colors1.xml"  /><Relationship Id="rId3" Type="http://schemas.openxmlformats.org/officeDocument/2006/relationships/oleObject" Target="Book1"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EBE-46E3-9377-6DC116D693C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EBE-46E3-9377-6DC116D693C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EBE-46E3-9377-6DC116D693C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EBE-46E3-9377-6DC116D693C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EBE-46E3-9377-6DC116D693C0}"/>
              </c:ext>
            </c:extLst>
          </c:dPt>
          <c:cat>
            <c:numRef>
              <c:f>Sheet1!$B$4:$B$8</c:f>
              <c:numCache>
                <c:formatCode>General</c:formatCode>
                <c:ptCount val="5"/>
                <c:pt idx="0">
                  <c:v>1</c:v>
                </c:pt>
                <c:pt idx="1">
                  <c:v>2</c:v>
                </c:pt>
                <c:pt idx="2">
                  <c:v>3</c:v>
                </c:pt>
                <c:pt idx="3">
                  <c:v>4</c:v>
                </c:pt>
                <c:pt idx="4">
                  <c:v>5</c:v>
                </c:pt>
              </c:numCache>
            </c:numRef>
          </c:cat>
          <c:val>
            <c:numRef>
              <c:f>Sheet1!$C$4:$C$8</c:f>
              <c:numCache>
                <c:formatCode>General</c:formatCode>
                <c:ptCount val="5"/>
                <c:pt idx="0">
                  <c:v>7</c:v>
                </c:pt>
                <c:pt idx="1">
                  <c:v>3</c:v>
                </c:pt>
                <c:pt idx="2">
                  <c:v>2</c:v>
                </c:pt>
                <c:pt idx="3">
                  <c:v>8</c:v>
                </c:pt>
                <c:pt idx="4">
                  <c:v>4</c:v>
                </c:pt>
              </c:numCache>
            </c:numRef>
          </c:val>
          <c:extLst>
            <c:ext xmlns:c16="http://schemas.microsoft.com/office/drawing/2014/chart" uri="{C3380CC4-5D6E-409C-BE32-E72D297353CC}">
              <c16:uniqueId val="{0000000A-6EBE-46E3-9377-6DC116D693C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4E6077-506E-4691-A9C7-12127F23A8E9}" type="datetimeFigureOut">
              <a:rPr lang="en-PH" smtClean="0"/>
              <a:t>5/17/2026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1821209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E6077-506E-4691-A9C7-12127F23A8E9}" type="datetimeFigureOut">
              <a:rPr lang="en-PH" smtClean="0"/>
              <a:t>5/17/2026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1000326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E6077-506E-4691-A9C7-12127F23A8E9}" type="datetimeFigureOut">
              <a:rPr lang="en-PH" smtClean="0"/>
              <a:t>5/17/2026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266252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E6077-506E-4691-A9C7-12127F23A8E9}" type="datetimeFigureOut">
              <a:rPr lang="en-PH" smtClean="0"/>
              <a:t>5/17/2026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2456557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4E6077-506E-4691-A9C7-12127F23A8E9}" type="datetimeFigureOut">
              <a:rPr lang="en-PH" smtClean="0"/>
              <a:t>5/17/2026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226777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4E6077-506E-4691-A9C7-12127F23A8E9}" type="datetimeFigureOut">
              <a:rPr lang="en-PH" smtClean="0"/>
              <a:t>5/17/2026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1013738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4E6077-506E-4691-A9C7-12127F23A8E9}" type="datetimeFigureOut">
              <a:rPr lang="en-PH" smtClean="0"/>
              <a:t>5/17/2026</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4277684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4E6077-506E-4691-A9C7-12127F23A8E9}" type="datetimeFigureOut">
              <a:rPr lang="en-PH" smtClean="0"/>
              <a:t>5/17/2026</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2968920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4E6077-506E-4691-A9C7-12127F23A8E9}" type="datetimeFigureOut">
              <a:rPr lang="en-PH" smtClean="0"/>
              <a:t>5/17/2026</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70596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4E6077-506E-4691-A9C7-12127F23A8E9}" type="datetimeFigureOut">
              <a:rPr lang="en-PH" smtClean="0"/>
              <a:t>5/17/2026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106083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4E6077-506E-4691-A9C7-12127F23A8E9}" type="datetimeFigureOut">
              <a:rPr lang="en-PH" smtClean="0"/>
              <a:t>5/17/2026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39C8850E-B824-4D8A-A1E5-6A83C427E7EF}" type="slidenum">
              <a:rPr lang="en-PH" smtClean="0"/>
              <a:t>‹#›</a:t>
            </a:fld>
            <a:endParaRPr lang="en-PH"/>
          </a:p>
        </p:txBody>
      </p:sp>
    </p:spTree>
    <p:extLst>
      <p:ext uri="{BB962C8B-B14F-4D97-AF65-F5344CB8AC3E}">
        <p14:creationId xmlns:p14="http://schemas.microsoft.com/office/powerpoint/2010/main" val="3032319744"/>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4E6077-506E-4691-A9C7-12127F23A8E9}" type="datetimeFigureOut">
              <a:rPr lang="en-PH" smtClean="0"/>
              <a:t>5/17/2026</a:t>
            </a:fld>
            <a:endParaRPr lang="en-P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9C8850E-B824-4D8A-A1E5-6A83C427E7EF}" type="slidenum">
              <a:rPr lang="en-PH" smtClean="0"/>
              <a:t>‹#›</a:t>
            </a:fld>
            <a:endParaRPr lang="en-PH"/>
          </a:p>
        </p:txBody>
      </p:sp>
    </p:spTree>
    <p:extLst>
      <p:ext uri="{BB962C8B-B14F-4D97-AF65-F5344CB8AC3E}">
        <p14:creationId xmlns:p14="http://schemas.microsoft.com/office/powerpoint/2010/main" val="16322455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jpeg"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chart" Target="../charts/chart1.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 Id="rId3" Type="http://schemas.openxmlformats.org/officeDocument/2006/relationships/image" Target="../media/image5.jpeg"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jpeg"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B471D-7071-4B2D-BE57-8B3B86964C5F}"/>
              </a:ext>
            </a:extLst>
          </p:cNvPr>
          <p:cNvSpPr>
            <a:spLocks noGrp="1"/>
          </p:cNvSpPr>
          <p:nvPr>
            <p:ph type="ctrTitle"/>
          </p:nvPr>
        </p:nvSpPr>
        <p:spPr>
          <a:xfrm>
            <a:off x="-1" y="1685925"/>
            <a:ext cx="3490723" cy="3009900"/>
          </a:xfrm>
        </p:spPr>
        <p:txBody>
          <a:bodyPr vert="horz" lIns="91440" tIns="45720" rIns="91440" bIns="45720" rtlCol="0" anchor="ctr">
            <a:normAutofit/>
          </a:bodyPr>
          <a:lstStyle/>
          <a:p>
            <a:pPr defTabSz="914400"/>
            <a:r>
              <a:rPr lang="en-US" sz="40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Pioneering Spirit</a:t>
            </a:r>
            <a:endParaRPr lang="en-US" sz="4000" kern="1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3436A6-D1C4-477A-8EB3-5B0083617A3F}"/>
              </a:ext>
            </a:extLst>
          </p:cNvPr>
          <p:cNvSpPr>
            <a:spLocks noGrp="1"/>
          </p:cNvSpPr>
          <p:nvPr>
            <p:ph type="subTitle" idx="1"/>
          </p:nvPr>
        </p:nvSpPr>
        <p:spPr>
          <a:xfrm>
            <a:off x="3800475" y="1200149"/>
            <a:ext cx="4714875" cy="4991101"/>
          </a:xfrm>
        </p:spPr>
        <p:txBody>
          <a:bodyPr vert="horz" lIns="91440" tIns="45720" rIns="91440" bIns="45720" rtlCol="0" anchor="ctr">
            <a:noAutofit/>
          </a:bodyPr>
          <a:lstStyle/>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r>
              <a:rPr lang="en-US" altLang="ko-KR" dirty="0">
                <a:latin typeface="Times New Roman" panose="02020603050405020304" pitchFamily="18" charset="0"/>
                <a:ea typeface="HY견명조" panose="02030600000101010101" pitchFamily="18" charset="-127"/>
                <a:cs typeface="Times New Roman" panose="02020603050405020304" pitchFamily="18" charset="0"/>
              </a:rPr>
              <a:t>Canaan Farmers Training Center Medan, Indonesia</a:t>
            </a:r>
          </a:p>
        </p:txBody>
      </p:sp>
      <p:pic>
        <p:nvPicPr>
          <p:cNvPr id="5" name="Picture 4" descr="A logo with text on it&#10;&#10;Description automatically generated">
            <a:extLst>
              <a:ext uri="{FF2B5EF4-FFF2-40B4-BE49-F238E27FC236}">
                <a16:creationId xmlns:a16="http://schemas.microsoft.com/office/drawing/2014/main" id="{EF03B4A4-1C7F-0F14-401D-AF25F7D39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301" y="403913"/>
            <a:ext cx="1857376" cy="1033427"/>
          </a:xfrm>
          <a:prstGeom prst="rect">
            <a:avLst/>
          </a:prstGeom>
        </p:spPr>
      </p:pic>
    </p:spTree>
    <p:extLst>
      <p:ext uri="{BB962C8B-B14F-4D97-AF65-F5344CB8AC3E}">
        <p14:creationId xmlns:p14="http://schemas.microsoft.com/office/powerpoint/2010/main" val="2178572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803903-D7E8-4262-AB78-F84AB0B00A2B}"/>
              </a:ext>
            </a:extLst>
          </p:cNvPr>
          <p:cNvSpPr txBox="1"/>
          <p:nvPr/>
        </p:nvSpPr>
        <p:spPr>
          <a:xfrm>
            <a:off x="266700" y="180975"/>
            <a:ext cx="51530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1. Work (Life to work)</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TextBox 4">
            <a:extLst>
              <a:ext uri="{FF2B5EF4-FFF2-40B4-BE49-F238E27FC236}">
                <a16:creationId xmlns:a16="http://schemas.microsoft.com/office/drawing/2014/main" id="{B9B7D56E-A304-49CD-A431-84089BAC3035}"/>
              </a:ext>
            </a:extLst>
          </p:cNvPr>
          <p:cNvSpPr txBox="1"/>
          <p:nvPr/>
        </p:nvSpPr>
        <p:spPr>
          <a:xfrm>
            <a:off x="190500" y="525679"/>
            <a:ext cx="86868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Work:</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Activity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involving</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mental</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or</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physical</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effort</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done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order to achieve a purpose or result. </a:t>
            </a:r>
          </a:p>
        </p:txBody>
      </p:sp>
      <p:sp>
        <p:nvSpPr>
          <p:cNvPr id="13" name="TextBox 12">
            <a:extLst>
              <a:ext uri="{FF2B5EF4-FFF2-40B4-BE49-F238E27FC236}">
                <a16:creationId xmlns:a16="http://schemas.microsoft.com/office/drawing/2014/main" id="{E63D888D-54C8-41A8-8D62-5858F76827AC}"/>
              </a:ext>
            </a:extLst>
          </p:cNvPr>
          <p:cNvSpPr txBox="1"/>
          <p:nvPr/>
        </p:nvSpPr>
        <p:spPr>
          <a:xfrm>
            <a:off x="198922" y="1246399"/>
            <a:ext cx="4133851" cy="461665"/>
          </a:xfrm>
          <a:prstGeom prst="rect">
            <a:avLst/>
          </a:prstGeom>
          <a:noFill/>
        </p:spPr>
        <p:txBody>
          <a:bodyPr wrap="square" rtlCol="0">
            <a:spAutoFit/>
          </a:bodyPr>
          <a:lstStyle/>
          <a:p>
            <a:r>
              <a:rPr lang="en-PH" sz="2400" u="sng" dirty="0">
                <a:latin typeface="Times New Roman" panose="02020603050405020304" pitchFamily="18" charset="0"/>
                <a:cs typeface="Times New Roman" panose="02020603050405020304" pitchFamily="18" charset="0"/>
              </a:rPr>
              <a:t>Why do humans have to work? </a:t>
            </a:r>
            <a:endParaRPr lang="en-PH" sz="2400" u="sng"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826A13CD-59AA-B796-4FA0-26506CD8EB3A}"/>
              </a:ext>
            </a:extLst>
          </p:cNvPr>
          <p:cNvSpPr txBox="1"/>
          <p:nvPr/>
        </p:nvSpPr>
        <p:spPr>
          <a:xfrm>
            <a:off x="219075" y="1656876"/>
            <a:ext cx="8448675" cy="461665"/>
          </a:xfrm>
          <a:prstGeom prst="rect">
            <a:avLst/>
          </a:prstGeom>
          <a:noFill/>
        </p:spPr>
        <p:txBody>
          <a:bodyPr wrap="square" rtlCol="0">
            <a:spAutoFit/>
          </a:bodyPr>
          <a:lstStyle/>
          <a:p>
            <a:r>
              <a:rPr kumimoji="0" lang="en-US" altLang="en-US" sz="2400" b="0" i="0" u="sng"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What is the difference between humans and animals in general? </a:t>
            </a:r>
          </a:p>
        </p:txBody>
      </p:sp>
      <p:sp>
        <p:nvSpPr>
          <p:cNvPr id="6" name="TextBox 5">
            <a:extLst>
              <a:ext uri="{FF2B5EF4-FFF2-40B4-BE49-F238E27FC236}">
                <a16:creationId xmlns:a16="http://schemas.microsoft.com/office/drawing/2014/main" id="{C5F19140-60A7-3AAA-C8FC-28B35304E48F}"/>
              </a:ext>
            </a:extLst>
          </p:cNvPr>
          <p:cNvSpPr txBox="1"/>
          <p:nvPr/>
        </p:nvSpPr>
        <p:spPr>
          <a:xfrm>
            <a:off x="190500" y="2141352"/>
            <a:ext cx="6638925"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First, In general, humans work and animals do not</a:t>
            </a:r>
            <a:endPar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9AE90339-A2D8-24D8-D08D-F1E430781394}"/>
              </a:ext>
            </a:extLst>
          </p:cNvPr>
          <p:cNvSpPr txBox="1"/>
          <p:nvPr/>
        </p:nvSpPr>
        <p:spPr>
          <a:xfrm>
            <a:off x="231660" y="2551113"/>
            <a:ext cx="2884047"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Don’t animals work?</a:t>
            </a:r>
            <a:r>
              <a:rPr lang="en-PH" altLang="ko-KR" sz="2400" dirty="0">
                <a:latin typeface="HY견명조" panose="02030600000101010101" pitchFamily="18" charset="-127"/>
                <a:ea typeface="HY견명조" panose="02030600000101010101" pitchFamily="18" charset="-127"/>
              </a:rPr>
              <a:t> </a:t>
            </a:r>
          </a:p>
        </p:txBody>
      </p:sp>
      <p:sp>
        <p:nvSpPr>
          <p:cNvPr id="8" name="TextBox 7">
            <a:extLst>
              <a:ext uri="{FF2B5EF4-FFF2-40B4-BE49-F238E27FC236}">
                <a16:creationId xmlns:a16="http://schemas.microsoft.com/office/drawing/2014/main" id="{112727B7-D6B9-8D64-2414-2B60DC829768}"/>
              </a:ext>
            </a:extLst>
          </p:cNvPr>
          <p:cNvSpPr txBox="1"/>
          <p:nvPr/>
        </p:nvSpPr>
        <p:spPr>
          <a:xfrm>
            <a:off x="3700119" y="2603017"/>
            <a:ext cx="2209800"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Cow is working </a:t>
            </a:r>
          </a:p>
        </p:txBody>
      </p:sp>
      <p:pic>
        <p:nvPicPr>
          <p:cNvPr id="10" name="Picture 9">
            <a:extLst>
              <a:ext uri="{FF2B5EF4-FFF2-40B4-BE49-F238E27FC236}">
                <a16:creationId xmlns:a16="http://schemas.microsoft.com/office/drawing/2014/main" id="{DC8D7A37-C9E5-9FFF-4F28-17B6AD200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9425" y="2160457"/>
            <a:ext cx="1717857" cy="1288392"/>
          </a:xfrm>
          <a:prstGeom prst="rect">
            <a:avLst/>
          </a:prstGeom>
        </p:spPr>
      </p:pic>
      <p:sp>
        <p:nvSpPr>
          <p:cNvPr id="16" name="TextBox 15">
            <a:extLst>
              <a:ext uri="{FF2B5EF4-FFF2-40B4-BE49-F238E27FC236}">
                <a16:creationId xmlns:a16="http://schemas.microsoft.com/office/drawing/2014/main" id="{9F952A1E-BE8F-E112-9AEF-AF765C704DBD}"/>
              </a:ext>
            </a:extLst>
          </p:cNvPr>
          <p:cNvSpPr txBox="1"/>
          <p:nvPr/>
        </p:nvSpPr>
        <p:spPr>
          <a:xfrm>
            <a:off x="321495" y="2987184"/>
            <a:ext cx="5588424" cy="461665"/>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Cows</a:t>
            </a:r>
            <a:r>
              <a:rPr lang="ko-KR" altLang="en-US" sz="2400" dirty="0">
                <a:effectLst/>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work because humans make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it</a:t>
            </a:r>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 plow</a:t>
            </a:r>
          </a:p>
        </p:txBody>
      </p:sp>
      <p:sp>
        <p:nvSpPr>
          <p:cNvPr id="17" name="TextBox 16">
            <a:extLst>
              <a:ext uri="{FF2B5EF4-FFF2-40B4-BE49-F238E27FC236}">
                <a16:creationId xmlns:a16="http://schemas.microsoft.com/office/drawing/2014/main" id="{66C7FF2F-13AA-75F5-297D-DE2B128B48EE}"/>
              </a:ext>
            </a:extLst>
          </p:cNvPr>
          <p:cNvSpPr txBox="1"/>
          <p:nvPr/>
        </p:nvSpPr>
        <p:spPr>
          <a:xfrm>
            <a:off x="623886" y="3460010"/>
            <a:ext cx="7639051" cy="830997"/>
          </a:xfrm>
          <a:prstGeom prst="rect">
            <a:avLst/>
          </a:prstGeom>
          <a:solidFill>
            <a:srgbClr val="66FFFF"/>
          </a:solidFill>
          <a:ln>
            <a:solidFill>
              <a:schemeClr val="tx1"/>
            </a:solidFill>
          </a:ln>
        </p:spPr>
        <p:txBody>
          <a:bodyPr wrap="square" rtlCol="0">
            <a:spAutoFit/>
          </a:bodyPr>
          <a:lstStyle/>
          <a:p>
            <a:r>
              <a:rPr lang="en-PH" sz="24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If human beings work simply under the instruction of others, they will be no different from animals </a:t>
            </a:r>
          </a:p>
        </p:txBody>
      </p:sp>
      <p:sp>
        <p:nvSpPr>
          <p:cNvPr id="3" name="TextBox 2">
            <a:extLst>
              <a:ext uri="{FF2B5EF4-FFF2-40B4-BE49-F238E27FC236}">
                <a16:creationId xmlns:a16="http://schemas.microsoft.com/office/drawing/2014/main" id="{299C18F9-A162-AAE3-4CD5-30C1769F9E64}"/>
              </a:ext>
            </a:extLst>
          </p:cNvPr>
          <p:cNvSpPr txBox="1"/>
          <p:nvPr/>
        </p:nvSpPr>
        <p:spPr>
          <a:xfrm>
            <a:off x="190500" y="4291007"/>
            <a:ext cx="7077074"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What is the secret not to be an animal when working ?</a:t>
            </a:r>
          </a:p>
        </p:txBody>
      </p:sp>
      <p:sp>
        <p:nvSpPr>
          <p:cNvPr id="12" name="TextBox 11">
            <a:extLst>
              <a:ext uri="{FF2B5EF4-FFF2-40B4-BE49-F238E27FC236}">
                <a16:creationId xmlns:a16="http://schemas.microsoft.com/office/drawing/2014/main" id="{545EA6EE-B4E0-3F61-3373-7C6F54F70EA5}"/>
              </a:ext>
            </a:extLst>
          </p:cNvPr>
          <p:cNvSpPr txBox="1"/>
          <p:nvPr/>
        </p:nvSpPr>
        <p:spPr>
          <a:xfrm>
            <a:off x="155335" y="4661453"/>
            <a:ext cx="8691561" cy="1200329"/>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After receiving instructions and before starting work, if you think that it is your own work and start work, it becomes your work and you become a human being </a:t>
            </a:r>
          </a:p>
        </p:txBody>
      </p:sp>
      <p:sp>
        <p:nvSpPr>
          <p:cNvPr id="14" name="TextBox 13">
            <a:extLst>
              <a:ext uri="{FF2B5EF4-FFF2-40B4-BE49-F238E27FC236}">
                <a16:creationId xmlns:a16="http://schemas.microsoft.com/office/drawing/2014/main" id="{81814871-7464-68D8-3DD9-99AF4D97411B}"/>
              </a:ext>
            </a:extLst>
          </p:cNvPr>
          <p:cNvSpPr txBox="1"/>
          <p:nvPr/>
        </p:nvSpPr>
        <p:spPr>
          <a:xfrm>
            <a:off x="169981" y="5907794"/>
            <a:ext cx="8546859" cy="830997"/>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When you think it is your own work and do it, it's not only joy but it also increases the efficiency of your work.  </a:t>
            </a:r>
          </a:p>
        </p:txBody>
      </p:sp>
    </p:spTree>
    <p:extLst>
      <p:ext uri="{BB962C8B-B14F-4D97-AF65-F5344CB8AC3E}">
        <p14:creationId xmlns:p14="http://schemas.microsoft.com/office/powerpoint/2010/main" val="50120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par>
                                <p:cTn id="28" presetID="3" presetClass="entr" presetSubtype="1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linds(horizont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linds(horizontal)">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6" grpId="0"/>
      <p:bldP spid="7" grpId="0"/>
      <p:bldP spid="8" grpId="0"/>
      <p:bldP spid="16" grpId="0"/>
      <p:bldP spid="17" grpId="0" animBg="1"/>
      <p:bldP spid="3" grpId="0"/>
      <p:bldP spid="12" grpId="0"/>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664E6A-837C-4F10-84E1-53C971D547CC}"/>
              </a:ext>
            </a:extLst>
          </p:cNvPr>
          <p:cNvSpPr txBox="1"/>
          <p:nvPr/>
        </p:nvSpPr>
        <p:spPr>
          <a:xfrm>
            <a:off x="225625" y="237421"/>
            <a:ext cx="6870500"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Second, animals work to eat and humans eat to work.</a:t>
            </a:r>
          </a:p>
        </p:txBody>
      </p:sp>
      <p:sp>
        <p:nvSpPr>
          <p:cNvPr id="3" name="TextBox 2">
            <a:extLst>
              <a:ext uri="{FF2B5EF4-FFF2-40B4-BE49-F238E27FC236}">
                <a16:creationId xmlns:a16="http://schemas.microsoft.com/office/drawing/2014/main" id="{AFB42421-74B1-4B42-80E6-047B330AF51B}"/>
              </a:ext>
            </a:extLst>
          </p:cNvPr>
          <p:cNvSpPr txBox="1"/>
          <p:nvPr/>
        </p:nvSpPr>
        <p:spPr>
          <a:xfrm>
            <a:off x="242888" y="875441"/>
            <a:ext cx="7591425" cy="461665"/>
          </a:xfrm>
          <a:prstGeom prst="rect">
            <a:avLst/>
          </a:prstGeom>
          <a:solidFill>
            <a:srgbClr val="66FFFF"/>
          </a:solidFill>
          <a:ln>
            <a:solidFill>
              <a:schemeClr val="tx1"/>
            </a:solidFill>
          </a:ln>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If</a:t>
            </a:r>
            <a:r>
              <a:rPr lang="ko-KR" altLang="en-US" sz="2400" dirty="0">
                <a:latin typeface="Times New Roman" panose="02020603050405020304" pitchFamily="18" charset="0"/>
                <a:cs typeface="Times New Roman" panose="02020603050405020304" pitchFamily="18" charset="0"/>
              </a:rPr>
              <a:t> </a:t>
            </a:r>
            <a:r>
              <a:rPr lang="en-PH" sz="2400" dirty="0">
                <a:latin typeface="Times New Roman" panose="02020603050405020304" pitchFamily="18" charset="0"/>
                <a:cs typeface="Times New Roman" panose="02020603050405020304" pitchFamily="18" charset="0"/>
              </a:rPr>
              <a:t>man was born to eat simply, his life would be meaningless </a:t>
            </a:r>
          </a:p>
        </p:txBody>
      </p:sp>
      <p:graphicFrame>
        <p:nvGraphicFramePr>
          <p:cNvPr id="5" name="Chart 4">
            <a:extLst>
              <a:ext uri="{FF2B5EF4-FFF2-40B4-BE49-F238E27FC236}">
                <a16:creationId xmlns:a16="http://schemas.microsoft.com/office/drawing/2014/main" id="{6EDD66D7-60EE-4E93-8ECB-9C14C97C2112}"/>
              </a:ext>
            </a:extLst>
          </p:cNvPr>
          <p:cNvGraphicFramePr>
            <a:graphicFrameLocks/>
          </p:cNvGraphicFramePr>
          <p:nvPr/>
        </p:nvGraphicFramePr>
        <p:xfrm>
          <a:off x="3227190" y="1420572"/>
          <a:ext cx="6648450" cy="40767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1081BD14-6AA3-452E-A317-286D6E141B3D}"/>
              </a:ext>
            </a:extLst>
          </p:cNvPr>
          <p:cNvSpPr txBox="1"/>
          <p:nvPr/>
        </p:nvSpPr>
        <p:spPr>
          <a:xfrm>
            <a:off x="1632050" y="1576965"/>
            <a:ext cx="2028825" cy="430887"/>
          </a:xfrm>
          <a:prstGeom prst="rect">
            <a:avLst/>
          </a:prstGeom>
          <a:solidFill>
            <a:srgbClr val="66FFFF"/>
          </a:solidFill>
          <a:ln>
            <a:solidFill>
              <a:schemeClr val="tx1"/>
            </a:solidFill>
          </a:ln>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Daily Timetable </a:t>
            </a:r>
          </a:p>
        </p:txBody>
      </p:sp>
      <p:sp>
        <p:nvSpPr>
          <p:cNvPr id="7" name="TextBox 6">
            <a:extLst>
              <a:ext uri="{FF2B5EF4-FFF2-40B4-BE49-F238E27FC236}">
                <a16:creationId xmlns:a16="http://schemas.microsoft.com/office/drawing/2014/main" id="{703E1127-5442-4B7F-85F6-53F136ED1D0C}"/>
              </a:ext>
            </a:extLst>
          </p:cNvPr>
          <p:cNvSpPr txBox="1"/>
          <p:nvPr/>
        </p:nvSpPr>
        <p:spPr>
          <a:xfrm>
            <a:off x="6808472" y="2153567"/>
            <a:ext cx="1752600" cy="1107996"/>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Sleeping Time</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endPar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7 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97A324C4-41DF-4E85-A717-7E133CC18A91}"/>
              </a:ext>
            </a:extLst>
          </p:cNvPr>
          <p:cNvSpPr txBox="1"/>
          <p:nvPr/>
        </p:nvSpPr>
        <p:spPr>
          <a:xfrm>
            <a:off x="7120416" y="3714954"/>
            <a:ext cx="1485899" cy="769441"/>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Meal Time</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3 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BA0E0199-E96B-44AA-A419-C4901ADC5822}"/>
              </a:ext>
            </a:extLst>
          </p:cNvPr>
          <p:cNvSpPr txBox="1"/>
          <p:nvPr/>
        </p:nvSpPr>
        <p:spPr>
          <a:xfrm>
            <a:off x="5298759" y="2022626"/>
            <a:ext cx="1509713" cy="769441"/>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Free Time</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4 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83DF60AC-9B3E-4DAB-B141-CAC7D888B61C}"/>
              </a:ext>
            </a:extLst>
          </p:cNvPr>
          <p:cNvSpPr txBox="1"/>
          <p:nvPr/>
        </p:nvSpPr>
        <p:spPr>
          <a:xfrm>
            <a:off x="4798815" y="3486354"/>
            <a:ext cx="1752600" cy="769441"/>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Working Time</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8 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94669E52-B1B8-4F5B-B98A-D756DD4FA901}"/>
              </a:ext>
            </a:extLst>
          </p:cNvPr>
          <p:cNvSpPr txBox="1"/>
          <p:nvPr/>
        </p:nvSpPr>
        <p:spPr>
          <a:xfrm>
            <a:off x="6153413" y="4514233"/>
            <a:ext cx="1576387" cy="769441"/>
          </a:xfrm>
          <a:prstGeom prst="rect">
            <a:avLst/>
          </a:prstGeom>
          <a:noFill/>
        </p:spPr>
        <p:txBody>
          <a:bodyPr wrap="square" rtlCol="0">
            <a:spAutoFit/>
          </a:bodyPr>
          <a:lstStyle/>
          <a:p>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Commuting</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2</a:t>
            </a:r>
            <a:r>
              <a:rPr lang="ko-KR" altLang="en-US"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rPr>
              <a:t>hours</a:t>
            </a:r>
            <a:endParaRPr lang="en-PH" sz="2200" dirty="0">
              <a:solidFill>
                <a:schemeClr val="bg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TextBox 11">
            <a:extLst>
              <a:ext uri="{FF2B5EF4-FFF2-40B4-BE49-F238E27FC236}">
                <a16:creationId xmlns:a16="http://schemas.microsoft.com/office/drawing/2014/main" id="{BA5361F0-FFB5-43AF-B709-FBA51E15C7C1}"/>
              </a:ext>
            </a:extLst>
          </p:cNvPr>
          <p:cNvSpPr txBox="1"/>
          <p:nvPr/>
        </p:nvSpPr>
        <p:spPr>
          <a:xfrm>
            <a:off x="171448" y="2173133"/>
            <a:ext cx="4400552"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What is my time in 24 hours a day?</a:t>
            </a:r>
            <a:r>
              <a:rPr lang="en-PH" altLang="ko-KR" sz="2200" dirty="0">
                <a:latin typeface="HY견명조" panose="02030600000101010101" pitchFamily="18" charset="-127"/>
                <a:ea typeface="HY견명조" panose="02030600000101010101" pitchFamily="18" charset="-127"/>
              </a:rPr>
              <a:t> </a:t>
            </a:r>
            <a:endParaRPr lang="en-PH" altLang="ko-KR" sz="2000" dirty="0">
              <a:latin typeface="HY견명조" panose="02030600000101010101" pitchFamily="18" charset="-127"/>
              <a:ea typeface="HY견명조" panose="02030600000101010101" pitchFamily="18" charset="-127"/>
            </a:endParaRPr>
          </a:p>
        </p:txBody>
      </p:sp>
      <p:sp>
        <p:nvSpPr>
          <p:cNvPr id="13" name="TextBox 12">
            <a:extLst>
              <a:ext uri="{FF2B5EF4-FFF2-40B4-BE49-F238E27FC236}">
                <a16:creationId xmlns:a16="http://schemas.microsoft.com/office/drawing/2014/main" id="{4E23D7DB-E790-40FD-B8D0-112187EAF77C}"/>
              </a:ext>
            </a:extLst>
          </p:cNvPr>
          <p:cNvSpPr txBox="1"/>
          <p:nvPr/>
        </p:nvSpPr>
        <p:spPr>
          <a:xfrm>
            <a:off x="242293" y="2734900"/>
            <a:ext cx="4152898" cy="830997"/>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12 hours, of which 8 hours are working hours</a:t>
            </a:r>
            <a:r>
              <a:rPr lang="en-PH" sz="2200" dirty="0">
                <a:latin typeface="HY견명조" panose="02030600000101010101" pitchFamily="18" charset="-127"/>
                <a:ea typeface="HY견명조" panose="02030600000101010101" pitchFamily="18" charset="-127"/>
              </a:rPr>
              <a:t>. </a:t>
            </a:r>
            <a:endParaRPr lang="en-PH" sz="2000" dirty="0">
              <a:latin typeface="HY견명조" panose="02030600000101010101" pitchFamily="18" charset="-127"/>
              <a:ea typeface="HY견명조" panose="02030600000101010101" pitchFamily="18" charset="-127"/>
            </a:endParaRPr>
          </a:p>
        </p:txBody>
      </p:sp>
      <p:sp>
        <p:nvSpPr>
          <p:cNvPr id="14" name="TextBox 13">
            <a:extLst>
              <a:ext uri="{FF2B5EF4-FFF2-40B4-BE49-F238E27FC236}">
                <a16:creationId xmlns:a16="http://schemas.microsoft.com/office/drawing/2014/main" id="{D7201214-3EC4-487E-B9B1-8C6B3E728423}"/>
              </a:ext>
            </a:extLst>
          </p:cNvPr>
          <p:cNvSpPr txBox="1"/>
          <p:nvPr/>
        </p:nvSpPr>
        <p:spPr>
          <a:xfrm>
            <a:off x="171448" y="3546066"/>
            <a:ext cx="5360193"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We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spend 2/3 of our life working </a:t>
            </a:r>
          </a:p>
        </p:txBody>
      </p:sp>
      <p:sp>
        <p:nvSpPr>
          <p:cNvPr id="15" name="Oval 14">
            <a:extLst>
              <a:ext uri="{FF2B5EF4-FFF2-40B4-BE49-F238E27FC236}">
                <a16:creationId xmlns:a16="http://schemas.microsoft.com/office/drawing/2014/main" id="{C952AF52-A6F0-4469-8DA5-FC02BF10B7DF}"/>
              </a:ext>
            </a:extLst>
          </p:cNvPr>
          <p:cNvSpPr/>
          <p:nvPr/>
        </p:nvSpPr>
        <p:spPr>
          <a:xfrm>
            <a:off x="242293" y="4153007"/>
            <a:ext cx="4395788" cy="689939"/>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Working Attitude </a:t>
            </a:r>
          </a:p>
        </p:txBody>
      </p:sp>
      <p:sp>
        <p:nvSpPr>
          <p:cNvPr id="16" name="Oval 15">
            <a:extLst>
              <a:ext uri="{FF2B5EF4-FFF2-40B4-BE49-F238E27FC236}">
                <a16:creationId xmlns:a16="http://schemas.microsoft.com/office/drawing/2014/main" id="{F9C6CDD6-73DA-444C-94B9-CD1E6D3D5491}"/>
              </a:ext>
            </a:extLst>
          </p:cNvPr>
          <p:cNvSpPr/>
          <p:nvPr/>
        </p:nvSpPr>
        <p:spPr>
          <a:xfrm>
            <a:off x="592602" y="5266171"/>
            <a:ext cx="3253974" cy="74987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Happy Mind</a:t>
            </a:r>
            <a:endParaRPr lang="en-PH" sz="2000" dirty="0">
              <a:solidFill>
                <a:schemeClr val="tx1"/>
              </a:solidFill>
              <a:latin typeface="HY견명조" panose="02030600000101010101" pitchFamily="18" charset="-127"/>
              <a:ea typeface="HY견명조" panose="02030600000101010101" pitchFamily="18" charset="-127"/>
            </a:endParaRPr>
          </a:p>
        </p:txBody>
      </p:sp>
      <p:sp>
        <p:nvSpPr>
          <p:cNvPr id="18" name="Speech Bubble: Rectangle with Corners Rounded 17">
            <a:extLst>
              <a:ext uri="{FF2B5EF4-FFF2-40B4-BE49-F238E27FC236}">
                <a16:creationId xmlns:a16="http://schemas.microsoft.com/office/drawing/2014/main" id="{A376B5D5-4809-41FE-BC12-73ED62EB411B}"/>
              </a:ext>
            </a:extLst>
          </p:cNvPr>
          <p:cNvSpPr/>
          <p:nvPr/>
        </p:nvSpPr>
        <p:spPr>
          <a:xfrm>
            <a:off x="3870127" y="5809508"/>
            <a:ext cx="1857375" cy="880649"/>
          </a:xfrm>
          <a:prstGeom prst="wedgeRoundRectCallout">
            <a:avLst>
              <a:gd name="adj1" fmla="val -100771"/>
              <a:gd name="adj2" fmla="val -137102"/>
              <a:gd name="adj3" fmla="val 16667"/>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Healthy and Fruitful Life</a:t>
            </a:r>
          </a:p>
        </p:txBody>
      </p:sp>
      <p:sp>
        <p:nvSpPr>
          <p:cNvPr id="19" name="Arrow: Up 18">
            <a:extLst>
              <a:ext uri="{FF2B5EF4-FFF2-40B4-BE49-F238E27FC236}">
                <a16:creationId xmlns:a16="http://schemas.microsoft.com/office/drawing/2014/main" id="{56D737D5-51C5-405E-B1A8-E36125B76E13}"/>
              </a:ext>
            </a:extLst>
          </p:cNvPr>
          <p:cNvSpPr/>
          <p:nvPr/>
        </p:nvSpPr>
        <p:spPr>
          <a:xfrm>
            <a:off x="1753443" y="4926247"/>
            <a:ext cx="990600" cy="264314"/>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Rectangle: Rounded Corners 3">
            <a:extLst>
              <a:ext uri="{FF2B5EF4-FFF2-40B4-BE49-F238E27FC236}">
                <a16:creationId xmlns:a16="http://schemas.microsoft.com/office/drawing/2014/main" id="{AF076E42-88E0-0B1C-55A2-D4ADC2C0B27B}"/>
              </a:ext>
            </a:extLst>
          </p:cNvPr>
          <p:cNvSpPr/>
          <p:nvPr/>
        </p:nvSpPr>
        <p:spPr>
          <a:xfrm>
            <a:off x="6796469" y="5754272"/>
            <a:ext cx="2075688" cy="883514"/>
          </a:xfrm>
          <a:prstGeom prst="roundRect">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Taking Ownership</a:t>
            </a:r>
          </a:p>
        </p:txBody>
      </p:sp>
      <p:sp>
        <p:nvSpPr>
          <p:cNvPr id="17" name="Arrow: Left 16">
            <a:extLst>
              <a:ext uri="{FF2B5EF4-FFF2-40B4-BE49-F238E27FC236}">
                <a16:creationId xmlns:a16="http://schemas.microsoft.com/office/drawing/2014/main" id="{A3B9A9A6-22B6-6994-76BF-CBB76051CEC3}"/>
              </a:ext>
            </a:extLst>
          </p:cNvPr>
          <p:cNvSpPr/>
          <p:nvPr/>
        </p:nvSpPr>
        <p:spPr>
          <a:xfrm>
            <a:off x="5961888" y="6016048"/>
            <a:ext cx="685800" cy="520296"/>
          </a:xfrm>
          <a:prstGeom prst="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402932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linds(horizontal)">
                                      <p:cBhvr>
                                        <p:cTn id="19" dur="500"/>
                                        <p:tgtEl>
                                          <p:spTgt spid="9"/>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linds(horizontal)">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linds(horizont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linds(horizontal)">
                                      <p:cBhvr>
                                        <p:cTn id="46" dur="500"/>
                                        <p:tgtEl>
                                          <p:spTgt spid="15"/>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linds(horizontal)">
                                      <p:cBhvr>
                                        <p:cTn id="49" dur="500"/>
                                        <p:tgtEl>
                                          <p:spTgt spid="19"/>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linds(horizontal)">
                                      <p:cBhvr>
                                        <p:cTn id="52" dur="500"/>
                                        <p:tgtEl>
                                          <p:spTgt spid="16"/>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blinds(horizontal)">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5" grpId="0">
        <p:bldAsOne/>
      </p:bldGraphic>
      <p:bldP spid="6" grpId="0" animBg="1"/>
      <p:bldP spid="7" grpId="0"/>
      <p:bldP spid="8" grpId="0"/>
      <p:bldP spid="9" grpId="0"/>
      <p:bldP spid="10" grpId="0"/>
      <p:bldP spid="11" grpId="0"/>
      <p:bldP spid="12" grpId="0"/>
      <p:bldP spid="13" grpId="0"/>
      <p:bldP spid="14" grpId="0"/>
      <p:bldP spid="15" grpId="0" animBg="1"/>
      <p:bldP spid="16" grpId="0" animBg="1"/>
      <p:bldP spid="18" grpId="0" animBg="1"/>
      <p:bldP spid="19" grpId="0" animBg="1"/>
      <p:bldP spid="4"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5231DC-2FFC-4AA8-B62A-468577BFDB71}"/>
              </a:ext>
            </a:extLst>
          </p:cNvPr>
          <p:cNvSpPr txBox="1"/>
          <p:nvPr/>
        </p:nvSpPr>
        <p:spPr>
          <a:xfrm>
            <a:off x="317275" y="92317"/>
            <a:ext cx="2513323" cy="430887"/>
          </a:xfrm>
          <a:prstGeom prst="rect">
            <a:avLst/>
          </a:prstGeom>
          <a:noFill/>
        </p:spPr>
        <p:txBody>
          <a:bodyPr wrap="square" rtlCol="0">
            <a:spAutoFit/>
          </a:bodyPr>
          <a:lstStyle/>
          <a:p>
            <a:r>
              <a:rPr lang="en-PH" sz="2200" u="sng" dirty="0">
                <a:latin typeface="Times New Roman" panose="02020603050405020304" pitchFamily="18" charset="0"/>
                <a:cs typeface="Times New Roman" panose="02020603050405020304" pitchFamily="18" charset="0"/>
              </a:rPr>
              <a:t>Taking Ownership</a:t>
            </a:r>
          </a:p>
        </p:txBody>
      </p:sp>
      <p:sp>
        <p:nvSpPr>
          <p:cNvPr id="3" name="TextBox 2">
            <a:extLst>
              <a:ext uri="{FF2B5EF4-FFF2-40B4-BE49-F238E27FC236}">
                <a16:creationId xmlns:a16="http://schemas.microsoft.com/office/drawing/2014/main" id="{DD86E38C-6A45-4FA7-7590-6E24653401E5}"/>
              </a:ext>
            </a:extLst>
          </p:cNvPr>
          <p:cNvSpPr txBox="1"/>
          <p:nvPr/>
        </p:nvSpPr>
        <p:spPr>
          <a:xfrm>
            <a:off x="173522" y="492577"/>
            <a:ext cx="5463540" cy="400110"/>
          </a:xfrm>
          <a:prstGeom prst="rect">
            <a:avLst/>
          </a:prstGeom>
          <a:noFill/>
        </p:spPr>
        <p:txBody>
          <a:bodyPr wrap="square" rtlCol="0">
            <a:spAutoFit/>
          </a:bodyPr>
          <a:lstStyle/>
          <a:p>
            <a:r>
              <a:rPr lang="en-PH" sz="2000" dirty="0">
                <a:latin typeface="Times New Roman" panose="02020603050405020304" pitchFamily="18" charset="0"/>
                <a:cs typeface="Times New Roman" panose="02020603050405020304" pitchFamily="18" charset="0"/>
              </a:rPr>
              <a:t>What is the meaning of taking ownership? </a:t>
            </a:r>
          </a:p>
        </p:txBody>
      </p:sp>
      <p:sp>
        <p:nvSpPr>
          <p:cNvPr id="4" name="Rectangle: Rounded Corners 3">
            <a:extLst>
              <a:ext uri="{FF2B5EF4-FFF2-40B4-BE49-F238E27FC236}">
                <a16:creationId xmlns:a16="http://schemas.microsoft.com/office/drawing/2014/main" id="{F67F543D-7189-6550-8ED2-FEEED13CCB65}"/>
              </a:ext>
            </a:extLst>
          </p:cNvPr>
          <p:cNvSpPr/>
          <p:nvPr/>
        </p:nvSpPr>
        <p:spPr>
          <a:xfrm>
            <a:off x="2270792" y="2533229"/>
            <a:ext cx="5257800" cy="601037"/>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Times New Roman" panose="02020603050405020304" pitchFamily="18" charset="0"/>
                <a:cs typeface="Times New Roman" panose="02020603050405020304" pitchFamily="18" charset="0"/>
              </a:rPr>
              <a:t>It means to work as the owner of your own life, not as the owner of the organization</a:t>
            </a:r>
            <a:endParaRPr lang="en-PH" sz="2000" dirty="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7C8FBAD-E200-AC2F-C813-2C887FC83AEE}"/>
              </a:ext>
            </a:extLst>
          </p:cNvPr>
          <p:cNvSpPr txBox="1"/>
          <p:nvPr/>
        </p:nvSpPr>
        <p:spPr>
          <a:xfrm>
            <a:off x="173522" y="923464"/>
            <a:ext cx="8467344" cy="707886"/>
          </a:xfrm>
          <a:prstGeom prst="rect">
            <a:avLst/>
          </a:prstGeom>
          <a:noFill/>
          <a:ln>
            <a:solidFill>
              <a:schemeClr val="accent1"/>
            </a:solidFill>
          </a:ln>
        </p:spPr>
        <p:txBody>
          <a:bodyPr wrap="square" rtlCol="0">
            <a:spAutoFit/>
          </a:bodyPr>
          <a:lstStyle/>
          <a:p>
            <a:r>
              <a:rPr lang="en-PH" sz="2000" dirty="0">
                <a:latin typeface="Times New Roman" panose="02020603050405020304" pitchFamily="18" charset="0"/>
                <a:cs typeface="Times New Roman" panose="02020603050405020304" pitchFamily="18" charset="0"/>
              </a:rPr>
              <a:t>A mindset of leading an organization or work actively and autonomously with a sense of responsibility as a principal agent.</a:t>
            </a:r>
          </a:p>
        </p:txBody>
      </p:sp>
      <p:sp>
        <p:nvSpPr>
          <p:cNvPr id="6" name="TextBox 5">
            <a:extLst>
              <a:ext uri="{FF2B5EF4-FFF2-40B4-BE49-F238E27FC236}">
                <a16:creationId xmlns:a16="http://schemas.microsoft.com/office/drawing/2014/main" id="{A9CB6B24-2B50-38EE-CB68-1186DE3439A7}"/>
              </a:ext>
            </a:extLst>
          </p:cNvPr>
          <p:cNvSpPr txBox="1"/>
          <p:nvPr/>
        </p:nvSpPr>
        <p:spPr>
          <a:xfrm>
            <a:off x="173522" y="1708294"/>
            <a:ext cx="8467344" cy="707886"/>
          </a:xfrm>
          <a:prstGeom prst="rect">
            <a:avLst/>
          </a:prstGeom>
          <a:noFill/>
          <a:ln>
            <a:solidFill>
              <a:schemeClr val="accent1"/>
            </a:solidFill>
          </a:ln>
        </p:spPr>
        <p:txBody>
          <a:bodyPr wrap="square" rtlCol="0">
            <a:spAutoFit/>
          </a:bodyPr>
          <a:lstStyle/>
          <a:p>
            <a:r>
              <a:rPr lang="en-PH" sz="2000" dirty="0">
                <a:latin typeface="Times New Roman" panose="02020603050405020304" pitchFamily="18" charset="0"/>
                <a:cs typeface="Times New Roman" panose="02020603050405020304" pitchFamily="18" charset="0"/>
              </a:rPr>
              <a:t>A mindset of leading any task with a sense of responsibility and doing one's best, as if it were one's own </a:t>
            </a:r>
          </a:p>
        </p:txBody>
      </p:sp>
      <p:sp>
        <p:nvSpPr>
          <p:cNvPr id="7" name="TextBox 6">
            <a:extLst>
              <a:ext uri="{FF2B5EF4-FFF2-40B4-BE49-F238E27FC236}">
                <a16:creationId xmlns:a16="http://schemas.microsoft.com/office/drawing/2014/main" id="{2855FA75-4D2E-F483-5355-F2AF4D80CA29}"/>
              </a:ext>
            </a:extLst>
          </p:cNvPr>
          <p:cNvSpPr txBox="1"/>
          <p:nvPr/>
        </p:nvSpPr>
        <p:spPr>
          <a:xfrm>
            <a:off x="173522" y="3195068"/>
            <a:ext cx="7104888" cy="430887"/>
          </a:xfrm>
          <a:prstGeom prst="rect">
            <a:avLst/>
          </a:prstGeom>
          <a:noFill/>
        </p:spPr>
        <p:txBody>
          <a:bodyPr wrap="square" rtlCol="0">
            <a:spAutoFit/>
          </a:bodyPr>
          <a:lstStyle/>
          <a:p>
            <a:r>
              <a:rPr lang="en-US" sz="2200" u="sng" dirty="0">
                <a:latin typeface="Times New Roman" panose="02020603050405020304" pitchFamily="18" charset="0"/>
                <a:cs typeface="Times New Roman" panose="02020603050405020304" pitchFamily="18" charset="0"/>
              </a:rPr>
              <a:t>Various positive effects on organizations and individuals</a:t>
            </a:r>
            <a:endParaRPr lang="en-PH" sz="2200" u="sng" dirty="0">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id="{8B710260-A118-783B-6EA8-1E8147E31F82}"/>
              </a:ext>
            </a:extLst>
          </p:cNvPr>
          <p:cNvSpPr/>
          <p:nvPr/>
        </p:nvSpPr>
        <p:spPr>
          <a:xfrm>
            <a:off x="2898911" y="4730748"/>
            <a:ext cx="3104707" cy="510363"/>
          </a:xfrm>
          <a:prstGeom prst="ellipse">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000" dirty="0">
                <a:solidFill>
                  <a:schemeClr val="tx1"/>
                </a:solidFill>
                <a:latin typeface="Times New Roman" panose="02020603050405020304" pitchFamily="18" charset="0"/>
                <a:cs typeface="Times New Roman" panose="02020603050405020304" pitchFamily="18" charset="0"/>
              </a:rPr>
              <a:t>Taking Ownership</a:t>
            </a:r>
          </a:p>
        </p:txBody>
      </p:sp>
      <p:sp>
        <p:nvSpPr>
          <p:cNvPr id="9" name="Rectangle: Rounded Corners 8">
            <a:extLst>
              <a:ext uri="{FF2B5EF4-FFF2-40B4-BE49-F238E27FC236}">
                <a16:creationId xmlns:a16="http://schemas.microsoft.com/office/drawing/2014/main" id="{D18636C7-0249-50D9-D8DF-27C774C79212}"/>
              </a:ext>
            </a:extLst>
          </p:cNvPr>
          <p:cNvSpPr/>
          <p:nvPr/>
        </p:nvSpPr>
        <p:spPr>
          <a:xfrm>
            <a:off x="2714730" y="3808172"/>
            <a:ext cx="3473067" cy="430887"/>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000" dirty="0">
                <a:solidFill>
                  <a:schemeClr val="tx1"/>
                </a:solidFill>
                <a:latin typeface="Times New Roman" panose="02020603050405020304" pitchFamily="18" charset="0"/>
                <a:cs typeface="Times New Roman" panose="02020603050405020304" pitchFamily="18" charset="0"/>
              </a:rPr>
              <a:t>Build trust among members</a:t>
            </a:r>
          </a:p>
        </p:txBody>
      </p:sp>
      <p:sp>
        <p:nvSpPr>
          <p:cNvPr id="10" name="Rectangle: Rounded Corners 9">
            <a:extLst>
              <a:ext uri="{FF2B5EF4-FFF2-40B4-BE49-F238E27FC236}">
                <a16:creationId xmlns:a16="http://schemas.microsoft.com/office/drawing/2014/main" id="{2A132CC3-AFBB-A36F-E37F-B3FC999F67C2}"/>
              </a:ext>
            </a:extLst>
          </p:cNvPr>
          <p:cNvSpPr/>
          <p:nvPr/>
        </p:nvSpPr>
        <p:spPr>
          <a:xfrm>
            <a:off x="3296462" y="5729085"/>
            <a:ext cx="2323215" cy="924578"/>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000" dirty="0">
                <a:solidFill>
                  <a:schemeClr val="tx1"/>
                </a:solidFill>
                <a:latin typeface="Times New Roman" panose="02020603050405020304" pitchFamily="18" charset="0"/>
                <a:cs typeface="Times New Roman" panose="02020603050405020304" pitchFamily="18" charset="0"/>
              </a:rPr>
              <a:t>Improved performance and productivity</a:t>
            </a:r>
          </a:p>
        </p:txBody>
      </p:sp>
      <p:sp>
        <p:nvSpPr>
          <p:cNvPr id="11" name="Rectangle: Rounded Corners 10">
            <a:extLst>
              <a:ext uri="{FF2B5EF4-FFF2-40B4-BE49-F238E27FC236}">
                <a16:creationId xmlns:a16="http://schemas.microsoft.com/office/drawing/2014/main" id="{473BF503-1765-1E66-A161-6907B7FC2103}"/>
              </a:ext>
            </a:extLst>
          </p:cNvPr>
          <p:cNvSpPr/>
          <p:nvPr/>
        </p:nvSpPr>
        <p:spPr>
          <a:xfrm>
            <a:off x="326949" y="4209778"/>
            <a:ext cx="1967024" cy="1714075"/>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Improvement of organizational and job commitment</a:t>
            </a:r>
            <a:endParaRPr lang="en-PH" sz="2000" dirty="0">
              <a:solidFill>
                <a:schemeClr val="tx1"/>
              </a:solidFill>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2B50E36D-DB67-C806-C94C-BB47A0C13727}"/>
              </a:ext>
            </a:extLst>
          </p:cNvPr>
          <p:cNvSpPr/>
          <p:nvPr/>
        </p:nvSpPr>
        <p:spPr>
          <a:xfrm>
            <a:off x="6613450" y="4209778"/>
            <a:ext cx="2083982" cy="1364511"/>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Proactive work processing and increased creativity</a:t>
            </a:r>
            <a:endParaRPr lang="en-PH" sz="2000" dirty="0">
              <a:solidFill>
                <a:schemeClr val="tx1"/>
              </a:solidFill>
              <a:latin typeface="Times New Roman" panose="02020603050405020304" pitchFamily="18" charset="0"/>
              <a:cs typeface="Times New Roman" panose="02020603050405020304" pitchFamily="18" charset="0"/>
            </a:endParaRPr>
          </a:p>
        </p:txBody>
      </p:sp>
      <p:sp>
        <p:nvSpPr>
          <p:cNvPr id="13" name="Arrow: Up 12">
            <a:extLst>
              <a:ext uri="{FF2B5EF4-FFF2-40B4-BE49-F238E27FC236}">
                <a16:creationId xmlns:a16="http://schemas.microsoft.com/office/drawing/2014/main" id="{6E1CEEAA-5273-1FAC-36D4-E666EC1E989C}"/>
              </a:ext>
            </a:extLst>
          </p:cNvPr>
          <p:cNvSpPr/>
          <p:nvPr/>
        </p:nvSpPr>
        <p:spPr>
          <a:xfrm>
            <a:off x="4348714" y="4304984"/>
            <a:ext cx="312174" cy="329792"/>
          </a:xfrm>
          <a:prstGeom prst="up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Arrow: Left 13">
            <a:extLst>
              <a:ext uri="{FF2B5EF4-FFF2-40B4-BE49-F238E27FC236}">
                <a16:creationId xmlns:a16="http://schemas.microsoft.com/office/drawing/2014/main" id="{924519E8-BA02-72C6-9FE5-FB9BAC372E67}"/>
              </a:ext>
            </a:extLst>
          </p:cNvPr>
          <p:cNvSpPr/>
          <p:nvPr/>
        </p:nvSpPr>
        <p:spPr>
          <a:xfrm>
            <a:off x="2270792" y="4795247"/>
            <a:ext cx="510362" cy="382773"/>
          </a:xfrm>
          <a:prstGeom prst="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5" name="Arrow: Right 14">
            <a:extLst>
              <a:ext uri="{FF2B5EF4-FFF2-40B4-BE49-F238E27FC236}">
                <a16:creationId xmlns:a16="http://schemas.microsoft.com/office/drawing/2014/main" id="{170D9B3C-4888-52E0-BAB3-904AB2B3E948}"/>
              </a:ext>
            </a:extLst>
          </p:cNvPr>
          <p:cNvSpPr/>
          <p:nvPr/>
        </p:nvSpPr>
        <p:spPr>
          <a:xfrm>
            <a:off x="6103088" y="4870773"/>
            <a:ext cx="510362" cy="350874"/>
          </a:xfrm>
          <a:prstGeom prst="righ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6" name="Arrow: Down 15">
            <a:extLst>
              <a:ext uri="{FF2B5EF4-FFF2-40B4-BE49-F238E27FC236}">
                <a16:creationId xmlns:a16="http://schemas.microsoft.com/office/drawing/2014/main" id="{ED743C76-E2DA-C048-620B-5924E5F8F8AE}"/>
              </a:ext>
            </a:extLst>
          </p:cNvPr>
          <p:cNvSpPr/>
          <p:nvPr/>
        </p:nvSpPr>
        <p:spPr>
          <a:xfrm>
            <a:off x="4297466" y="5358384"/>
            <a:ext cx="414671" cy="290005"/>
          </a:xfrm>
          <a:prstGeom prst="downArrow">
            <a:avLst>
              <a:gd name="adj1" fmla="val 45590"/>
              <a:gd name="adj2" fmla="val 50000"/>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7" name="Speech Bubble: Rectangle 16">
            <a:extLst>
              <a:ext uri="{FF2B5EF4-FFF2-40B4-BE49-F238E27FC236}">
                <a16:creationId xmlns:a16="http://schemas.microsoft.com/office/drawing/2014/main" id="{8D71656B-9422-30F3-03CD-5B05BCDF1057}"/>
              </a:ext>
            </a:extLst>
          </p:cNvPr>
          <p:cNvSpPr/>
          <p:nvPr/>
        </p:nvSpPr>
        <p:spPr>
          <a:xfrm>
            <a:off x="6428232" y="5884222"/>
            <a:ext cx="1758838" cy="769441"/>
          </a:xfrm>
          <a:prstGeom prst="wedgeRectCallout">
            <a:avLst>
              <a:gd name="adj1" fmla="val -116003"/>
              <a:gd name="adj2" fmla="val -131872"/>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000" dirty="0">
                <a:solidFill>
                  <a:schemeClr val="tx1"/>
                </a:solidFill>
                <a:latin typeface="Times New Roman" panose="02020603050405020304" pitchFamily="18" charset="0"/>
                <a:cs typeface="Times New Roman" panose="02020603050405020304" pitchFamily="18" charset="0"/>
              </a:rPr>
              <a:t>Pathway to Prosperity</a:t>
            </a:r>
          </a:p>
        </p:txBody>
      </p:sp>
    </p:spTree>
    <p:extLst>
      <p:ext uri="{BB962C8B-B14F-4D97-AF65-F5344CB8AC3E}">
        <p14:creationId xmlns:p14="http://schemas.microsoft.com/office/powerpoint/2010/main" val="209592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3566F8-CFBE-DA7F-224F-C0DFB3239913}"/>
              </a:ext>
            </a:extLst>
          </p:cNvPr>
          <p:cNvSpPr/>
          <p:nvPr/>
        </p:nvSpPr>
        <p:spPr>
          <a:xfrm>
            <a:off x="490728" y="892539"/>
            <a:ext cx="2889504" cy="353830"/>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Taking Ownership</a:t>
            </a:r>
          </a:p>
        </p:txBody>
      </p:sp>
      <p:sp>
        <p:nvSpPr>
          <p:cNvPr id="3" name="Rectangle: Rounded Corners 2">
            <a:extLst>
              <a:ext uri="{FF2B5EF4-FFF2-40B4-BE49-F238E27FC236}">
                <a16:creationId xmlns:a16="http://schemas.microsoft.com/office/drawing/2014/main" id="{AC7720B2-B548-11A6-9A6F-0523C2C2EC35}"/>
              </a:ext>
            </a:extLst>
          </p:cNvPr>
          <p:cNvSpPr/>
          <p:nvPr/>
        </p:nvSpPr>
        <p:spPr>
          <a:xfrm>
            <a:off x="4846320" y="846819"/>
            <a:ext cx="2889504" cy="353830"/>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Biblical Stewardship</a:t>
            </a:r>
          </a:p>
        </p:txBody>
      </p:sp>
      <p:sp>
        <p:nvSpPr>
          <p:cNvPr id="4" name="Arrow: Right 3">
            <a:extLst>
              <a:ext uri="{FF2B5EF4-FFF2-40B4-BE49-F238E27FC236}">
                <a16:creationId xmlns:a16="http://schemas.microsoft.com/office/drawing/2014/main" id="{183C5170-1FFE-5CDB-8638-DEB0ADADBAB1}"/>
              </a:ext>
            </a:extLst>
          </p:cNvPr>
          <p:cNvSpPr/>
          <p:nvPr/>
        </p:nvSpPr>
        <p:spPr>
          <a:xfrm>
            <a:off x="3794760" y="892539"/>
            <a:ext cx="630936" cy="308110"/>
          </a:xfrm>
          <a:prstGeom prst="righ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sz="220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0F5B2D8-264C-29D4-1FBE-CC6B7DBDE5C9}"/>
              </a:ext>
            </a:extLst>
          </p:cNvPr>
          <p:cNvSpPr txBox="1"/>
          <p:nvPr/>
        </p:nvSpPr>
        <p:spPr>
          <a:xfrm>
            <a:off x="246888" y="123444"/>
            <a:ext cx="7488936" cy="769441"/>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As Christians, taking of ownership must be changed to a Biblical Stewardship mindset.</a:t>
            </a:r>
            <a:endParaRPr lang="en-PH" sz="22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291DBAC-3800-CB30-EBB1-3C48DE664176}"/>
              </a:ext>
            </a:extLst>
          </p:cNvPr>
          <p:cNvSpPr txBox="1"/>
          <p:nvPr/>
        </p:nvSpPr>
        <p:spPr>
          <a:xfrm>
            <a:off x="187452" y="1283130"/>
            <a:ext cx="4206240"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Work for organization as owner</a:t>
            </a:r>
          </a:p>
        </p:txBody>
      </p:sp>
      <p:sp>
        <p:nvSpPr>
          <p:cNvPr id="9" name="TextBox 8">
            <a:extLst>
              <a:ext uri="{FF2B5EF4-FFF2-40B4-BE49-F238E27FC236}">
                <a16:creationId xmlns:a16="http://schemas.microsoft.com/office/drawing/2014/main" id="{1B7BC36D-D50D-9739-8A3A-C49D567293A1}"/>
              </a:ext>
            </a:extLst>
          </p:cNvPr>
          <p:cNvSpPr txBox="1"/>
          <p:nvPr/>
        </p:nvSpPr>
        <p:spPr>
          <a:xfrm>
            <a:off x="4750310" y="1267865"/>
            <a:ext cx="3282696"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Work for God as caretaker</a:t>
            </a:r>
          </a:p>
        </p:txBody>
      </p:sp>
      <p:sp>
        <p:nvSpPr>
          <p:cNvPr id="10" name="TextBox 9">
            <a:extLst>
              <a:ext uri="{FF2B5EF4-FFF2-40B4-BE49-F238E27FC236}">
                <a16:creationId xmlns:a16="http://schemas.microsoft.com/office/drawing/2014/main" id="{7D04D302-FCDC-1334-45AB-7CB90C3A7601}"/>
              </a:ext>
            </a:extLst>
          </p:cNvPr>
          <p:cNvSpPr txBox="1"/>
          <p:nvPr/>
        </p:nvSpPr>
        <p:spPr>
          <a:xfrm>
            <a:off x="283464" y="1684777"/>
            <a:ext cx="4656582" cy="430887"/>
          </a:xfrm>
          <a:prstGeom prst="rect">
            <a:avLst/>
          </a:prstGeom>
          <a:noFill/>
        </p:spPr>
        <p:txBody>
          <a:bodyPr wrap="square" rtlCol="0">
            <a:spAutoFit/>
          </a:bodyPr>
          <a:lstStyle/>
          <a:p>
            <a:r>
              <a:rPr lang="en-PH" sz="2200" u="sng" dirty="0">
                <a:latin typeface="Times New Roman" panose="02020603050405020304" pitchFamily="18" charset="0"/>
                <a:cs typeface="Times New Roman" panose="02020603050405020304" pitchFamily="18" charset="0"/>
              </a:rPr>
              <a:t>Foundation of stewardship in the Bible</a:t>
            </a:r>
          </a:p>
        </p:txBody>
      </p:sp>
      <p:sp>
        <p:nvSpPr>
          <p:cNvPr id="11" name="TextBox 10">
            <a:extLst>
              <a:ext uri="{FF2B5EF4-FFF2-40B4-BE49-F238E27FC236}">
                <a16:creationId xmlns:a16="http://schemas.microsoft.com/office/drawing/2014/main" id="{CC48955B-DC07-688C-2D76-F49A56CD7BE5}"/>
              </a:ext>
            </a:extLst>
          </p:cNvPr>
          <p:cNvSpPr txBox="1"/>
          <p:nvPr/>
        </p:nvSpPr>
        <p:spPr>
          <a:xfrm>
            <a:off x="226314" y="2091104"/>
            <a:ext cx="4128516" cy="400110"/>
          </a:xfrm>
          <a:prstGeom prst="rect">
            <a:avLst/>
          </a:prstGeom>
          <a:noFill/>
        </p:spPr>
        <p:txBody>
          <a:bodyPr wrap="square" rtlCol="0">
            <a:spAutoFit/>
          </a:bodyPr>
          <a:lstStyle/>
          <a:p>
            <a:r>
              <a:rPr lang="en-PH" sz="2000" dirty="0">
                <a:latin typeface="Times New Roman" panose="02020603050405020304" pitchFamily="18" charset="0"/>
                <a:cs typeface="Times New Roman" panose="02020603050405020304" pitchFamily="18" charset="0"/>
              </a:rPr>
              <a:t>-  Creation and Ownership of God</a:t>
            </a:r>
          </a:p>
        </p:txBody>
      </p:sp>
      <p:sp>
        <p:nvSpPr>
          <p:cNvPr id="12" name="TextBox 11">
            <a:extLst>
              <a:ext uri="{FF2B5EF4-FFF2-40B4-BE49-F238E27FC236}">
                <a16:creationId xmlns:a16="http://schemas.microsoft.com/office/drawing/2014/main" id="{CE8FC9F2-4355-458E-0302-F8A90E81CC8E}"/>
              </a:ext>
            </a:extLst>
          </p:cNvPr>
          <p:cNvSpPr txBox="1"/>
          <p:nvPr/>
        </p:nvSpPr>
        <p:spPr>
          <a:xfrm>
            <a:off x="118872" y="2503586"/>
            <a:ext cx="7132320" cy="400110"/>
          </a:xfrm>
          <a:prstGeom prst="rect">
            <a:avLst/>
          </a:prstGeom>
          <a:noFill/>
          <a:ln>
            <a:solidFill>
              <a:schemeClr val="tx1"/>
            </a:solidFill>
          </a:ln>
        </p:spPr>
        <p:txBody>
          <a:bodyPr wrap="square" rtlCol="0">
            <a:spAutoFit/>
          </a:bodyPr>
          <a:lstStyle/>
          <a:p>
            <a:r>
              <a:rPr lang="en-US" sz="2000" dirty="0">
                <a:latin typeface="Times New Roman" panose="02020603050405020304" pitchFamily="18" charset="0"/>
                <a:cs typeface="Times New Roman" panose="02020603050405020304" pitchFamily="18" charset="0"/>
              </a:rPr>
              <a:t>Genesis 1:1 In the beginning God created the heavens and the earth</a:t>
            </a:r>
            <a:endParaRPr lang="en-PH" sz="20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B0A95C8-3AD2-A166-BC91-981319DFF4A3}"/>
              </a:ext>
            </a:extLst>
          </p:cNvPr>
          <p:cNvSpPr txBox="1"/>
          <p:nvPr/>
        </p:nvSpPr>
        <p:spPr>
          <a:xfrm>
            <a:off x="118872" y="3002882"/>
            <a:ext cx="8549640" cy="369332"/>
          </a:xfrm>
          <a:prstGeom prst="rect">
            <a:avLst/>
          </a:prstGeom>
          <a:noFill/>
          <a:ln>
            <a:solidFill>
              <a:schemeClr val="tx1"/>
            </a:solidFill>
          </a:ln>
        </p:spPr>
        <p:txBody>
          <a:bodyPr wrap="square" rtlCol="0">
            <a:spAutoFit/>
          </a:bodyPr>
          <a:lstStyle/>
          <a:p>
            <a:r>
              <a:rPr lang="en-US" dirty="0">
                <a:latin typeface="Times New Roman" panose="02020603050405020304" pitchFamily="18" charset="0"/>
                <a:cs typeface="Times New Roman" panose="02020603050405020304" pitchFamily="18" charset="0"/>
              </a:rPr>
              <a:t>Psalm 24:1 The earth is the LORD's, and everything in it, the world, and all who live in it;</a:t>
            </a:r>
            <a:endParaRPr lang="en-PH"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A47D101-4BD7-8422-8449-A1CE37689945}"/>
              </a:ext>
            </a:extLst>
          </p:cNvPr>
          <p:cNvSpPr txBox="1"/>
          <p:nvPr/>
        </p:nvSpPr>
        <p:spPr>
          <a:xfrm>
            <a:off x="292608" y="3426136"/>
            <a:ext cx="3191256" cy="400110"/>
          </a:xfrm>
          <a:prstGeom prst="rect">
            <a:avLst/>
          </a:prstGeom>
          <a:noFill/>
        </p:spPr>
        <p:txBody>
          <a:bodyPr wrap="square" rtlCol="0">
            <a:spAutoFit/>
          </a:bodyPr>
          <a:lstStyle/>
          <a:p>
            <a:r>
              <a:rPr lang="en-PH" sz="2000" dirty="0">
                <a:latin typeface="Times New Roman" panose="02020603050405020304" pitchFamily="18" charset="0"/>
                <a:cs typeface="Times New Roman" panose="02020603050405020304" pitchFamily="18" charset="0"/>
              </a:rPr>
              <a:t>-  Responsibility of Human</a:t>
            </a:r>
          </a:p>
        </p:txBody>
      </p:sp>
      <p:sp>
        <p:nvSpPr>
          <p:cNvPr id="15" name="TextBox 14">
            <a:extLst>
              <a:ext uri="{FF2B5EF4-FFF2-40B4-BE49-F238E27FC236}">
                <a16:creationId xmlns:a16="http://schemas.microsoft.com/office/drawing/2014/main" id="{E9209BEE-79FB-C949-DA2F-67994189902E}"/>
              </a:ext>
            </a:extLst>
          </p:cNvPr>
          <p:cNvSpPr txBox="1"/>
          <p:nvPr/>
        </p:nvSpPr>
        <p:spPr>
          <a:xfrm>
            <a:off x="128016" y="3797988"/>
            <a:ext cx="8110728" cy="707886"/>
          </a:xfrm>
          <a:prstGeom prst="rect">
            <a:avLst/>
          </a:prstGeom>
          <a:noFill/>
        </p:spPr>
        <p:txBody>
          <a:bodyPr wrap="square" rtlCol="0">
            <a:spAutoFit/>
          </a:bodyPr>
          <a:lstStyle/>
          <a:p>
            <a:r>
              <a:rPr lang="en-PH" sz="2000" dirty="0">
                <a:latin typeface="Times New Roman" panose="02020603050405020304" pitchFamily="18" charset="0"/>
                <a:cs typeface="Times New Roman" panose="02020603050405020304" pitchFamily="18" charset="0"/>
              </a:rPr>
              <a:t>Genesis 1:28. Subdue the earth and rule over all creation. </a:t>
            </a:r>
          </a:p>
          <a:p>
            <a:r>
              <a:rPr lang="en-PH" sz="2000" dirty="0">
                <a:latin typeface="Times New Roman" panose="02020603050405020304" pitchFamily="18" charset="0"/>
                <a:cs typeface="Times New Roman" panose="02020603050405020304" pitchFamily="18" charset="0"/>
              </a:rPr>
              <a:t>God entrusted to humans to manage and care for creation with responsibility. </a:t>
            </a:r>
          </a:p>
        </p:txBody>
      </p:sp>
      <p:sp>
        <p:nvSpPr>
          <p:cNvPr id="16" name="TextBox 15">
            <a:extLst>
              <a:ext uri="{FF2B5EF4-FFF2-40B4-BE49-F238E27FC236}">
                <a16:creationId xmlns:a16="http://schemas.microsoft.com/office/drawing/2014/main" id="{FF9B84A1-8986-98FB-8891-7821E2CCE5BA}"/>
              </a:ext>
            </a:extLst>
          </p:cNvPr>
          <p:cNvSpPr txBox="1"/>
          <p:nvPr/>
        </p:nvSpPr>
        <p:spPr>
          <a:xfrm>
            <a:off x="338328" y="4434109"/>
            <a:ext cx="3639312" cy="400110"/>
          </a:xfrm>
          <a:prstGeom prst="rect">
            <a:avLst/>
          </a:prstGeom>
          <a:noFill/>
        </p:spPr>
        <p:txBody>
          <a:bodyPr wrap="square" rtlCol="0">
            <a:spAutoFit/>
          </a:bodyPr>
          <a:lstStyle/>
          <a:p>
            <a:r>
              <a:rPr lang="en-PH" sz="2000" dirty="0">
                <a:latin typeface="Times New Roman" panose="02020603050405020304" pitchFamily="18" charset="0"/>
                <a:cs typeface="Times New Roman" panose="02020603050405020304" pitchFamily="18" charset="0"/>
              </a:rPr>
              <a:t>-  Mission and Accountability</a:t>
            </a:r>
          </a:p>
        </p:txBody>
      </p:sp>
      <p:sp>
        <p:nvSpPr>
          <p:cNvPr id="17" name="TextBox 16">
            <a:extLst>
              <a:ext uri="{FF2B5EF4-FFF2-40B4-BE49-F238E27FC236}">
                <a16:creationId xmlns:a16="http://schemas.microsoft.com/office/drawing/2014/main" id="{3B9794B0-8E9D-3781-D6EB-B235E21EF5D7}"/>
              </a:ext>
            </a:extLst>
          </p:cNvPr>
          <p:cNvSpPr txBox="1"/>
          <p:nvPr/>
        </p:nvSpPr>
        <p:spPr>
          <a:xfrm>
            <a:off x="246888" y="4810607"/>
            <a:ext cx="4425696" cy="400110"/>
          </a:xfrm>
          <a:prstGeom prst="rect">
            <a:avLst/>
          </a:prstGeom>
          <a:noFill/>
        </p:spPr>
        <p:txBody>
          <a:bodyPr wrap="square" rtlCol="0">
            <a:spAutoFit/>
          </a:bodyPr>
          <a:lstStyle/>
          <a:p>
            <a:r>
              <a:rPr lang="en-PH" sz="2000" dirty="0">
                <a:latin typeface="Times New Roman" panose="02020603050405020304" pitchFamily="18" charset="0"/>
                <a:cs typeface="Times New Roman" panose="02020603050405020304" pitchFamily="18" charset="0"/>
              </a:rPr>
              <a:t>Mission: Man’s faithful performance</a:t>
            </a:r>
          </a:p>
        </p:txBody>
      </p:sp>
      <p:sp>
        <p:nvSpPr>
          <p:cNvPr id="19" name="TextBox 18">
            <a:extLst>
              <a:ext uri="{FF2B5EF4-FFF2-40B4-BE49-F238E27FC236}">
                <a16:creationId xmlns:a16="http://schemas.microsoft.com/office/drawing/2014/main" id="{24162504-167E-EEB4-D64C-7AEA11B13F35}"/>
              </a:ext>
            </a:extLst>
          </p:cNvPr>
          <p:cNvSpPr txBox="1"/>
          <p:nvPr/>
        </p:nvSpPr>
        <p:spPr>
          <a:xfrm>
            <a:off x="187452" y="5331444"/>
            <a:ext cx="7680960" cy="400110"/>
          </a:xfrm>
          <a:prstGeom prst="rect">
            <a:avLst/>
          </a:prstGeom>
          <a:noFill/>
          <a:ln>
            <a:solidFill>
              <a:schemeClr val="tx1"/>
            </a:solidFill>
          </a:ln>
        </p:spPr>
        <p:txBody>
          <a:bodyPr wrap="square" rtlCol="0">
            <a:spAutoFit/>
          </a:bodyPr>
          <a:lstStyle/>
          <a:p>
            <a:r>
              <a:rPr lang="en-US" sz="2000" dirty="0">
                <a:latin typeface="Times New Roman" panose="02020603050405020304" pitchFamily="18" charset="0"/>
                <a:cs typeface="Times New Roman" panose="02020603050405020304" pitchFamily="18" charset="0"/>
              </a:rPr>
              <a:t>Romans 14:12 So then, each of us will give an account of himself to God</a:t>
            </a:r>
            <a:endParaRPr lang="en-PH" sz="20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23E9D624-6614-6B04-326C-049DF5BA9C14}"/>
              </a:ext>
            </a:extLst>
          </p:cNvPr>
          <p:cNvSpPr txBox="1"/>
          <p:nvPr/>
        </p:nvSpPr>
        <p:spPr>
          <a:xfrm>
            <a:off x="128016" y="5852281"/>
            <a:ext cx="8714232" cy="769441"/>
          </a:xfrm>
          <a:prstGeom prst="rect">
            <a:avLst/>
          </a:prstGeom>
          <a:solidFill>
            <a:srgbClr val="FFFF00"/>
          </a:solidFill>
          <a:ln>
            <a:solidFill>
              <a:schemeClr val="tx1"/>
            </a:solidFill>
          </a:ln>
        </p:spPr>
        <p:txBody>
          <a:bodyPr wrap="square" rtlCol="0">
            <a:spAutoFit/>
          </a:bodyPr>
          <a:lstStyle/>
          <a:p>
            <a:r>
              <a:rPr lang="en-US" sz="2200" dirty="0">
                <a:latin typeface="Times New Roman" panose="02020603050405020304" pitchFamily="18" charset="0"/>
                <a:cs typeface="Times New Roman" panose="02020603050405020304" pitchFamily="18" charset="0"/>
              </a:rPr>
              <a:t>Colossians 3:23 Whatever you do, work at it with all your heart, as working for the Lord, not for men,</a:t>
            </a:r>
            <a:endParaRPr lang="en-PH"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91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animBg="1"/>
      <p:bldP spid="13" grpId="0" animBg="1"/>
      <p:bldP spid="14" grpId="0"/>
      <p:bldP spid="15" grpId="0"/>
      <p:bldP spid="16" grpId="0"/>
      <p:bldP spid="17" grpId="0"/>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375005-7DEB-6B67-A00E-20F5EF364F9D}"/>
              </a:ext>
            </a:extLst>
          </p:cNvPr>
          <p:cNvSpPr txBox="1"/>
          <p:nvPr/>
        </p:nvSpPr>
        <p:spPr>
          <a:xfrm>
            <a:off x="219076" y="125611"/>
            <a:ext cx="2409824"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Reasons to work</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Text Box 3">
            <a:extLst>
              <a:ext uri="{FF2B5EF4-FFF2-40B4-BE49-F238E27FC236}">
                <a16:creationId xmlns:a16="http://schemas.microsoft.com/office/drawing/2014/main" id="{45D43D94-D66F-90F6-7930-BDFC774B4D7F}"/>
              </a:ext>
            </a:extLst>
          </p:cNvPr>
          <p:cNvSpPr txBox="1">
            <a:spLocks noChangeArrowheads="1"/>
          </p:cNvSpPr>
          <p:nvPr/>
        </p:nvSpPr>
        <p:spPr bwMode="auto">
          <a:xfrm>
            <a:off x="685800" y="685800"/>
            <a:ext cx="3276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anose="02020603050405020304" pitchFamily="18" charset="0"/>
                <a:cs typeface="Times New Roman" panose="02020603050405020304" pitchFamily="18" charset="0"/>
              </a:rPr>
              <a:t>1) God’s command</a:t>
            </a:r>
          </a:p>
        </p:txBody>
      </p:sp>
      <p:sp>
        <p:nvSpPr>
          <p:cNvPr id="4" name="Text Box 4">
            <a:extLst>
              <a:ext uri="{FF2B5EF4-FFF2-40B4-BE49-F238E27FC236}">
                <a16:creationId xmlns:a16="http://schemas.microsoft.com/office/drawing/2014/main" id="{1D8FB5A5-DD10-D945-7DD3-337A143D231F}"/>
              </a:ext>
            </a:extLst>
          </p:cNvPr>
          <p:cNvSpPr txBox="1">
            <a:spLocks noChangeArrowheads="1"/>
          </p:cNvSpPr>
          <p:nvPr/>
        </p:nvSpPr>
        <p:spPr bwMode="auto">
          <a:xfrm>
            <a:off x="381000" y="4842808"/>
            <a:ext cx="7772400" cy="830997"/>
          </a:xfrm>
          <a:prstGeom prst="rect">
            <a:avLst/>
          </a:prstGeom>
          <a:solidFill>
            <a:srgbClr val="FFFFCC"/>
          </a:solidFill>
          <a:ln w="9525">
            <a:solidFill>
              <a:schemeClr val="tx1"/>
            </a:solidFill>
            <a:miter lim="800000"/>
            <a:headEnd/>
            <a:tailEnd/>
          </a:ln>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dirty="0">
                <a:latin typeface="Times New Roman" panose="02020603050405020304" pitchFamily="18" charset="0"/>
                <a:cs typeface="Times New Roman" panose="02020603050405020304" pitchFamily="18" charset="0"/>
              </a:rPr>
              <a:t>Genesis 2:15 &lt;The LORD God took the man and put him in the Garden of Eden </a:t>
            </a:r>
            <a:r>
              <a:rPr lang="en-US" altLang="ko-KR" sz="2400" u="sng" dirty="0">
                <a:latin typeface="Times New Roman" panose="02020603050405020304" pitchFamily="18" charset="0"/>
                <a:cs typeface="Times New Roman" panose="02020603050405020304" pitchFamily="18" charset="0"/>
              </a:rPr>
              <a:t>to work it</a:t>
            </a:r>
            <a:r>
              <a:rPr lang="en-US" altLang="ko-KR" sz="2400" dirty="0">
                <a:latin typeface="Times New Roman" panose="02020603050405020304" pitchFamily="18" charset="0"/>
                <a:cs typeface="Times New Roman" panose="02020603050405020304" pitchFamily="18" charset="0"/>
              </a:rPr>
              <a:t> and take care of it.&gt;</a:t>
            </a:r>
          </a:p>
        </p:txBody>
      </p:sp>
      <p:sp>
        <p:nvSpPr>
          <p:cNvPr id="5" name="Text Box 5">
            <a:extLst>
              <a:ext uri="{FF2B5EF4-FFF2-40B4-BE49-F238E27FC236}">
                <a16:creationId xmlns:a16="http://schemas.microsoft.com/office/drawing/2014/main" id="{7AEBF77F-0A94-753D-F232-CC8808C17219}"/>
              </a:ext>
            </a:extLst>
          </p:cNvPr>
          <p:cNvSpPr txBox="1">
            <a:spLocks noChangeArrowheads="1"/>
          </p:cNvSpPr>
          <p:nvPr/>
        </p:nvSpPr>
        <p:spPr bwMode="auto">
          <a:xfrm>
            <a:off x="228600" y="1295400"/>
            <a:ext cx="8763000" cy="193899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anose="02020603050405020304" pitchFamily="18" charset="0"/>
                <a:cs typeface="Times New Roman" panose="02020603050405020304" pitchFamily="18" charset="0"/>
              </a:rPr>
              <a:t>Genesis 1:27-28   &lt;So God created man in his own image, in the image of God he created him; male and female he created them. God blessed them and said to them, "Be fruitful and increase in number; fill the earth and </a:t>
            </a:r>
            <a:r>
              <a:rPr lang="en-US" altLang="ko-KR" sz="2400" u="sng">
                <a:latin typeface="Times New Roman" panose="02020603050405020304" pitchFamily="18" charset="0"/>
                <a:cs typeface="Times New Roman" panose="02020603050405020304" pitchFamily="18" charset="0"/>
              </a:rPr>
              <a:t>subdue</a:t>
            </a:r>
            <a:r>
              <a:rPr lang="en-US" altLang="ko-KR" sz="2400">
                <a:latin typeface="Times New Roman" panose="02020603050405020304" pitchFamily="18" charset="0"/>
                <a:cs typeface="Times New Roman" panose="02020603050405020304" pitchFamily="18" charset="0"/>
              </a:rPr>
              <a:t> it. </a:t>
            </a:r>
            <a:r>
              <a:rPr lang="en-US" altLang="ko-KR" sz="2400" u="sng">
                <a:latin typeface="Times New Roman" panose="02020603050405020304" pitchFamily="18" charset="0"/>
                <a:cs typeface="Times New Roman" panose="02020603050405020304" pitchFamily="18" charset="0"/>
              </a:rPr>
              <a:t>Rule over</a:t>
            </a:r>
            <a:r>
              <a:rPr lang="en-US" altLang="ko-KR" sz="2400">
                <a:latin typeface="Times New Roman" panose="02020603050405020304" pitchFamily="18" charset="0"/>
                <a:cs typeface="Times New Roman" panose="02020603050405020304" pitchFamily="18" charset="0"/>
              </a:rPr>
              <a:t> the fish of the sea and the birds of the air and over every living creature that moves on the ground.“&gt;</a:t>
            </a:r>
          </a:p>
        </p:txBody>
      </p:sp>
      <p:sp>
        <p:nvSpPr>
          <p:cNvPr id="6" name="Oval 6">
            <a:extLst>
              <a:ext uri="{FF2B5EF4-FFF2-40B4-BE49-F238E27FC236}">
                <a16:creationId xmlns:a16="http://schemas.microsoft.com/office/drawing/2014/main" id="{D504DF46-8FB3-7EEC-91FB-0D642DB4CE7B}"/>
              </a:ext>
            </a:extLst>
          </p:cNvPr>
          <p:cNvSpPr>
            <a:spLocks noChangeArrowheads="1"/>
          </p:cNvSpPr>
          <p:nvPr/>
        </p:nvSpPr>
        <p:spPr bwMode="auto">
          <a:xfrm>
            <a:off x="609600" y="3724275"/>
            <a:ext cx="3581400" cy="6858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Subdue it, Rule over</a:t>
            </a:r>
          </a:p>
        </p:txBody>
      </p:sp>
      <p:sp>
        <p:nvSpPr>
          <p:cNvPr id="7" name="AutoShape 7">
            <a:extLst>
              <a:ext uri="{FF2B5EF4-FFF2-40B4-BE49-F238E27FC236}">
                <a16:creationId xmlns:a16="http://schemas.microsoft.com/office/drawing/2014/main" id="{66452D2C-09F1-9D2C-701C-C3180A8AD7AA}"/>
              </a:ext>
            </a:extLst>
          </p:cNvPr>
          <p:cNvSpPr>
            <a:spLocks noChangeArrowheads="1"/>
          </p:cNvSpPr>
          <p:nvPr/>
        </p:nvSpPr>
        <p:spPr bwMode="auto">
          <a:xfrm>
            <a:off x="4419600" y="3952875"/>
            <a:ext cx="762000" cy="228600"/>
          </a:xfrm>
          <a:prstGeom prst="rightArrow">
            <a:avLst>
              <a:gd name="adj1" fmla="val 50000"/>
              <a:gd name="adj2" fmla="val 83333"/>
            </a:avLst>
          </a:prstGeom>
          <a:solidFill>
            <a:srgbClr val="66FFFF"/>
          </a:solidFill>
          <a:ln w="9525">
            <a:solidFill>
              <a:schemeClr val="tx1"/>
            </a:solidFill>
            <a:miter lim="800000"/>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8" name="Oval 8">
            <a:extLst>
              <a:ext uri="{FF2B5EF4-FFF2-40B4-BE49-F238E27FC236}">
                <a16:creationId xmlns:a16="http://schemas.microsoft.com/office/drawing/2014/main" id="{76D71DCA-EF82-87D0-A2DD-E51D07F4E3CC}"/>
              </a:ext>
            </a:extLst>
          </p:cNvPr>
          <p:cNvSpPr>
            <a:spLocks noChangeArrowheads="1"/>
          </p:cNvSpPr>
          <p:nvPr/>
        </p:nvSpPr>
        <p:spPr bwMode="auto">
          <a:xfrm>
            <a:off x="5562600" y="3800475"/>
            <a:ext cx="2133600" cy="5334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Work</a:t>
            </a:r>
          </a:p>
        </p:txBody>
      </p:sp>
    </p:spTree>
    <p:extLst>
      <p:ext uri="{BB962C8B-B14F-4D97-AF65-F5344CB8AC3E}">
        <p14:creationId xmlns:p14="http://schemas.microsoft.com/office/powerpoint/2010/main" val="3928282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Effect transition="in" filter="fade">
                                      <p:cBhvr>
                                        <p:cTn id="16" dur="1000"/>
                                        <p:tgtEl>
                                          <p:spTgt spid="7"/>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Effect transition="in" filter="fade">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228398-DF20-4ECA-AD54-D739DABABD23}"/>
              </a:ext>
            </a:extLst>
          </p:cNvPr>
          <p:cNvSpPr txBox="1"/>
          <p:nvPr/>
        </p:nvSpPr>
        <p:spPr>
          <a:xfrm>
            <a:off x="409575" y="298340"/>
            <a:ext cx="5667374" cy="461665"/>
          </a:xfrm>
          <a:prstGeom prst="rect">
            <a:avLst/>
          </a:prstGeom>
          <a:noFill/>
        </p:spPr>
        <p:txBody>
          <a:bodyPr wrap="square" rtlCol="0">
            <a:spAutoFit/>
          </a:bodyPr>
          <a:lstStyle/>
          <a:p>
            <a:r>
              <a:rPr lang="en-PH" sz="2000" dirty="0">
                <a:latin typeface="HY견명조" panose="02030600000101010101" pitchFamily="18" charset="-127"/>
                <a:ea typeface="HY견명조" panose="02030600000101010101" pitchFamily="18" charset="-127"/>
              </a:rPr>
              <a:t>2</a:t>
            </a:r>
            <a:r>
              <a:rPr lang="en-PH" sz="2400" dirty="0">
                <a:latin typeface="HY견명조" panose="02030600000101010101" pitchFamily="18" charset="-127"/>
                <a:ea typeface="HY견명조" panose="02030600000101010101" pitchFamily="18" charset="-127"/>
              </a:rPr>
              <a:t>) </a:t>
            </a:r>
            <a:r>
              <a:rPr lang="en-PH" sz="2400" dirty="0">
                <a:latin typeface="Times New Roman" panose="02020603050405020304" pitchFamily="18" charset="0"/>
                <a:ea typeface="HY견명조" panose="02030600000101010101" pitchFamily="18" charset="-127"/>
                <a:cs typeface="Times New Roman" panose="02020603050405020304" pitchFamily="18" charset="0"/>
              </a:rPr>
              <a:t>To obtain happiness and prosperity</a:t>
            </a:r>
            <a:endParaRPr lang="en-PH" sz="20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6CC8B1BB-99D6-4BB7-9070-8A3BADD34A95}"/>
              </a:ext>
            </a:extLst>
          </p:cNvPr>
          <p:cNvSpPr txBox="1"/>
          <p:nvPr/>
        </p:nvSpPr>
        <p:spPr>
          <a:xfrm>
            <a:off x="238125" y="895588"/>
            <a:ext cx="8315325" cy="461665"/>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Work can lead to a happy and prosperous life</a:t>
            </a:r>
            <a:endParaRPr lang="en-PH" sz="2000" dirty="0">
              <a:latin typeface="HY견명조" panose="02030600000101010101" pitchFamily="18" charset="-127"/>
              <a:ea typeface="HY견명조" panose="02030600000101010101" pitchFamily="18" charset="-127"/>
            </a:endParaRPr>
          </a:p>
        </p:txBody>
      </p:sp>
      <p:sp>
        <p:nvSpPr>
          <p:cNvPr id="4" name="TextBox 3">
            <a:extLst>
              <a:ext uri="{FF2B5EF4-FFF2-40B4-BE49-F238E27FC236}">
                <a16:creationId xmlns:a16="http://schemas.microsoft.com/office/drawing/2014/main" id="{2AA7D057-8786-4EB1-968A-DB55EFFEE6AC}"/>
              </a:ext>
            </a:extLst>
          </p:cNvPr>
          <p:cNvSpPr txBox="1"/>
          <p:nvPr/>
        </p:nvSpPr>
        <p:spPr>
          <a:xfrm>
            <a:off x="238125" y="1502226"/>
            <a:ext cx="8477249" cy="830997"/>
          </a:xfrm>
          <a:prstGeom prst="rect">
            <a:avLst/>
          </a:prstGeom>
          <a:noFill/>
          <a:ln>
            <a:solidFill>
              <a:schemeClr val="tx1"/>
            </a:solidFill>
          </a:ln>
        </p:spPr>
        <p:txBody>
          <a:bodyPr wrap="square" rtlCol="0">
            <a:spAutoFit/>
          </a:bodyPr>
          <a:lstStyle/>
          <a:p>
            <a:r>
              <a:rPr lang="en-PH" sz="2400" b="0" i="0" dirty="0">
                <a:effectLst/>
                <a:latin typeface="Times New Roman" panose="02020603050405020304" pitchFamily="18" charset="0"/>
                <a:cs typeface="Times New Roman" panose="02020603050405020304" pitchFamily="18" charset="0"/>
              </a:rPr>
              <a:t>Psalms 128:2 &lt;You will eat the fruit of your labor; blessings and prosperity will be yours.&gt;</a:t>
            </a:r>
            <a:endParaRPr lang="en-PH" sz="2000" dirty="0">
              <a:latin typeface="HY엽서M" panose="02030600000101010101" pitchFamily="18" charset="-127"/>
              <a:ea typeface="HY엽서M" panose="02030600000101010101" pitchFamily="18" charset="-127"/>
            </a:endParaRPr>
          </a:p>
        </p:txBody>
      </p:sp>
      <p:sp>
        <p:nvSpPr>
          <p:cNvPr id="5" name="TextBox 4">
            <a:extLst>
              <a:ext uri="{FF2B5EF4-FFF2-40B4-BE49-F238E27FC236}">
                <a16:creationId xmlns:a16="http://schemas.microsoft.com/office/drawing/2014/main" id="{CCB42BBF-10EC-4772-A9BC-063E336A5523}"/>
              </a:ext>
            </a:extLst>
          </p:cNvPr>
          <p:cNvSpPr txBox="1"/>
          <p:nvPr/>
        </p:nvSpPr>
        <p:spPr>
          <a:xfrm>
            <a:off x="428625" y="2467984"/>
            <a:ext cx="3600449"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If you work,</a:t>
            </a:r>
            <a:endParaRPr lang="en-PH" sz="2000" dirty="0">
              <a:latin typeface="HY견명조" panose="02030600000101010101" pitchFamily="18" charset="-127"/>
              <a:ea typeface="HY견명조" panose="02030600000101010101" pitchFamily="18" charset="-127"/>
            </a:endParaRPr>
          </a:p>
        </p:txBody>
      </p:sp>
      <p:sp>
        <p:nvSpPr>
          <p:cNvPr id="6" name="TextBox 5">
            <a:extLst>
              <a:ext uri="{FF2B5EF4-FFF2-40B4-BE49-F238E27FC236}">
                <a16:creationId xmlns:a16="http://schemas.microsoft.com/office/drawing/2014/main" id="{6F2F7752-6572-4DC4-B48B-A18208C7C288}"/>
              </a:ext>
            </a:extLst>
          </p:cNvPr>
          <p:cNvSpPr txBox="1"/>
          <p:nvPr/>
        </p:nvSpPr>
        <p:spPr>
          <a:xfrm>
            <a:off x="438149" y="2947925"/>
            <a:ext cx="5648324"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First, </a:t>
            </a:r>
            <a:r>
              <a:rPr lang="en-PH" sz="2400" dirty="0">
                <a:effectLst/>
                <a:latin typeface="Times New Roman" panose="02020603050405020304" pitchFamily="18" charset="0"/>
                <a:ea typeface="HY견명조" panose="02030600000101010101" pitchFamily="18" charset="-127"/>
                <a:cs typeface="Times New Roman" panose="02020603050405020304" pitchFamily="18" charset="0"/>
              </a:rPr>
              <a:t>provide spiritual and physical health </a:t>
            </a:r>
          </a:p>
        </p:txBody>
      </p:sp>
      <p:sp>
        <p:nvSpPr>
          <p:cNvPr id="7" name="TextBox 6">
            <a:extLst>
              <a:ext uri="{FF2B5EF4-FFF2-40B4-BE49-F238E27FC236}">
                <a16:creationId xmlns:a16="http://schemas.microsoft.com/office/drawing/2014/main" id="{203EEBA7-3E96-4C43-A5EC-2A5D982DD310}"/>
              </a:ext>
            </a:extLst>
          </p:cNvPr>
          <p:cNvSpPr txBox="1"/>
          <p:nvPr/>
        </p:nvSpPr>
        <p:spPr>
          <a:xfrm>
            <a:off x="428625" y="3362862"/>
            <a:ext cx="5067299"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Second, create wealth</a:t>
            </a:r>
            <a:endParaRPr lang="en-PH" sz="20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8C2A5613-CC1A-420E-9B9E-A2BA9DC47EFC}"/>
              </a:ext>
            </a:extLst>
          </p:cNvPr>
          <p:cNvSpPr txBox="1"/>
          <p:nvPr/>
        </p:nvSpPr>
        <p:spPr>
          <a:xfrm>
            <a:off x="409575" y="3861362"/>
            <a:ext cx="7048499"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Third, create cooperation after making a relationship </a:t>
            </a:r>
          </a:p>
        </p:txBody>
      </p:sp>
      <p:sp>
        <p:nvSpPr>
          <p:cNvPr id="9" name="TextBox 8">
            <a:extLst>
              <a:ext uri="{FF2B5EF4-FFF2-40B4-BE49-F238E27FC236}">
                <a16:creationId xmlns:a16="http://schemas.microsoft.com/office/drawing/2014/main" id="{0DF8CF66-7DC3-479C-973C-CE918B9017C5}"/>
              </a:ext>
            </a:extLst>
          </p:cNvPr>
          <p:cNvSpPr txBox="1"/>
          <p:nvPr/>
        </p:nvSpPr>
        <p:spPr>
          <a:xfrm>
            <a:off x="438149" y="4381067"/>
            <a:ext cx="3867151"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Fourth, become independent</a:t>
            </a:r>
            <a:endParaRPr lang="en-PH" sz="20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78DFCD8A-177C-4EFF-AD20-6AFD91138E55}"/>
              </a:ext>
            </a:extLst>
          </p:cNvPr>
          <p:cNvSpPr txBox="1"/>
          <p:nvPr/>
        </p:nvSpPr>
        <p:spPr>
          <a:xfrm>
            <a:off x="438149" y="4927549"/>
            <a:ext cx="3028951"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Fifth, make peace</a:t>
            </a:r>
            <a:endParaRPr lang="en-PH" sz="20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F05552A5-558E-482C-AC00-CC77899DCFB1}"/>
              </a:ext>
            </a:extLst>
          </p:cNvPr>
          <p:cNvSpPr txBox="1"/>
          <p:nvPr/>
        </p:nvSpPr>
        <p:spPr>
          <a:xfrm>
            <a:off x="509586" y="5573166"/>
            <a:ext cx="7934325" cy="830997"/>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Work is a basic human life, and one can achieve happiness and prosperity through work</a:t>
            </a:r>
            <a:endParaRPr lang="en-PH" sz="2000" dirty="0">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271202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linds(horizont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F85367-646E-4847-814B-F605782DF965}"/>
              </a:ext>
            </a:extLst>
          </p:cNvPr>
          <p:cNvSpPr txBox="1"/>
          <p:nvPr/>
        </p:nvSpPr>
        <p:spPr>
          <a:xfrm>
            <a:off x="419101" y="123854"/>
            <a:ext cx="3867150"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3) Not to be fall in poverty</a:t>
            </a:r>
            <a:r>
              <a:rPr lang="ko-KR" sz="2400" dirty="0">
                <a:effectLst/>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276DAE42-DE3A-40D2-B630-C7D6CEC2DFD2}"/>
              </a:ext>
            </a:extLst>
          </p:cNvPr>
          <p:cNvSpPr txBox="1"/>
          <p:nvPr/>
        </p:nvSpPr>
        <p:spPr>
          <a:xfrm>
            <a:off x="200027" y="599913"/>
            <a:ext cx="8801098" cy="1446550"/>
          </a:xfrm>
          <a:prstGeom prst="rect">
            <a:avLst/>
          </a:prstGeom>
          <a:noFill/>
          <a:ln>
            <a:solidFill>
              <a:schemeClr val="tx1"/>
            </a:solidFill>
          </a:ln>
        </p:spPr>
        <p:txBody>
          <a:bodyPr wrap="square" rtlCol="0">
            <a:spAutoFit/>
          </a:bodyPr>
          <a:lstStyle/>
          <a:p>
            <a:r>
              <a:rPr lang="en-PH" sz="2200" b="0" i="0" dirty="0">
                <a:effectLst/>
                <a:latin typeface="Times New Roman" panose="02020603050405020304" pitchFamily="18" charset="0"/>
                <a:cs typeface="Times New Roman" panose="02020603050405020304" pitchFamily="18" charset="0"/>
              </a:rPr>
              <a:t>Proverbs 6:9-11 &lt;How long will you lie there, you sluggard? When will you get up from your sleep?</a:t>
            </a:r>
          </a:p>
          <a:p>
            <a:r>
              <a:rPr lang="en-PH" sz="2200" b="0" i="0" dirty="0">
                <a:effectLst/>
                <a:latin typeface="Times New Roman" panose="02020603050405020304" pitchFamily="18" charset="0"/>
                <a:cs typeface="Times New Roman" panose="02020603050405020304" pitchFamily="18" charset="0"/>
              </a:rPr>
              <a:t>A little sleep, a little slumber, a little folding of the hands to rest,</a:t>
            </a:r>
            <a:endParaRPr lang="en-PH" sz="2200" dirty="0">
              <a:latin typeface="Times New Roman" panose="02020603050405020304" pitchFamily="18" charset="0"/>
              <a:cs typeface="Times New Roman" panose="02020603050405020304" pitchFamily="18" charset="0"/>
            </a:endParaRPr>
          </a:p>
          <a:p>
            <a:r>
              <a:rPr lang="en-PH" sz="2200" b="0" i="0" dirty="0">
                <a:effectLst/>
                <a:latin typeface="Times New Roman" panose="02020603050405020304" pitchFamily="18" charset="0"/>
                <a:cs typeface="Times New Roman" panose="02020603050405020304" pitchFamily="18" charset="0"/>
              </a:rPr>
              <a:t>and </a:t>
            </a:r>
            <a:r>
              <a:rPr lang="en-PH" sz="2200" b="0" i="0" u="none" strike="noStrike" dirty="0">
                <a:effectLst/>
                <a:latin typeface="Times New Roman" panose="02020603050405020304" pitchFamily="18" charset="0"/>
                <a:cs typeface="Times New Roman" panose="02020603050405020304" pitchFamily="18" charset="0"/>
              </a:rPr>
              <a:t>poverty</a:t>
            </a:r>
            <a:r>
              <a:rPr lang="en-PH" sz="2200" b="0" i="0" dirty="0">
                <a:effectLst/>
                <a:latin typeface="Times New Roman" panose="02020603050405020304" pitchFamily="18" charset="0"/>
                <a:cs typeface="Times New Roman" panose="02020603050405020304" pitchFamily="18" charset="0"/>
              </a:rPr>
              <a:t> will come on you like a bandit and scarcity like an armed man.&gt;</a:t>
            </a:r>
          </a:p>
        </p:txBody>
      </p:sp>
      <p:sp>
        <p:nvSpPr>
          <p:cNvPr id="5" name="TextBox 4">
            <a:extLst>
              <a:ext uri="{FF2B5EF4-FFF2-40B4-BE49-F238E27FC236}">
                <a16:creationId xmlns:a16="http://schemas.microsoft.com/office/drawing/2014/main" id="{CD4D02AB-988F-4CE7-90CC-3028BBBD0C27}"/>
              </a:ext>
            </a:extLst>
          </p:cNvPr>
          <p:cNvSpPr txBox="1"/>
          <p:nvPr/>
        </p:nvSpPr>
        <p:spPr>
          <a:xfrm>
            <a:off x="419101" y="2126294"/>
            <a:ext cx="6696073"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4) To be a model without burdening others </a:t>
            </a:r>
          </a:p>
        </p:txBody>
      </p:sp>
      <p:sp>
        <p:nvSpPr>
          <p:cNvPr id="7" name="TextBox 6">
            <a:extLst>
              <a:ext uri="{FF2B5EF4-FFF2-40B4-BE49-F238E27FC236}">
                <a16:creationId xmlns:a16="http://schemas.microsoft.com/office/drawing/2014/main" id="{F023238A-5C3D-47F4-9CD4-B8A654E663EB}"/>
              </a:ext>
            </a:extLst>
          </p:cNvPr>
          <p:cNvSpPr txBox="1"/>
          <p:nvPr/>
        </p:nvSpPr>
        <p:spPr>
          <a:xfrm>
            <a:off x="3633789" y="6257984"/>
            <a:ext cx="4652961" cy="461665"/>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If you don’t like to work, do not eat</a:t>
            </a:r>
          </a:p>
        </p:txBody>
      </p:sp>
      <p:sp>
        <p:nvSpPr>
          <p:cNvPr id="10" name="TextBox 9">
            <a:extLst>
              <a:ext uri="{FF2B5EF4-FFF2-40B4-BE49-F238E27FC236}">
                <a16:creationId xmlns:a16="http://schemas.microsoft.com/office/drawing/2014/main" id="{E6E5CEAA-F991-4C7F-9B53-A885573A295B}"/>
              </a:ext>
            </a:extLst>
          </p:cNvPr>
          <p:cNvSpPr txBox="1"/>
          <p:nvPr/>
        </p:nvSpPr>
        <p:spPr>
          <a:xfrm>
            <a:off x="457200" y="6257985"/>
            <a:ext cx="2895600" cy="461665"/>
          </a:xfrm>
          <a:prstGeom prst="rect">
            <a:avLst/>
          </a:prstGeom>
          <a:noFill/>
        </p:spPr>
        <p:txBody>
          <a:bodyPr wrap="square" rtlCol="0">
            <a:spAutoFit/>
          </a:bodyPr>
          <a:lstStyle/>
          <a:p>
            <a:r>
              <a:rPr lang="en-PH" sz="2400" u="sng" dirty="0">
                <a:latin typeface="Times New Roman" panose="02020603050405020304" pitchFamily="18" charset="0"/>
                <a:ea typeface="HY견명조" panose="02030600000101010101" pitchFamily="18" charset="-127"/>
                <a:cs typeface="Times New Roman" panose="02020603050405020304" pitchFamily="18" charset="0"/>
              </a:rPr>
              <a:t>Canaan Table Manner</a:t>
            </a:r>
          </a:p>
        </p:txBody>
      </p:sp>
      <p:sp>
        <p:nvSpPr>
          <p:cNvPr id="4" name="Text Box 4">
            <a:extLst>
              <a:ext uri="{FF2B5EF4-FFF2-40B4-BE49-F238E27FC236}">
                <a16:creationId xmlns:a16="http://schemas.microsoft.com/office/drawing/2014/main" id="{3017885F-C913-A74E-3502-BE49103CC20D}"/>
              </a:ext>
            </a:extLst>
          </p:cNvPr>
          <p:cNvSpPr txBox="1">
            <a:spLocks noChangeArrowheads="1"/>
          </p:cNvSpPr>
          <p:nvPr/>
        </p:nvSpPr>
        <p:spPr bwMode="auto">
          <a:xfrm>
            <a:off x="228601" y="2605334"/>
            <a:ext cx="8686798" cy="2123658"/>
          </a:xfrm>
          <a:prstGeom prst="rect">
            <a:avLst/>
          </a:prstGeom>
          <a:solidFill>
            <a:srgbClr val="FFFF00"/>
          </a:solidFill>
          <a:ln w="9525">
            <a:solidFill>
              <a:schemeClr val="tx1"/>
            </a:solidFill>
            <a:miter lim="800000"/>
            <a:headEnd/>
            <a:tailEnd/>
          </a:ln>
        </p:spPr>
        <p:txBody>
          <a:bodyPr wrap="square">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200" dirty="0">
                <a:latin typeface="Times New Roman" panose="02020603050405020304" pitchFamily="18" charset="0"/>
                <a:cs typeface="Times New Roman" panose="02020603050405020304" pitchFamily="18" charset="0"/>
              </a:rPr>
              <a:t>2 Thessalonians 3:8-10 &lt;nor did we eat anyone's food without paying for it. On the contrary, we worked night and day, laboring and toiling so that we would </a:t>
            </a:r>
            <a:r>
              <a:rPr lang="en-US" altLang="ko-KR" sz="2200" u="sng" dirty="0">
                <a:latin typeface="Times New Roman" panose="02020603050405020304" pitchFamily="18" charset="0"/>
                <a:cs typeface="Times New Roman" panose="02020603050405020304" pitchFamily="18" charset="0"/>
              </a:rPr>
              <a:t>not be a burden to any of you</a:t>
            </a:r>
            <a:r>
              <a:rPr lang="en-US" altLang="ko-KR" sz="2200" dirty="0">
                <a:latin typeface="Times New Roman" panose="02020603050405020304" pitchFamily="18" charset="0"/>
                <a:cs typeface="Times New Roman" panose="02020603050405020304" pitchFamily="18" charset="0"/>
              </a:rPr>
              <a:t>. We did this, not because we do not have the right to such help, but in order to make ourselves </a:t>
            </a:r>
            <a:r>
              <a:rPr lang="en-US" altLang="ko-KR" sz="2200" u="sng" dirty="0">
                <a:latin typeface="Times New Roman" panose="02020603050405020304" pitchFamily="18" charset="0"/>
                <a:cs typeface="Times New Roman" panose="02020603050405020304" pitchFamily="18" charset="0"/>
              </a:rPr>
              <a:t>a model</a:t>
            </a:r>
            <a:r>
              <a:rPr lang="en-US" altLang="ko-KR" sz="2200" dirty="0">
                <a:latin typeface="Times New Roman" panose="02020603050405020304" pitchFamily="18" charset="0"/>
                <a:cs typeface="Times New Roman" panose="02020603050405020304" pitchFamily="18" charset="0"/>
              </a:rPr>
              <a:t> for you to follow. For even when we were with you, we gave you this rule: "</a:t>
            </a:r>
            <a:r>
              <a:rPr lang="en-US" altLang="ko-KR" sz="2200" u="sng" dirty="0">
                <a:latin typeface="Times New Roman" panose="02020603050405020304" pitchFamily="18" charset="0"/>
                <a:cs typeface="Times New Roman" panose="02020603050405020304" pitchFamily="18" charset="0"/>
              </a:rPr>
              <a:t>If a man will not work, he shall not eat</a:t>
            </a:r>
            <a:r>
              <a:rPr lang="en-US" altLang="ko-KR" sz="2200" dirty="0">
                <a:latin typeface="Times New Roman" panose="02020603050405020304" pitchFamily="18" charset="0"/>
                <a:cs typeface="Times New Roman" panose="02020603050405020304" pitchFamily="18" charset="0"/>
              </a:rPr>
              <a:t>.“&gt;</a:t>
            </a:r>
          </a:p>
        </p:txBody>
      </p:sp>
      <p:sp>
        <p:nvSpPr>
          <p:cNvPr id="6" name="TextBox 5">
            <a:extLst>
              <a:ext uri="{FF2B5EF4-FFF2-40B4-BE49-F238E27FC236}">
                <a16:creationId xmlns:a16="http://schemas.microsoft.com/office/drawing/2014/main" id="{5DE4DD22-3DE8-A769-95CC-B85C8C247B7A}"/>
              </a:ext>
            </a:extLst>
          </p:cNvPr>
          <p:cNvSpPr txBox="1"/>
          <p:nvPr/>
        </p:nvSpPr>
        <p:spPr>
          <a:xfrm>
            <a:off x="233365" y="4728992"/>
            <a:ext cx="8524873"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If you live without work, you will be forced to get help from others for a living</a:t>
            </a:r>
            <a:endParaRPr lang="en-PH" sz="2400" dirty="0">
              <a:latin typeface="HY견명조" panose="02030600000101010101" pitchFamily="18" charset="-127"/>
              <a:ea typeface="HY견명조" panose="02030600000101010101" pitchFamily="18" charset="-127"/>
            </a:endParaRPr>
          </a:p>
        </p:txBody>
      </p:sp>
      <p:sp>
        <p:nvSpPr>
          <p:cNvPr id="11" name="TextBox 10">
            <a:extLst>
              <a:ext uri="{FF2B5EF4-FFF2-40B4-BE49-F238E27FC236}">
                <a16:creationId xmlns:a16="http://schemas.microsoft.com/office/drawing/2014/main" id="{ADC08B51-255E-9243-491D-3E72B1921029}"/>
              </a:ext>
            </a:extLst>
          </p:cNvPr>
          <p:cNvSpPr txBox="1"/>
          <p:nvPr/>
        </p:nvSpPr>
        <p:spPr>
          <a:xfrm>
            <a:off x="228601" y="5458399"/>
            <a:ext cx="8524873"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Also, if you do not work and depend on others, you cannot be a model to others</a:t>
            </a:r>
            <a:endParaRPr lang="en-PH" sz="2400" dirty="0">
              <a:latin typeface="HY견명조" panose="02030600000101010101" pitchFamily="18" charset="-127"/>
              <a:ea typeface="HY견명조" panose="02030600000101010101" pitchFamily="18" charset="-127"/>
            </a:endParaRPr>
          </a:p>
        </p:txBody>
      </p:sp>
    </p:spTree>
    <p:extLst>
      <p:ext uri="{BB962C8B-B14F-4D97-AF65-F5344CB8AC3E}">
        <p14:creationId xmlns:p14="http://schemas.microsoft.com/office/powerpoint/2010/main" val="2942731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10" grpId="0"/>
      <p:bldP spid="4" grpId="0" animBg="1"/>
      <p:bldP spid="6"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9E775A-1EDD-4759-9DB9-81C7862B3AF4}"/>
              </a:ext>
            </a:extLst>
          </p:cNvPr>
          <p:cNvSpPr txBox="1"/>
          <p:nvPr/>
        </p:nvSpPr>
        <p:spPr>
          <a:xfrm>
            <a:off x="171450" y="100762"/>
            <a:ext cx="7991473" cy="830997"/>
          </a:xfrm>
          <a:prstGeom prst="rect">
            <a:avLst/>
          </a:prstGeom>
          <a:noFill/>
        </p:spPr>
        <p:txBody>
          <a:bodyPr wrap="square" rtlCol="0">
            <a:spAutoFit/>
          </a:bodyPr>
          <a:lstStyle/>
          <a:p>
            <a:r>
              <a:rPr lang="en-PH" sz="2400" u="sng" dirty="0">
                <a:solidFill>
                  <a:srgbClr val="202124"/>
                </a:solidFill>
                <a:effectLst/>
                <a:latin typeface="Times New Roman" panose="02020603050405020304" pitchFamily="18" charset="0"/>
                <a:ea typeface="맑은 고딕" panose="020B0503020000020004" pitchFamily="50" charset="-127"/>
                <a:cs typeface="Times New Roman" panose="02020603050405020304" pitchFamily="18" charset="0"/>
              </a:rPr>
              <a:t>Diligence and self-help, which are important spirits in the idea of ​​work</a:t>
            </a:r>
            <a:endParaRPr lang="en-PH" sz="2400" u="sng"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91C500E0-BF07-4202-BA17-9E642BD9AA1A}"/>
              </a:ext>
            </a:extLst>
          </p:cNvPr>
          <p:cNvSpPr txBox="1"/>
          <p:nvPr/>
        </p:nvSpPr>
        <p:spPr>
          <a:xfrm>
            <a:off x="209549" y="948045"/>
            <a:ext cx="3076575" cy="461665"/>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Diligence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 Work hard</a:t>
            </a:r>
            <a:endPar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81BE3B54-16BC-4B05-B86A-3BC0B0D17341}"/>
              </a:ext>
            </a:extLst>
          </p:cNvPr>
          <p:cNvSpPr txBox="1"/>
          <p:nvPr/>
        </p:nvSpPr>
        <p:spPr>
          <a:xfrm>
            <a:off x="209549" y="1560895"/>
            <a:ext cx="7915276" cy="461665"/>
          </a:xfrm>
          <a:prstGeom prst="rect">
            <a:avLst/>
          </a:prstGeom>
          <a:solidFill>
            <a:srgbClr val="66FFFF"/>
          </a:solidFill>
          <a:ln>
            <a:solidFill>
              <a:schemeClr val="tx1"/>
            </a:solidFill>
          </a:ln>
        </p:spPr>
        <p:txBody>
          <a:bodyPr wrap="square" rtlCol="0">
            <a:spAutoFit/>
          </a:bodyPr>
          <a:lstStyle/>
          <a:p>
            <a:r>
              <a:rPr lang="en-PH" altLang="en-US" sz="2400" dirty="0">
                <a:latin typeface="Times New Roman" pitchFamily="18" charset="0"/>
                <a:cs typeface="Times New Roman" pitchFamily="18" charset="0"/>
              </a:rPr>
              <a:t>The realization of efforts to make the most of what is available</a:t>
            </a:r>
            <a:r>
              <a:rPr lang="en-PH" sz="2400" dirty="0">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0F689897-7A74-4739-9D36-FEDD579AFB31}"/>
              </a:ext>
            </a:extLst>
          </p:cNvPr>
          <p:cNvSpPr txBox="1"/>
          <p:nvPr/>
        </p:nvSpPr>
        <p:spPr>
          <a:xfrm>
            <a:off x="61914" y="2132275"/>
            <a:ext cx="4352925"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sz="2400" dirty="0">
                <a:latin typeface="Times New Roman" pitchFamily="18" charset="0"/>
                <a:cs typeface="Times New Roman" pitchFamily="18" charset="0"/>
              </a:rPr>
              <a:t>The spirit of diligence contains</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9160FB53-9ADD-4EB0-85BF-39DCCC285A4D}"/>
              </a:ext>
            </a:extLst>
          </p:cNvPr>
          <p:cNvSpPr txBox="1"/>
          <p:nvPr/>
        </p:nvSpPr>
        <p:spPr>
          <a:xfrm>
            <a:off x="571501" y="2620640"/>
            <a:ext cx="6210299"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 </a:t>
            </a:r>
            <a:r>
              <a:rPr lang="en-US" altLang="en-US" sz="2400" dirty="0">
                <a:latin typeface="Times New Roman" pitchFamily="18" charset="0"/>
                <a:cs typeface="Times New Roman" pitchFamily="18" charset="0"/>
              </a:rPr>
              <a:t>The spirit of thinking and working reasonably</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9098B667-B19A-43D7-85BC-2FEC2497567E}"/>
              </a:ext>
            </a:extLst>
          </p:cNvPr>
          <p:cNvSpPr txBox="1"/>
          <p:nvPr/>
        </p:nvSpPr>
        <p:spPr>
          <a:xfrm>
            <a:off x="571501" y="3191411"/>
            <a:ext cx="7686676"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 </a:t>
            </a:r>
            <a:r>
              <a:rPr lang="en-US" altLang="en-US" sz="2400" dirty="0">
                <a:latin typeface="Times New Roman" pitchFamily="18" charset="0"/>
                <a:cs typeface="Times New Roman" pitchFamily="18" charset="0"/>
              </a:rPr>
              <a:t>The spirit of planning carefully and practicing consistently</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562015DA-252A-4164-A7AF-845251D1DBB1}"/>
              </a:ext>
            </a:extLst>
          </p:cNvPr>
          <p:cNvSpPr txBox="1"/>
          <p:nvPr/>
        </p:nvSpPr>
        <p:spPr>
          <a:xfrm>
            <a:off x="571501" y="3762791"/>
            <a:ext cx="7553324"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 </a:t>
            </a:r>
            <a:r>
              <a:rPr lang="en-US" altLang="en-US" sz="2400" dirty="0">
                <a:latin typeface="Times New Roman" pitchFamily="18" charset="0"/>
                <a:cs typeface="Times New Roman" pitchFamily="18" charset="0"/>
              </a:rPr>
              <a:t>The spirit of getting thoughts broadly by putting eyes afar</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C7169026-DD48-4902-9048-13B1756D8FBF}"/>
              </a:ext>
            </a:extLst>
          </p:cNvPr>
          <p:cNvSpPr txBox="1"/>
          <p:nvPr/>
        </p:nvSpPr>
        <p:spPr>
          <a:xfrm>
            <a:off x="571501" y="4267765"/>
            <a:ext cx="4448174"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 </a:t>
            </a:r>
            <a:r>
              <a:rPr lang="en-US" altLang="en-US" sz="2400" dirty="0">
                <a:latin typeface="Times New Roman" pitchFamily="18" charset="0"/>
                <a:cs typeface="Times New Roman" pitchFamily="18" charset="0"/>
              </a:rPr>
              <a:t>The spirit of doing action firmly</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44664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linds(horizontal)">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p:bldP spid="8" grpId="0"/>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8B780C2-2292-4B00-BEA9-29C606C2C150}"/>
              </a:ext>
            </a:extLst>
          </p:cNvPr>
          <p:cNvSpPr txBox="1"/>
          <p:nvPr/>
        </p:nvSpPr>
        <p:spPr>
          <a:xfrm>
            <a:off x="214312" y="1230581"/>
            <a:ext cx="6629401"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The spirit of self-hep contains</a:t>
            </a:r>
            <a:endParaRPr lang="en-PH" sz="2200" dirty="0">
              <a:latin typeface="HY견명조" panose="02030600000101010101" pitchFamily="18" charset="-127"/>
              <a:ea typeface="HY견명조" panose="02030600000101010101" pitchFamily="18" charset="-127"/>
            </a:endParaRPr>
          </a:p>
        </p:txBody>
      </p:sp>
      <p:sp>
        <p:nvSpPr>
          <p:cNvPr id="14" name="TextBox 13">
            <a:extLst>
              <a:ext uri="{FF2B5EF4-FFF2-40B4-BE49-F238E27FC236}">
                <a16:creationId xmlns:a16="http://schemas.microsoft.com/office/drawing/2014/main" id="{2742D4DF-FFFE-4257-8A9B-D62848036A0B}"/>
              </a:ext>
            </a:extLst>
          </p:cNvPr>
          <p:cNvSpPr txBox="1"/>
          <p:nvPr/>
        </p:nvSpPr>
        <p:spPr>
          <a:xfrm>
            <a:off x="723900" y="1773078"/>
            <a:ext cx="5162549" cy="461665"/>
          </a:xfrm>
          <a:prstGeom prst="rect">
            <a:avLst/>
          </a:prstGeom>
          <a:noFill/>
        </p:spPr>
        <p:txBody>
          <a:bodyPr wrap="square" rtlCol="0">
            <a:spAutoFit/>
          </a:bodyPr>
          <a:lstStyle/>
          <a:p>
            <a:r>
              <a:rPr lang="en-PH" sz="2200" dirty="0">
                <a:latin typeface="HY견명조" panose="02030600000101010101" pitchFamily="18" charset="-127"/>
                <a:ea typeface="HY견명조" panose="02030600000101010101" pitchFamily="18" charset="-127"/>
              </a:rPr>
              <a:t>- </a:t>
            </a:r>
            <a:r>
              <a:rPr lang="en-PH" sz="2400" dirty="0">
                <a:latin typeface="Times New Roman" panose="02020603050405020304" pitchFamily="18" charset="0"/>
                <a:cs typeface="Times New Roman" panose="02020603050405020304" pitchFamily="18" charset="0"/>
              </a:rPr>
              <a:t>The spirit of doing my work by me</a:t>
            </a:r>
            <a:endParaRPr lang="en-PH" sz="2200" dirty="0">
              <a:latin typeface="HY견명조" panose="02030600000101010101" pitchFamily="18" charset="-127"/>
              <a:ea typeface="HY견명조" panose="02030600000101010101" pitchFamily="18" charset="-127"/>
            </a:endParaRPr>
          </a:p>
        </p:txBody>
      </p:sp>
      <p:sp>
        <p:nvSpPr>
          <p:cNvPr id="15" name="TextBox 14">
            <a:extLst>
              <a:ext uri="{FF2B5EF4-FFF2-40B4-BE49-F238E27FC236}">
                <a16:creationId xmlns:a16="http://schemas.microsoft.com/office/drawing/2014/main" id="{7380C00D-9EA9-4CE9-B833-1A3C33FB930C}"/>
              </a:ext>
            </a:extLst>
          </p:cNvPr>
          <p:cNvSpPr txBox="1"/>
          <p:nvPr/>
        </p:nvSpPr>
        <p:spPr>
          <a:xfrm>
            <a:off x="723900" y="2315575"/>
            <a:ext cx="8058149" cy="461665"/>
          </a:xfrm>
          <a:prstGeom prst="rect">
            <a:avLst/>
          </a:prstGeom>
          <a:noFill/>
        </p:spPr>
        <p:txBody>
          <a:bodyPr wrap="square" rtlCol="0">
            <a:spAutoFit/>
          </a:bodyPr>
          <a:lstStyle/>
          <a:p>
            <a:pPr marL="342900" indent="-342900">
              <a:buFontTx/>
              <a:buChar char="-"/>
            </a:pPr>
            <a:r>
              <a:rPr lang="en-PH" sz="2400" dirty="0">
                <a:latin typeface="Times New Roman" panose="02020603050405020304" pitchFamily="18" charset="0"/>
                <a:cs typeface="Times New Roman" panose="02020603050405020304" pitchFamily="18" charset="0"/>
              </a:rPr>
              <a:t>Realizing that my fate and future depends on me </a:t>
            </a:r>
          </a:p>
        </p:txBody>
      </p:sp>
      <p:sp>
        <p:nvSpPr>
          <p:cNvPr id="16" name="TextBox 15">
            <a:extLst>
              <a:ext uri="{FF2B5EF4-FFF2-40B4-BE49-F238E27FC236}">
                <a16:creationId xmlns:a16="http://schemas.microsoft.com/office/drawing/2014/main" id="{C3645BED-7078-436E-A060-3B2A9AD5AE9B}"/>
              </a:ext>
            </a:extLst>
          </p:cNvPr>
          <p:cNvSpPr txBox="1"/>
          <p:nvPr/>
        </p:nvSpPr>
        <p:spPr>
          <a:xfrm>
            <a:off x="733424" y="2858072"/>
            <a:ext cx="4362449" cy="461665"/>
          </a:xfrm>
          <a:prstGeom prst="rect">
            <a:avLst/>
          </a:prstGeom>
          <a:noFill/>
        </p:spPr>
        <p:txBody>
          <a:bodyPr wrap="square" rtlCol="0">
            <a:spAutoFit/>
          </a:bodyPr>
          <a:lstStyle/>
          <a:p>
            <a:r>
              <a:rPr lang="en-PH" sz="2200" dirty="0">
                <a:latin typeface="HY견명조" panose="02030600000101010101" pitchFamily="18" charset="-127"/>
                <a:ea typeface="HY견명조" panose="02030600000101010101" pitchFamily="18" charset="-127"/>
              </a:rPr>
              <a:t>- </a:t>
            </a:r>
            <a:r>
              <a:rPr lang="en-PH" sz="2400" dirty="0">
                <a:latin typeface="Times New Roman" panose="02020603050405020304" pitchFamily="18" charset="0"/>
                <a:cs typeface="Times New Roman" panose="02020603050405020304" pitchFamily="18" charset="0"/>
              </a:rPr>
              <a:t>Doing the best in my efforts</a:t>
            </a:r>
            <a:endParaRPr lang="en-PH" sz="2200" dirty="0">
              <a:latin typeface="HY견명조" panose="02030600000101010101" pitchFamily="18" charset="-127"/>
              <a:ea typeface="HY견명조" panose="02030600000101010101" pitchFamily="18" charset="-127"/>
            </a:endParaRPr>
          </a:p>
        </p:txBody>
      </p:sp>
      <p:sp>
        <p:nvSpPr>
          <p:cNvPr id="5" name="TextBox 4">
            <a:extLst>
              <a:ext uri="{FF2B5EF4-FFF2-40B4-BE49-F238E27FC236}">
                <a16:creationId xmlns:a16="http://schemas.microsoft.com/office/drawing/2014/main" id="{7098FA49-AF13-4FFC-9B42-8B43F5963A4D}"/>
              </a:ext>
            </a:extLst>
          </p:cNvPr>
          <p:cNvSpPr txBox="1"/>
          <p:nvPr/>
        </p:nvSpPr>
        <p:spPr>
          <a:xfrm>
            <a:off x="314326" y="3607715"/>
            <a:ext cx="7972424" cy="461665"/>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Work for the right thing and get paid reasonably for it’s work  </a:t>
            </a:r>
          </a:p>
        </p:txBody>
      </p:sp>
      <p:sp>
        <p:nvSpPr>
          <p:cNvPr id="3" name="TextBox 2">
            <a:extLst>
              <a:ext uri="{FF2B5EF4-FFF2-40B4-BE49-F238E27FC236}">
                <a16:creationId xmlns:a16="http://schemas.microsoft.com/office/drawing/2014/main" id="{F961DA7D-86A5-40D9-8361-8A125389902B}"/>
              </a:ext>
            </a:extLst>
          </p:cNvPr>
          <p:cNvSpPr txBox="1"/>
          <p:nvPr/>
        </p:nvSpPr>
        <p:spPr>
          <a:xfrm>
            <a:off x="214312" y="291863"/>
            <a:ext cx="8467724" cy="830997"/>
          </a:xfrm>
          <a:prstGeom prst="rect">
            <a:avLst/>
          </a:prstGeom>
          <a:noFill/>
        </p:spPr>
        <p:txBody>
          <a:bodyPr wrap="square" rtlCol="0">
            <a:spAutoFit/>
          </a:bodyPr>
          <a:lstStyle/>
          <a:p>
            <a:r>
              <a:rPr lang="en-PH" altLang="en-US" sz="2400" dirty="0">
                <a:latin typeface="Times New Roman" pitchFamily="18" charset="0"/>
                <a:cs typeface="Times New Roman" pitchFamily="18" charset="0"/>
              </a:rPr>
              <a:t>Self-help is the will to independently define one's fate based on personal efforts, setting the basis of self-control and independence </a:t>
            </a:r>
          </a:p>
        </p:txBody>
      </p:sp>
    </p:spTree>
    <p:extLst>
      <p:ext uri="{BB962C8B-B14F-4D97-AF65-F5344CB8AC3E}">
        <p14:creationId xmlns:p14="http://schemas.microsoft.com/office/powerpoint/2010/main" val="291733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linds(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linds(horizont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linds(horizont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F1B027-408C-4212-AF37-32B1D2936AC7}"/>
              </a:ext>
            </a:extLst>
          </p:cNvPr>
          <p:cNvSpPr txBox="1"/>
          <p:nvPr/>
        </p:nvSpPr>
        <p:spPr>
          <a:xfrm>
            <a:off x="314325" y="219075"/>
            <a:ext cx="6400800" cy="430887"/>
          </a:xfrm>
          <a:prstGeom prst="rect">
            <a:avLst/>
          </a:prstGeom>
          <a:noFill/>
        </p:spPr>
        <p:txBody>
          <a:bodyPr wrap="square" rtlCol="0">
            <a:spAutoFit/>
          </a:bodyPr>
          <a:lstStyle/>
          <a:p>
            <a:r>
              <a:rPr lang="en-PH" sz="2200" dirty="0">
                <a:latin typeface="HY견명조" panose="02030600000101010101" pitchFamily="18" charset="-127"/>
                <a:ea typeface="HY견명조" panose="02030600000101010101" pitchFamily="18" charset="-127"/>
              </a:rPr>
              <a:t>2.  </a:t>
            </a:r>
            <a:r>
              <a:rPr lang="en-PH" sz="2200" dirty="0">
                <a:latin typeface="Times New Roman" panose="02020603050405020304" pitchFamily="18" charset="0"/>
                <a:ea typeface="HY견명조" panose="02030600000101010101" pitchFamily="18" charset="-127"/>
                <a:cs typeface="Times New Roman" panose="02020603050405020304" pitchFamily="18" charset="0"/>
              </a:rPr>
              <a:t>Service (Life to Serve)</a:t>
            </a:r>
            <a:endParaRPr lang="en-PH" sz="2200" dirty="0">
              <a:latin typeface="HY견명조" panose="02030600000101010101" pitchFamily="18" charset="-127"/>
              <a:ea typeface="HY견명조" panose="02030600000101010101" pitchFamily="18" charset="-127"/>
            </a:endParaRPr>
          </a:p>
        </p:txBody>
      </p:sp>
      <p:sp>
        <p:nvSpPr>
          <p:cNvPr id="3" name="TextBox 2">
            <a:extLst>
              <a:ext uri="{FF2B5EF4-FFF2-40B4-BE49-F238E27FC236}">
                <a16:creationId xmlns:a16="http://schemas.microsoft.com/office/drawing/2014/main" id="{6D3A6266-F2AA-4B56-B459-646440A42674}"/>
              </a:ext>
            </a:extLst>
          </p:cNvPr>
          <p:cNvSpPr txBox="1"/>
          <p:nvPr/>
        </p:nvSpPr>
        <p:spPr>
          <a:xfrm>
            <a:off x="347662" y="650917"/>
            <a:ext cx="8448675" cy="830997"/>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General</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meaning</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of</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service: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‘Serving others by the will of others’ ‘Dedicated work for the country, society and others’</a:t>
            </a:r>
            <a:endPar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7BF95B84-8B3D-4112-B618-23343BA06580}"/>
              </a:ext>
            </a:extLst>
          </p:cNvPr>
          <p:cNvSpPr txBox="1"/>
          <p:nvPr/>
        </p:nvSpPr>
        <p:spPr>
          <a:xfrm>
            <a:off x="357187" y="1491646"/>
            <a:ext cx="7886700" cy="461665"/>
          </a:xfrm>
          <a:prstGeom prst="rect">
            <a:avLst/>
          </a:prstGeom>
          <a:noFill/>
        </p:spPr>
        <p:txBody>
          <a:bodyPr wrap="square" rtlCol="0">
            <a:spAutoFit/>
          </a:bodyPr>
          <a:lstStyle/>
          <a:p>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In the pioneering Spirit, what kind of life is life to serve?</a:t>
            </a:r>
            <a:r>
              <a:rPr lang="en-PH" altLang="ko-KR" sz="2200" dirty="0">
                <a:latin typeface="HY견명조" panose="02030600000101010101" pitchFamily="18" charset="-127"/>
                <a:ea typeface="HY견명조" panose="02030600000101010101" pitchFamily="18" charset="-127"/>
                <a:cs typeface="Times New Roman" panose="02020603050405020304" pitchFamily="18" charset="0"/>
              </a:rPr>
              <a:t> </a:t>
            </a:r>
            <a:endParaRPr lang="en-PH" sz="2200" dirty="0">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4B7E7B74-5D93-45E3-808B-2026D895B62C}"/>
              </a:ext>
            </a:extLst>
          </p:cNvPr>
          <p:cNvSpPr txBox="1"/>
          <p:nvPr/>
        </p:nvSpPr>
        <p:spPr>
          <a:xfrm>
            <a:off x="357187" y="1991186"/>
            <a:ext cx="8572500" cy="1200329"/>
          </a:xfrm>
          <a:prstGeom prst="rect">
            <a:avLst/>
          </a:prstGeom>
          <a:noFill/>
          <a:ln>
            <a:solidFill>
              <a:schemeClr val="tx1"/>
            </a:solidFill>
          </a:ln>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Life to serve does not end with simply helping, but it can be said that true service is to help neighbors gain hope and continue to pioneer their own lives sustainably </a:t>
            </a:r>
            <a:r>
              <a:rPr lang="en-PH" altLang="ko-KR" sz="2400" dirty="0">
                <a:solidFill>
                  <a:srgbClr val="202124"/>
                </a:solidFill>
                <a:latin typeface="Times New Roman" panose="02020603050405020304" pitchFamily="18" charset="0"/>
                <a:ea typeface="inherit"/>
                <a:cs typeface="Times New Roman" panose="02020603050405020304" pitchFamily="18" charset="0"/>
              </a:rPr>
              <a:t>through</a:t>
            </a:r>
            <a:r>
              <a:rPr lang="ko-KR" altLang="en-US" sz="2400" dirty="0">
                <a:solidFill>
                  <a:srgbClr val="202124"/>
                </a:solidFill>
                <a:latin typeface="Times New Roman" panose="02020603050405020304" pitchFamily="18" charset="0"/>
                <a:ea typeface="inherit"/>
                <a:cs typeface="Times New Roman" panose="02020603050405020304" pitchFamily="18" charset="0"/>
              </a:rPr>
              <a:t> </a:t>
            </a:r>
            <a:r>
              <a:rPr lang="en-PH" altLang="ko-KR" sz="2400" dirty="0">
                <a:solidFill>
                  <a:srgbClr val="202124"/>
                </a:solidFill>
                <a:latin typeface="Times New Roman" panose="02020603050405020304" pitchFamily="18" charset="0"/>
                <a:ea typeface="inherit"/>
                <a:cs typeface="Times New Roman" panose="02020603050405020304" pitchFamily="18" charset="0"/>
              </a:rPr>
              <a:t>service. </a:t>
            </a:r>
            <a:r>
              <a:rPr lang="en-US" altLang="en-US" sz="2400" dirty="0">
                <a:solidFill>
                  <a:srgbClr val="202124"/>
                </a:solidFill>
                <a:latin typeface="Times New Roman" panose="02020603050405020304" pitchFamily="18" charset="0"/>
                <a:ea typeface="inherit"/>
                <a:cs typeface="Times New Roman" panose="02020603050405020304" pitchFamily="18" charset="0"/>
              </a:rPr>
              <a:t> </a:t>
            </a:r>
            <a:r>
              <a:rPr lang="en-PH" altLang="en-US" sz="2400" dirty="0">
                <a:latin typeface="Times New Roman" panose="02020603050405020304" pitchFamily="18" charset="0"/>
                <a:cs typeface="Times New Roman" panose="02020603050405020304" pitchFamily="18" charset="0"/>
              </a:rPr>
              <a:t> </a:t>
            </a:r>
            <a:endPar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Text Box 2">
            <a:extLst>
              <a:ext uri="{FF2B5EF4-FFF2-40B4-BE49-F238E27FC236}">
                <a16:creationId xmlns:a16="http://schemas.microsoft.com/office/drawing/2014/main" id="{67F85EFA-9EC8-76B2-93BD-5919F57F572E}"/>
              </a:ext>
            </a:extLst>
          </p:cNvPr>
          <p:cNvSpPr txBox="1">
            <a:spLocks noChangeArrowheads="1"/>
          </p:cNvSpPr>
          <p:nvPr/>
        </p:nvSpPr>
        <p:spPr bwMode="auto">
          <a:xfrm>
            <a:off x="381000" y="3429178"/>
            <a:ext cx="8534400" cy="1196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anose="02020603050405020304" pitchFamily="18" charset="0"/>
                <a:cs typeface="Times New Roman" panose="02020603050405020304" pitchFamily="18" charset="0"/>
              </a:rPr>
              <a:t>Matthew 20:27-28  &lt;and whoever wants to be first must be your slave-- just as the Son of Man did not come to be served, but to serve, and to give his life as a ransom for many.&gt;</a:t>
            </a:r>
          </a:p>
        </p:txBody>
      </p:sp>
      <p:sp>
        <p:nvSpPr>
          <p:cNvPr id="7" name="Rectangle 3">
            <a:extLst>
              <a:ext uri="{FF2B5EF4-FFF2-40B4-BE49-F238E27FC236}">
                <a16:creationId xmlns:a16="http://schemas.microsoft.com/office/drawing/2014/main" id="{7F655641-2D17-E01B-7ACA-56628919F21F}"/>
              </a:ext>
            </a:extLst>
          </p:cNvPr>
          <p:cNvSpPr>
            <a:spLocks noChangeArrowheads="1"/>
          </p:cNvSpPr>
          <p:nvPr/>
        </p:nvSpPr>
        <p:spPr bwMode="auto">
          <a:xfrm>
            <a:off x="304800" y="4972049"/>
            <a:ext cx="4267200" cy="509885"/>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Jesus came to the earth to serve</a:t>
            </a:r>
          </a:p>
        </p:txBody>
      </p:sp>
      <p:sp>
        <p:nvSpPr>
          <p:cNvPr id="8" name="AutoShape 4">
            <a:extLst>
              <a:ext uri="{FF2B5EF4-FFF2-40B4-BE49-F238E27FC236}">
                <a16:creationId xmlns:a16="http://schemas.microsoft.com/office/drawing/2014/main" id="{03F252FC-47E8-DAD6-79FF-28B5E696152B}"/>
              </a:ext>
            </a:extLst>
          </p:cNvPr>
          <p:cNvSpPr>
            <a:spLocks noChangeArrowheads="1"/>
          </p:cNvSpPr>
          <p:nvPr/>
        </p:nvSpPr>
        <p:spPr bwMode="auto">
          <a:xfrm>
            <a:off x="4800600" y="5124450"/>
            <a:ext cx="914400" cy="203954"/>
          </a:xfrm>
          <a:prstGeom prst="rightArrow">
            <a:avLst>
              <a:gd name="adj1" fmla="val 50000"/>
              <a:gd name="adj2" fmla="val 150000"/>
            </a:avLst>
          </a:prstGeom>
          <a:solidFill>
            <a:srgbClr val="66FFFF"/>
          </a:solidFill>
          <a:ln w="9525">
            <a:solidFill>
              <a:schemeClr val="tx1"/>
            </a:solidFill>
            <a:miter lim="800000"/>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9" name="Rectangle 5">
            <a:extLst>
              <a:ext uri="{FF2B5EF4-FFF2-40B4-BE49-F238E27FC236}">
                <a16:creationId xmlns:a16="http://schemas.microsoft.com/office/drawing/2014/main" id="{2F911628-72A5-7654-8457-786460627B20}"/>
              </a:ext>
            </a:extLst>
          </p:cNvPr>
          <p:cNvSpPr>
            <a:spLocks noChangeArrowheads="1"/>
          </p:cNvSpPr>
          <p:nvPr/>
        </p:nvSpPr>
        <p:spPr bwMode="auto">
          <a:xfrm>
            <a:off x="5867400" y="4972049"/>
            <a:ext cx="2971800" cy="509885"/>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Christian has to serve</a:t>
            </a:r>
          </a:p>
        </p:txBody>
      </p:sp>
    </p:spTree>
    <p:extLst>
      <p:ext uri="{BB962C8B-B14F-4D97-AF65-F5344CB8AC3E}">
        <p14:creationId xmlns:p14="http://schemas.microsoft.com/office/powerpoint/2010/main" val="371485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linds(horizontal)">
                                      <p:cBhvr>
                                        <p:cTn id="20" dur="500"/>
                                        <p:tgtEl>
                                          <p:spTgt spid="7"/>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5"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D72BCB-5862-4295-928F-3D66440C1B48}"/>
              </a:ext>
            </a:extLst>
          </p:cNvPr>
          <p:cNvSpPr txBox="1"/>
          <p:nvPr/>
        </p:nvSpPr>
        <p:spPr>
          <a:xfrm>
            <a:off x="200024" y="555874"/>
            <a:ext cx="6610349" cy="461665"/>
          </a:xfrm>
          <a:prstGeom prst="rect">
            <a:avLst/>
          </a:prstGeom>
          <a:noFill/>
        </p:spPr>
        <p:txBody>
          <a:bodyPr wrap="square" rtlCol="0">
            <a:spAutoFit/>
          </a:bodyPr>
          <a:lstStyle/>
          <a:p>
            <a:r>
              <a:rPr lang="en-PH" sz="2400" u="sng" dirty="0">
                <a:latin typeface="Times New Roman" panose="02020603050405020304" pitchFamily="18" charset="0"/>
                <a:ea typeface="HY견명조" panose="02030600000101010101" pitchFamily="18" charset="-127"/>
                <a:cs typeface="Times New Roman" panose="02020603050405020304" pitchFamily="18" charset="0"/>
              </a:rPr>
              <a:t>What is the background and meaning of Canaan?</a:t>
            </a:r>
            <a:r>
              <a:rPr lang="en-PH" sz="2400" u="sng" dirty="0">
                <a:effectLst/>
                <a:latin typeface="Times New Roman" panose="02020603050405020304" pitchFamily="18" charset="0"/>
                <a:ea typeface="HY견명조" panose="02030600000101010101" pitchFamily="18" charset="-127"/>
                <a:cs typeface="Times New Roman" panose="02020603050405020304" pitchFamily="18" charset="0"/>
              </a:rPr>
              <a:t> </a:t>
            </a:r>
          </a:p>
        </p:txBody>
      </p:sp>
      <p:sp>
        <p:nvSpPr>
          <p:cNvPr id="3" name="TextBox 2">
            <a:extLst>
              <a:ext uri="{FF2B5EF4-FFF2-40B4-BE49-F238E27FC236}">
                <a16:creationId xmlns:a16="http://schemas.microsoft.com/office/drawing/2014/main" id="{ABFA9CC2-EDCD-4E2D-961E-1A65595D2454}"/>
              </a:ext>
            </a:extLst>
          </p:cNvPr>
          <p:cNvSpPr txBox="1"/>
          <p:nvPr/>
        </p:nvSpPr>
        <p:spPr>
          <a:xfrm>
            <a:off x="104774" y="3349467"/>
            <a:ext cx="6248400" cy="461665"/>
          </a:xfrm>
          <a:prstGeom prst="rect">
            <a:avLst/>
          </a:prstGeom>
          <a:noFill/>
        </p:spPr>
        <p:txBody>
          <a:bodyPr wrap="square" rtlCol="0">
            <a:spAutoFit/>
          </a:bodyPr>
          <a:lstStyle/>
          <a:p>
            <a:pPr lvl="0" defTabSz="914400" eaLnBrk="0" fontAlgn="base" hangingPunct="0">
              <a:spcBef>
                <a:spcPct val="0"/>
              </a:spcBef>
              <a:spcAft>
                <a:spcPct val="0"/>
              </a:spcAft>
            </a:pPr>
            <a:r>
              <a:rPr lang="en-US" altLang="en-US" sz="2400">
                <a:solidFill>
                  <a:srgbClr val="202124"/>
                </a:solidFill>
                <a:latin typeface="Times New Roman" panose="02020603050405020304" pitchFamily="18" charset="0"/>
                <a:ea typeface="inherit"/>
                <a:cs typeface="Times New Roman" panose="02020603050405020304" pitchFamily="18" charset="0"/>
              </a:rPr>
              <a:t>God Called Abraham from Ur of the Chaldeans</a:t>
            </a:r>
            <a:r>
              <a:rPr lang="en-US" altLang="en-US" sz="2400">
                <a:latin typeface="Times New Roman" panose="02020603050405020304" pitchFamily="18" charset="0"/>
                <a:cs typeface="Times New Roman" panose="02020603050405020304" pitchFamily="18" charset="0"/>
              </a:rPr>
              <a:t> </a:t>
            </a:r>
            <a:endParaRPr lang="en-US" altLang="en-US" sz="2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C9FDB4F-2D69-48D3-B283-869CCE294234}"/>
              </a:ext>
            </a:extLst>
          </p:cNvPr>
          <p:cNvSpPr txBox="1"/>
          <p:nvPr/>
        </p:nvSpPr>
        <p:spPr>
          <a:xfrm>
            <a:off x="200024" y="1102698"/>
            <a:ext cx="8553450" cy="2246769"/>
          </a:xfrm>
          <a:prstGeom prst="rect">
            <a:avLst/>
          </a:prstGeom>
          <a:noFill/>
          <a:ln>
            <a:solidFill>
              <a:schemeClr val="tx1"/>
            </a:solidFill>
          </a:ln>
        </p:spPr>
        <p:txBody>
          <a:bodyPr wrap="square" rtlCol="0">
            <a:spAutoFit/>
          </a:bodyPr>
          <a:lstStyle/>
          <a:p>
            <a:r>
              <a:rPr lang="en-PH" altLang="ko-KR" sz="20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Acts</a:t>
            </a:r>
            <a:r>
              <a:rPr lang="ko-KR" sz="20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 </a:t>
            </a:r>
            <a:r>
              <a:rPr lang="en-PH" sz="20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7: 2-4 T</a:t>
            </a:r>
            <a:r>
              <a:rPr lang="en-PH" sz="2000" b="0" i="0" dirty="0">
                <a:solidFill>
                  <a:srgbClr val="202020"/>
                </a:solidFill>
                <a:effectLst/>
                <a:latin typeface="Times New Roman" panose="02020603050405020304" pitchFamily="18" charset="0"/>
                <a:cs typeface="Times New Roman" panose="02020603050405020304" pitchFamily="18" charset="0"/>
              </a:rPr>
              <a:t>o this he replied: "Brothers and fathers, listen to me! The God of glory appeared to our father Abraham while he was still in Mesopotamia, before he lived in Haran. </a:t>
            </a:r>
          </a:p>
          <a:p>
            <a:r>
              <a:rPr lang="en-PH" sz="2000" b="0" i="0" dirty="0">
                <a:solidFill>
                  <a:srgbClr val="202020"/>
                </a:solidFill>
                <a:effectLst/>
                <a:latin typeface="Times New Roman" panose="02020603050405020304" pitchFamily="18" charset="0"/>
                <a:cs typeface="Times New Roman" panose="02020603050405020304" pitchFamily="18" charset="0"/>
              </a:rPr>
              <a:t>‘Leave your country and your people,' God said, 'and go to the land I will show you.’</a:t>
            </a:r>
          </a:p>
          <a:p>
            <a:r>
              <a:rPr lang="en-PH" sz="2000" b="0" i="0" dirty="0">
                <a:solidFill>
                  <a:srgbClr val="202020"/>
                </a:solidFill>
                <a:effectLst/>
                <a:latin typeface="Times New Roman" panose="02020603050405020304" pitchFamily="18" charset="0"/>
                <a:cs typeface="Times New Roman" panose="02020603050405020304" pitchFamily="18" charset="0"/>
              </a:rPr>
              <a:t>“So he left the land of the Chaldeans and settled in Haran. After the death of his </a:t>
            </a:r>
            <a:r>
              <a:rPr lang="en-PH" sz="2000" b="0" i="0" u="none" strike="noStrike" dirty="0">
                <a:solidFill>
                  <a:srgbClr val="07009A"/>
                </a:solidFill>
                <a:effectLst/>
                <a:latin typeface="Times New Roman" panose="02020603050405020304" pitchFamily="18" charset="0"/>
                <a:cs typeface="Times New Roman" panose="02020603050405020304" pitchFamily="18" charset="0"/>
              </a:rPr>
              <a:t>father</a:t>
            </a:r>
            <a:r>
              <a:rPr lang="en-PH" sz="2000" b="0" i="0" dirty="0">
                <a:solidFill>
                  <a:srgbClr val="202020"/>
                </a:solidFill>
                <a:effectLst/>
                <a:latin typeface="Times New Roman" panose="02020603050405020304" pitchFamily="18" charset="0"/>
                <a:cs typeface="Times New Roman" panose="02020603050405020304" pitchFamily="18" charset="0"/>
              </a:rPr>
              <a:t>, God sent him to this land where you are now living.</a:t>
            </a:r>
            <a:endParaRPr lang="en-PH" sz="20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C9C9DC21-67C4-983A-8A04-C131597DEB1B}"/>
              </a:ext>
            </a:extLst>
          </p:cNvPr>
          <p:cNvSpPr txBox="1"/>
          <p:nvPr/>
        </p:nvSpPr>
        <p:spPr>
          <a:xfrm>
            <a:off x="276224" y="113259"/>
            <a:ext cx="5953125"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The Root of Pioneering Spirit is Canaan Spirit</a:t>
            </a:r>
          </a:p>
        </p:txBody>
      </p:sp>
      <p:pic>
        <p:nvPicPr>
          <p:cNvPr id="7" name="Picture 6">
            <a:extLst>
              <a:ext uri="{FF2B5EF4-FFF2-40B4-BE49-F238E27FC236}">
                <a16:creationId xmlns:a16="http://schemas.microsoft.com/office/drawing/2014/main" id="{B8FF6B3F-574F-693A-489A-18E9E30121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567" y="3811133"/>
            <a:ext cx="4179434" cy="3046868"/>
          </a:xfrm>
          <a:prstGeom prst="rect">
            <a:avLst/>
          </a:prstGeom>
        </p:spPr>
      </p:pic>
      <p:sp>
        <p:nvSpPr>
          <p:cNvPr id="8" name="Speech Bubble: Rectangle with Corners Rounded 7">
            <a:extLst>
              <a:ext uri="{FF2B5EF4-FFF2-40B4-BE49-F238E27FC236}">
                <a16:creationId xmlns:a16="http://schemas.microsoft.com/office/drawing/2014/main" id="{4EEE6664-3523-E43C-FD88-9D78CA22CCF4}"/>
              </a:ext>
            </a:extLst>
          </p:cNvPr>
          <p:cNvSpPr/>
          <p:nvPr/>
        </p:nvSpPr>
        <p:spPr>
          <a:xfrm>
            <a:off x="4981576" y="4048125"/>
            <a:ext cx="3371850" cy="1895475"/>
          </a:xfrm>
          <a:prstGeom prst="wedgeRoundRectCallout">
            <a:avLst>
              <a:gd name="adj1" fmla="val -82118"/>
              <a:gd name="adj2" fmla="val 46882"/>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Center of civilization area where idols were worshiped between the Tigris and Euphrates rivers</a:t>
            </a:r>
          </a:p>
        </p:txBody>
      </p:sp>
    </p:spTree>
    <p:extLst>
      <p:ext uri="{BB962C8B-B14F-4D97-AF65-F5344CB8AC3E}">
        <p14:creationId xmlns:p14="http://schemas.microsoft.com/office/powerpoint/2010/main" val="398270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34513E-9989-4231-975D-98FAC78C3545}"/>
              </a:ext>
            </a:extLst>
          </p:cNvPr>
          <p:cNvSpPr txBox="1"/>
          <p:nvPr/>
        </p:nvSpPr>
        <p:spPr>
          <a:xfrm>
            <a:off x="162718" y="1367797"/>
            <a:ext cx="5048250" cy="461665"/>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Humans</a:t>
            </a:r>
            <a:r>
              <a:rPr lang="ko-KR" altLang="en-US" sz="2400" dirty="0">
                <a:effectLst/>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cannot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live alone in this earth </a:t>
            </a:r>
          </a:p>
        </p:txBody>
      </p:sp>
      <p:sp>
        <p:nvSpPr>
          <p:cNvPr id="8" name="TextBox 7">
            <a:extLst>
              <a:ext uri="{FF2B5EF4-FFF2-40B4-BE49-F238E27FC236}">
                <a16:creationId xmlns:a16="http://schemas.microsoft.com/office/drawing/2014/main" id="{05A8C34B-032B-45AE-AD18-4388E4E7238C}"/>
              </a:ext>
            </a:extLst>
          </p:cNvPr>
          <p:cNvSpPr txBox="1"/>
          <p:nvPr/>
        </p:nvSpPr>
        <p:spPr>
          <a:xfrm>
            <a:off x="159543" y="1873555"/>
            <a:ext cx="6153150" cy="830997"/>
          </a:xfrm>
          <a:prstGeom prst="rect">
            <a:avLst/>
          </a:prstGeom>
          <a:noFill/>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If humans live alone on this uninhabited island, will their worth be recognized ? </a:t>
            </a:r>
          </a:p>
        </p:txBody>
      </p:sp>
      <p:sp>
        <p:nvSpPr>
          <p:cNvPr id="11" name="TextBox 10">
            <a:extLst>
              <a:ext uri="{FF2B5EF4-FFF2-40B4-BE49-F238E27FC236}">
                <a16:creationId xmlns:a16="http://schemas.microsoft.com/office/drawing/2014/main" id="{77C70F96-1B7D-42D4-A819-364D7D34036D}"/>
              </a:ext>
            </a:extLst>
          </p:cNvPr>
          <p:cNvSpPr txBox="1"/>
          <p:nvPr/>
        </p:nvSpPr>
        <p:spPr>
          <a:xfrm>
            <a:off x="88107" y="2949877"/>
            <a:ext cx="6312694" cy="461665"/>
          </a:xfrm>
          <a:prstGeom prst="rect">
            <a:avLst/>
          </a:prstGeom>
          <a:noFill/>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The reason I exist is because my neighbors exist.</a:t>
            </a:r>
            <a:r>
              <a:rPr lang="en-US" altLang="en-US" sz="2400" dirty="0">
                <a:latin typeface="Times New Roman" panose="02020603050405020304" pitchFamily="18" charset="0"/>
                <a:cs typeface="Times New Roman" panose="02020603050405020304" pitchFamily="18" charset="0"/>
              </a:rPr>
              <a:t> </a:t>
            </a:r>
          </a:p>
        </p:txBody>
      </p:sp>
      <p:sp>
        <p:nvSpPr>
          <p:cNvPr id="12" name="TextBox 11">
            <a:extLst>
              <a:ext uri="{FF2B5EF4-FFF2-40B4-BE49-F238E27FC236}">
                <a16:creationId xmlns:a16="http://schemas.microsoft.com/office/drawing/2014/main" id="{AC00A169-7671-4387-BA68-418550297394}"/>
              </a:ext>
            </a:extLst>
          </p:cNvPr>
          <p:cNvSpPr txBox="1"/>
          <p:nvPr/>
        </p:nvSpPr>
        <p:spPr>
          <a:xfrm>
            <a:off x="114300" y="4240083"/>
            <a:ext cx="8601075" cy="830997"/>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Therefore my life is important but the life of my neighbor is also important. </a:t>
            </a:r>
            <a:endParaRPr lang="en-PH" sz="2400" dirty="0">
              <a:latin typeface="HY견명조" panose="02030600000101010101" pitchFamily="18" charset="-127"/>
              <a:ea typeface="HY견명조" panose="02030600000101010101" pitchFamily="18" charset="-127"/>
            </a:endParaRPr>
          </a:p>
        </p:txBody>
      </p:sp>
      <p:sp>
        <p:nvSpPr>
          <p:cNvPr id="13" name="Oval 12">
            <a:extLst>
              <a:ext uri="{FF2B5EF4-FFF2-40B4-BE49-F238E27FC236}">
                <a16:creationId xmlns:a16="http://schemas.microsoft.com/office/drawing/2014/main" id="{B2BF25A4-E168-4668-87D0-4907B30CABC2}"/>
              </a:ext>
            </a:extLst>
          </p:cNvPr>
          <p:cNvSpPr/>
          <p:nvPr/>
        </p:nvSpPr>
        <p:spPr>
          <a:xfrm>
            <a:off x="114300" y="3622208"/>
            <a:ext cx="3009900" cy="569328"/>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Humans</a:t>
            </a:r>
            <a:endPar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4" name="Oval 13">
            <a:extLst>
              <a:ext uri="{FF2B5EF4-FFF2-40B4-BE49-F238E27FC236}">
                <a16:creationId xmlns:a16="http://schemas.microsoft.com/office/drawing/2014/main" id="{C34ED1E6-330C-4DDF-A578-68301E10B465}"/>
              </a:ext>
            </a:extLst>
          </p:cNvPr>
          <p:cNvSpPr/>
          <p:nvPr/>
        </p:nvSpPr>
        <p:spPr>
          <a:xfrm>
            <a:off x="3862387" y="3602708"/>
            <a:ext cx="4638675" cy="62371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Communal Existence</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15" name="Arrow: Right 14">
            <a:extLst>
              <a:ext uri="{FF2B5EF4-FFF2-40B4-BE49-F238E27FC236}">
                <a16:creationId xmlns:a16="http://schemas.microsoft.com/office/drawing/2014/main" id="{086A4781-CB88-4F9C-875E-21B5FEC2A663}"/>
              </a:ext>
            </a:extLst>
          </p:cNvPr>
          <p:cNvSpPr/>
          <p:nvPr/>
        </p:nvSpPr>
        <p:spPr>
          <a:xfrm>
            <a:off x="3236118" y="3715553"/>
            <a:ext cx="485775" cy="328732"/>
          </a:xfrm>
          <a:prstGeom prst="right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6" name="Oval 15">
            <a:extLst>
              <a:ext uri="{FF2B5EF4-FFF2-40B4-BE49-F238E27FC236}">
                <a16:creationId xmlns:a16="http://schemas.microsoft.com/office/drawing/2014/main" id="{BE40840B-76B5-4FF8-AE69-7E900477A77F}"/>
              </a:ext>
            </a:extLst>
          </p:cNvPr>
          <p:cNvSpPr/>
          <p:nvPr/>
        </p:nvSpPr>
        <p:spPr>
          <a:xfrm>
            <a:off x="162718" y="5457279"/>
            <a:ext cx="2816225" cy="79057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True Service</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17" name="Rectangle: Rounded Corners 16">
            <a:extLst>
              <a:ext uri="{FF2B5EF4-FFF2-40B4-BE49-F238E27FC236}">
                <a16:creationId xmlns:a16="http://schemas.microsoft.com/office/drawing/2014/main" id="{80BB3FD9-BE52-4FBC-914D-B4DA3626574D}"/>
              </a:ext>
            </a:extLst>
          </p:cNvPr>
          <p:cNvSpPr/>
          <p:nvPr/>
        </p:nvSpPr>
        <p:spPr>
          <a:xfrm>
            <a:off x="3914775" y="5049259"/>
            <a:ext cx="3381375" cy="430887"/>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Helping</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18" name="Rectangle: Rounded Corners 17">
            <a:extLst>
              <a:ext uri="{FF2B5EF4-FFF2-40B4-BE49-F238E27FC236}">
                <a16:creationId xmlns:a16="http://schemas.microsoft.com/office/drawing/2014/main" id="{30AB8C93-41E3-4A0F-8A30-35A3B951D7B4}"/>
              </a:ext>
            </a:extLst>
          </p:cNvPr>
          <p:cNvSpPr/>
          <p:nvPr/>
        </p:nvSpPr>
        <p:spPr>
          <a:xfrm>
            <a:off x="3914774" y="5567660"/>
            <a:ext cx="3381375" cy="430887"/>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Give Hope</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19" name="Rectangle: Rounded Corners 18">
            <a:extLst>
              <a:ext uri="{FF2B5EF4-FFF2-40B4-BE49-F238E27FC236}">
                <a16:creationId xmlns:a16="http://schemas.microsoft.com/office/drawing/2014/main" id="{AFFE1B6B-61BD-4358-A1ED-6351C7622BC0}"/>
              </a:ext>
            </a:extLst>
          </p:cNvPr>
          <p:cNvSpPr/>
          <p:nvPr/>
        </p:nvSpPr>
        <p:spPr>
          <a:xfrm>
            <a:off x="3914773" y="6117520"/>
            <a:ext cx="4610101" cy="637016"/>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Helping them to pioneer their lives</a:t>
            </a:r>
            <a:endParaRPr lang="en-PH" sz="2400" dirty="0">
              <a:solidFill>
                <a:schemeClr val="tx1"/>
              </a:solidFill>
              <a:latin typeface="HY견명조" panose="02030600000101010101" pitchFamily="18" charset="-127"/>
              <a:ea typeface="HY견명조" panose="02030600000101010101" pitchFamily="18" charset="-127"/>
            </a:endParaRPr>
          </a:p>
        </p:txBody>
      </p:sp>
      <p:sp>
        <p:nvSpPr>
          <p:cNvPr id="21" name="Arrow: Right 20">
            <a:extLst>
              <a:ext uri="{FF2B5EF4-FFF2-40B4-BE49-F238E27FC236}">
                <a16:creationId xmlns:a16="http://schemas.microsoft.com/office/drawing/2014/main" id="{420E6006-E5A5-489B-9011-289D3D35FE10}"/>
              </a:ext>
            </a:extLst>
          </p:cNvPr>
          <p:cNvSpPr/>
          <p:nvPr/>
        </p:nvSpPr>
        <p:spPr>
          <a:xfrm>
            <a:off x="3248025" y="5505450"/>
            <a:ext cx="371475" cy="790575"/>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TextBox 19">
            <a:extLst>
              <a:ext uri="{FF2B5EF4-FFF2-40B4-BE49-F238E27FC236}">
                <a16:creationId xmlns:a16="http://schemas.microsoft.com/office/drawing/2014/main" id="{ED1CA809-C191-430A-98CD-A7675F14D0E1}"/>
              </a:ext>
            </a:extLst>
          </p:cNvPr>
          <p:cNvSpPr txBox="1"/>
          <p:nvPr/>
        </p:nvSpPr>
        <p:spPr>
          <a:xfrm>
            <a:off x="162718" y="919779"/>
            <a:ext cx="44196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Why do we need to serve others? </a:t>
            </a:r>
            <a:endParaRPr lang="en-PH" sz="22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2" name="Rectangle: Rounded Corners 1">
            <a:extLst>
              <a:ext uri="{FF2B5EF4-FFF2-40B4-BE49-F238E27FC236}">
                <a16:creationId xmlns:a16="http://schemas.microsoft.com/office/drawing/2014/main" id="{936A1430-82C7-086A-739C-CB4DBE264D20}"/>
              </a:ext>
            </a:extLst>
          </p:cNvPr>
          <p:cNvSpPr/>
          <p:nvPr/>
        </p:nvSpPr>
        <p:spPr>
          <a:xfrm>
            <a:off x="200023" y="286296"/>
            <a:ext cx="2476502" cy="49119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ltLang="ko-KR" sz="2200" dirty="0">
              <a:solidFill>
                <a:schemeClr val="tx1"/>
              </a:solidFill>
              <a:latin typeface="HY견명조" panose="02030600000101010101" pitchFamily="18" charset="-127"/>
              <a:ea typeface="HY견명조" panose="02030600000101010101" pitchFamily="18" charset="-127"/>
            </a:endParaRPr>
          </a:p>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Service of Canaan </a:t>
            </a:r>
          </a:p>
          <a:p>
            <a:pPr algn="ctr"/>
            <a:endParaRPr lang="en-PH" sz="2200" dirty="0">
              <a:solidFill>
                <a:schemeClr val="tx1"/>
              </a:solidFill>
              <a:latin typeface="HY견명조" panose="02030600000101010101" pitchFamily="18" charset="-127"/>
              <a:ea typeface="HY견명조" panose="02030600000101010101" pitchFamily="18" charset="-127"/>
            </a:endParaRPr>
          </a:p>
        </p:txBody>
      </p:sp>
      <p:sp>
        <p:nvSpPr>
          <p:cNvPr id="4" name="Rectangle: Rounded Corners 3">
            <a:extLst>
              <a:ext uri="{FF2B5EF4-FFF2-40B4-BE49-F238E27FC236}">
                <a16:creationId xmlns:a16="http://schemas.microsoft.com/office/drawing/2014/main" id="{AA5D2C94-1E82-C300-0430-F9EEB438C145}"/>
              </a:ext>
            </a:extLst>
          </p:cNvPr>
          <p:cNvSpPr/>
          <p:nvPr/>
        </p:nvSpPr>
        <p:spPr>
          <a:xfrm>
            <a:off x="3479005" y="337435"/>
            <a:ext cx="2543177" cy="49119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Living for others </a:t>
            </a:r>
          </a:p>
        </p:txBody>
      </p:sp>
      <p:sp>
        <p:nvSpPr>
          <p:cNvPr id="5" name="Arrow: Right 4">
            <a:extLst>
              <a:ext uri="{FF2B5EF4-FFF2-40B4-BE49-F238E27FC236}">
                <a16:creationId xmlns:a16="http://schemas.microsoft.com/office/drawing/2014/main" id="{39812591-377C-E4B6-CD84-64A24390796C}"/>
              </a:ext>
            </a:extLst>
          </p:cNvPr>
          <p:cNvSpPr/>
          <p:nvPr/>
        </p:nvSpPr>
        <p:spPr>
          <a:xfrm>
            <a:off x="2871787" y="434312"/>
            <a:ext cx="504825" cy="16881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6" name="Picture 5" descr="A picture containing sky, water, outdoor, cloudy&#10;&#10;Description automatically generated">
            <a:extLst>
              <a:ext uri="{FF2B5EF4-FFF2-40B4-BE49-F238E27FC236}">
                <a16:creationId xmlns:a16="http://schemas.microsoft.com/office/drawing/2014/main" id="{FB5083F2-F3D4-D2FD-633D-7E53565FA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7477" y="286296"/>
            <a:ext cx="2399294" cy="1799470"/>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92E0ADEE-AEDC-6B59-5394-A5BA74BC8388}"/>
              </a:ext>
            </a:extLst>
          </p:cNvPr>
          <p:cNvPicPr>
            <a:picLocks noChangeAspect="1"/>
          </p:cNvPicPr>
          <p:nvPr/>
        </p:nvPicPr>
        <p:blipFill rotWithShape="1">
          <a:blip r:embed="rId3">
            <a:extLst>
              <a:ext uri="{28A0092B-C50C-407E-A947-70E740481C1C}">
                <a14:useLocalDpi xmlns:a14="http://schemas.microsoft.com/office/drawing/2010/main" val="0"/>
              </a:ext>
            </a:extLst>
          </a:blip>
          <a:srcRect t="35938"/>
          <a:stretch/>
        </p:blipFill>
        <p:spPr>
          <a:xfrm>
            <a:off x="6467477" y="2241297"/>
            <a:ext cx="2399294" cy="983711"/>
          </a:xfrm>
          <a:prstGeom prst="rect">
            <a:avLst/>
          </a:prstGeom>
        </p:spPr>
      </p:pic>
    </p:spTree>
    <p:extLst>
      <p:ext uri="{BB962C8B-B14F-4D97-AF65-F5344CB8AC3E}">
        <p14:creationId xmlns:p14="http://schemas.microsoft.com/office/powerpoint/2010/main" val="338382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par>
                                <p:cTn id="18" presetID="3" presetClass="entr" presetSubtype="1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par>
                                <p:cTn id="21" presetID="3" presetClass="entr" presetSubtype="1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linds(horizontal)">
                                      <p:cBhvr>
                                        <p:cTn id="33" dur="500"/>
                                        <p:tgtEl>
                                          <p:spTgt spid="13"/>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linds(horizontal)">
                                      <p:cBhvr>
                                        <p:cTn id="36" dur="500"/>
                                        <p:tgtEl>
                                          <p:spTgt spid="15"/>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linds(horizont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linds(horizontal)">
                                      <p:cBhvr>
                                        <p:cTn id="49" dur="500"/>
                                        <p:tgtEl>
                                          <p:spTgt spid="16"/>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linds(horizontal)">
                                      <p:cBhvr>
                                        <p:cTn id="52" dur="500"/>
                                        <p:tgtEl>
                                          <p:spTgt spid="21"/>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linds(horizontal)">
                                      <p:cBhvr>
                                        <p:cTn id="55" dur="500"/>
                                        <p:tgtEl>
                                          <p:spTgt spid="17"/>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blinds(horizontal)">
                                      <p:cBhvr>
                                        <p:cTn id="58" dur="500"/>
                                        <p:tgtEl>
                                          <p:spTgt spid="18"/>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linds(horizontal)">
                                      <p:cBhvr>
                                        <p:cTn id="6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1" grpId="0"/>
      <p:bldP spid="12" grpId="0"/>
      <p:bldP spid="13" grpId="0" animBg="1"/>
      <p:bldP spid="14" grpId="0" animBg="1"/>
      <p:bldP spid="15" grpId="0" animBg="1"/>
      <p:bldP spid="16" grpId="0" animBg="1"/>
      <p:bldP spid="17" grpId="0" animBg="1"/>
      <p:bldP spid="18" grpId="0" animBg="1"/>
      <p:bldP spid="19" grpId="0" animBg="1"/>
      <p:bldP spid="21" grpId="0" animBg="1"/>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27802F-56D7-45BB-9D53-EA836D177D8C}"/>
              </a:ext>
            </a:extLst>
          </p:cNvPr>
          <p:cNvSpPr txBox="1"/>
          <p:nvPr/>
        </p:nvSpPr>
        <p:spPr>
          <a:xfrm>
            <a:off x="333375" y="76386"/>
            <a:ext cx="8172450" cy="461665"/>
          </a:xfrm>
          <a:prstGeom prst="rect">
            <a:avLst/>
          </a:prstGeom>
          <a:noFill/>
        </p:spPr>
        <p:txBody>
          <a:bodyPr wrap="square" rtlCol="0">
            <a:spAutoFit/>
          </a:bodyPr>
          <a:lstStyle/>
          <a:p>
            <a:r>
              <a:rPr lang="en-PH" altLang="ko-KR" sz="2400" u="sng"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Three important elements of a life of service </a:t>
            </a:r>
          </a:p>
        </p:txBody>
      </p:sp>
      <p:sp>
        <p:nvSpPr>
          <p:cNvPr id="3" name="TextBox 2">
            <a:extLst>
              <a:ext uri="{FF2B5EF4-FFF2-40B4-BE49-F238E27FC236}">
                <a16:creationId xmlns:a16="http://schemas.microsoft.com/office/drawing/2014/main" id="{1DA4200F-03AD-4DFB-8CB7-A6FBBDB2A93A}"/>
              </a:ext>
            </a:extLst>
          </p:cNvPr>
          <p:cNvSpPr txBox="1"/>
          <p:nvPr/>
        </p:nvSpPr>
        <p:spPr>
          <a:xfrm>
            <a:off x="333375" y="663447"/>
            <a:ext cx="5143500" cy="1354217"/>
          </a:xfrm>
          <a:prstGeom prst="rect">
            <a:avLst/>
          </a:prstGeom>
          <a:noFill/>
        </p:spPr>
        <p:txBody>
          <a:bodyPr wrap="square" rtlCol="0">
            <a:spAutoFit/>
          </a:bodyPr>
          <a:lstStyle/>
          <a:p>
            <a:pPr>
              <a:spcAft>
                <a:spcPts val="600"/>
              </a:spcAft>
            </a:pPr>
            <a:r>
              <a:rPr lang="en-PH" altLang="ko-KR" sz="24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First, humble mind</a:t>
            </a:r>
            <a:endParaRPr lang="en-PH" altLang="ko-KR" sz="2000" dirty="0">
              <a:latin typeface="HY견명조" panose="02030600000101010101" pitchFamily="18" charset="-127"/>
              <a:ea typeface="HY견명조" panose="02030600000101010101" pitchFamily="18" charset="-127"/>
              <a:cs typeface="Times New Roman" panose="02020603050405020304" pitchFamily="18" charset="0"/>
            </a:endParaRPr>
          </a:p>
          <a:p>
            <a:pPr>
              <a:spcAft>
                <a:spcPts val="600"/>
              </a:spcAft>
            </a:pPr>
            <a:r>
              <a:rPr lang="en-PH" altLang="ko-KR" sz="24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Second, preparation of service always </a:t>
            </a:r>
          </a:p>
          <a:p>
            <a:pPr>
              <a:spcAft>
                <a:spcPts val="600"/>
              </a:spcAft>
            </a:pPr>
            <a:r>
              <a:rPr lang="en-PH" altLang="ko-KR" sz="24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Third, complete service</a:t>
            </a:r>
            <a:endParaRPr lang="en-PH" sz="2000" dirty="0">
              <a:latin typeface="HY견명조" panose="02030600000101010101" pitchFamily="18" charset="-127"/>
              <a:ea typeface="HY견명조" panose="02030600000101010101" pitchFamily="18" charset="-127"/>
            </a:endParaRPr>
          </a:p>
        </p:txBody>
      </p:sp>
      <p:sp>
        <p:nvSpPr>
          <p:cNvPr id="11" name="Text Box 6">
            <a:extLst>
              <a:ext uri="{FF2B5EF4-FFF2-40B4-BE49-F238E27FC236}">
                <a16:creationId xmlns:a16="http://schemas.microsoft.com/office/drawing/2014/main" id="{65714866-2772-E543-03AD-08FE83E88F97}"/>
              </a:ext>
            </a:extLst>
          </p:cNvPr>
          <p:cNvSpPr txBox="1">
            <a:spLocks noChangeArrowheads="1"/>
          </p:cNvSpPr>
          <p:nvPr/>
        </p:nvSpPr>
        <p:spPr bwMode="auto">
          <a:xfrm>
            <a:off x="333375" y="2238310"/>
            <a:ext cx="8610600" cy="1562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itchFamily="18" charset="0"/>
              </a:rPr>
              <a:t>John 13:4-5  &lt;so he got up from the meal, </a:t>
            </a:r>
            <a:r>
              <a:rPr lang="en-US" altLang="ko-KR" sz="2400" u="sng">
                <a:latin typeface="Times New Roman" pitchFamily="18" charset="0"/>
              </a:rPr>
              <a:t>took off his outer clothing</a:t>
            </a:r>
            <a:r>
              <a:rPr lang="en-US" altLang="ko-KR" sz="2400">
                <a:latin typeface="Times New Roman" pitchFamily="18" charset="0"/>
              </a:rPr>
              <a:t>, and </a:t>
            </a:r>
            <a:r>
              <a:rPr lang="en-US" altLang="ko-KR" sz="2400" u="sng">
                <a:latin typeface="Times New Roman" pitchFamily="18" charset="0"/>
              </a:rPr>
              <a:t>wrapped a towel around his waist</a:t>
            </a:r>
            <a:r>
              <a:rPr lang="en-US" altLang="ko-KR" sz="2400">
                <a:latin typeface="Times New Roman" pitchFamily="18" charset="0"/>
              </a:rPr>
              <a:t>.  After that, he poured water into a basin and began to </a:t>
            </a:r>
            <a:r>
              <a:rPr lang="en-US" altLang="ko-KR" sz="2400" u="sng">
                <a:latin typeface="Times New Roman" pitchFamily="18" charset="0"/>
              </a:rPr>
              <a:t>wash his disciples' feet, drying them</a:t>
            </a:r>
            <a:r>
              <a:rPr lang="en-US" altLang="ko-KR" sz="2400">
                <a:latin typeface="Times New Roman" pitchFamily="18" charset="0"/>
              </a:rPr>
              <a:t> with the towel that was wrapped around him.&gt; </a:t>
            </a:r>
          </a:p>
        </p:txBody>
      </p:sp>
      <p:sp>
        <p:nvSpPr>
          <p:cNvPr id="12" name="Oval 7">
            <a:extLst>
              <a:ext uri="{FF2B5EF4-FFF2-40B4-BE49-F238E27FC236}">
                <a16:creationId xmlns:a16="http://schemas.microsoft.com/office/drawing/2014/main" id="{6ECF822F-BCAF-747E-C118-57EC87B3E6F0}"/>
              </a:ext>
            </a:extLst>
          </p:cNvPr>
          <p:cNvSpPr>
            <a:spLocks noChangeArrowheads="1"/>
          </p:cNvSpPr>
          <p:nvPr/>
        </p:nvSpPr>
        <p:spPr bwMode="auto">
          <a:xfrm>
            <a:off x="333375" y="4200525"/>
            <a:ext cx="4114800" cy="4572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Took off outer clothing</a:t>
            </a:r>
          </a:p>
        </p:txBody>
      </p:sp>
      <p:sp>
        <p:nvSpPr>
          <p:cNvPr id="13" name="Line 8">
            <a:extLst>
              <a:ext uri="{FF2B5EF4-FFF2-40B4-BE49-F238E27FC236}">
                <a16:creationId xmlns:a16="http://schemas.microsoft.com/office/drawing/2014/main" id="{FD1E342D-C7EE-6CCA-D5EE-6F626D6A47AD}"/>
              </a:ext>
            </a:extLst>
          </p:cNvPr>
          <p:cNvSpPr>
            <a:spLocks noChangeShapeType="1"/>
          </p:cNvSpPr>
          <p:nvPr/>
        </p:nvSpPr>
        <p:spPr bwMode="auto">
          <a:xfrm>
            <a:off x="4562475" y="4429125"/>
            <a:ext cx="6096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sz="2400">
              <a:latin typeface="Times New Roman" panose="02020603050405020304" pitchFamily="18" charset="0"/>
              <a:cs typeface="Times New Roman" panose="02020603050405020304" pitchFamily="18" charset="0"/>
            </a:endParaRPr>
          </a:p>
        </p:txBody>
      </p:sp>
      <p:sp>
        <p:nvSpPr>
          <p:cNvPr id="14" name="Oval 9">
            <a:extLst>
              <a:ext uri="{FF2B5EF4-FFF2-40B4-BE49-F238E27FC236}">
                <a16:creationId xmlns:a16="http://schemas.microsoft.com/office/drawing/2014/main" id="{336E272A-0D21-2796-CEC5-11FED2E0ABCF}"/>
              </a:ext>
            </a:extLst>
          </p:cNvPr>
          <p:cNvSpPr>
            <a:spLocks noChangeArrowheads="1"/>
          </p:cNvSpPr>
          <p:nvPr/>
        </p:nvSpPr>
        <p:spPr bwMode="auto">
          <a:xfrm>
            <a:off x="5286375" y="4200525"/>
            <a:ext cx="2819400" cy="3810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Humbleness</a:t>
            </a:r>
          </a:p>
        </p:txBody>
      </p:sp>
      <p:sp>
        <p:nvSpPr>
          <p:cNvPr id="15" name="Oval 10">
            <a:extLst>
              <a:ext uri="{FF2B5EF4-FFF2-40B4-BE49-F238E27FC236}">
                <a16:creationId xmlns:a16="http://schemas.microsoft.com/office/drawing/2014/main" id="{E9412420-77C3-C14A-3961-BCBD9F132E89}"/>
              </a:ext>
            </a:extLst>
          </p:cNvPr>
          <p:cNvSpPr>
            <a:spLocks noChangeArrowheads="1"/>
          </p:cNvSpPr>
          <p:nvPr/>
        </p:nvSpPr>
        <p:spPr bwMode="auto">
          <a:xfrm flipV="1">
            <a:off x="180975" y="4886325"/>
            <a:ext cx="5638800" cy="457200"/>
          </a:xfrm>
          <a:prstGeom prst="ellipse">
            <a:avLst/>
          </a:prstGeom>
          <a:solidFill>
            <a:srgbClr val="66FFFF"/>
          </a:solidFill>
          <a:ln w="9525">
            <a:solidFill>
              <a:schemeClr val="tx1"/>
            </a:solidFill>
            <a:round/>
            <a:headEnd/>
            <a:tailEnd/>
          </a:ln>
        </p:spPr>
        <p:txBody>
          <a:bodyPr rot="10800000" wrap="none" anchor="ctr"/>
          <a:lstStyle/>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Wrapped a towel around his waist</a:t>
            </a:r>
          </a:p>
        </p:txBody>
      </p:sp>
      <p:sp>
        <p:nvSpPr>
          <p:cNvPr id="16" name="Line 11">
            <a:extLst>
              <a:ext uri="{FF2B5EF4-FFF2-40B4-BE49-F238E27FC236}">
                <a16:creationId xmlns:a16="http://schemas.microsoft.com/office/drawing/2014/main" id="{9D83B676-0403-AADC-5771-28E126C1A087}"/>
              </a:ext>
            </a:extLst>
          </p:cNvPr>
          <p:cNvSpPr>
            <a:spLocks noChangeShapeType="1"/>
          </p:cNvSpPr>
          <p:nvPr/>
        </p:nvSpPr>
        <p:spPr bwMode="auto">
          <a:xfrm>
            <a:off x="5972175" y="5114925"/>
            <a:ext cx="4572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sz="2400">
              <a:latin typeface="Times New Roman" panose="02020603050405020304" pitchFamily="18" charset="0"/>
              <a:cs typeface="Times New Roman" panose="02020603050405020304" pitchFamily="18" charset="0"/>
            </a:endParaRPr>
          </a:p>
        </p:txBody>
      </p:sp>
      <p:sp>
        <p:nvSpPr>
          <p:cNvPr id="17" name="Oval 12">
            <a:extLst>
              <a:ext uri="{FF2B5EF4-FFF2-40B4-BE49-F238E27FC236}">
                <a16:creationId xmlns:a16="http://schemas.microsoft.com/office/drawing/2014/main" id="{EB1DA4C3-F678-A275-E16F-3DB470BABF64}"/>
              </a:ext>
            </a:extLst>
          </p:cNvPr>
          <p:cNvSpPr>
            <a:spLocks noChangeArrowheads="1"/>
          </p:cNvSpPr>
          <p:nvPr/>
        </p:nvSpPr>
        <p:spPr bwMode="auto">
          <a:xfrm>
            <a:off x="6581775" y="4886325"/>
            <a:ext cx="2362200" cy="3810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Preparation</a:t>
            </a:r>
          </a:p>
        </p:txBody>
      </p:sp>
      <p:sp>
        <p:nvSpPr>
          <p:cNvPr id="18" name="Oval 13">
            <a:extLst>
              <a:ext uri="{FF2B5EF4-FFF2-40B4-BE49-F238E27FC236}">
                <a16:creationId xmlns:a16="http://schemas.microsoft.com/office/drawing/2014/main" id="{41A48D54-1BBA-514C-9DF8-D246C317AF93}"/>
              </a:ext>
            </a:extLst>
          </p:cNvPr>
          <p:cNvSpPr>
            <a:spLocks noChangeArrowheads="1"/>
          </p:cNvSpPr>
          <p:nvPr/>
        </p:nvSpPr>
        <p:spPr bwMode="auto">
          <a:xfrm>
            <a:off x="457200" y="5648325"/>
            <a:ext cx="4495800" cy="4572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Wash disciple’s feet and dry</a:t>
            </a:r>
          </a:p>
        </p:txBody>
      </p:sp>
      <p:sp>
        <p:nvSpPr>
          <p:cNvPr id="19" name="Line 14">
            <a:extLst>
              <a:ext uri="{FF2B5EF4-FFF2-40B4-BE49-F238E27FC236}">
                <a16:creationId xmlns:a16="http://schemas.microsoft.com/office/drawing/2014/main" id="{AE1382FA-D3C5-5CDC-BBC6-75660DC1DFAA}"/>
              </a:ext>
            </a:extLst>
          </p:cNvPr>
          <p:cNvSpPr>
            <a:spLocks noChangeShapeType="1"/>
          </p:cNvSpPr>
          <p:nvPr/>
        </p:nvSpPr>
        <p:spPr bwMode="auto">
          <a:xfrm>
            <a:off x="5105400" y="5876925"/>
            <a:ext cx="5334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PH" sz="2400">
              <a:latin typeface="Times New Roman" panose="02020603050405020304" pitchFamily="18" charset="0"/>
              <a:cs typeface="Times New Roman" panose="02020603050405020304" pitchFamily="18" charset="0"/>
            </a:endParaRPr>
          </a:p>
        </p:txBody>
      </p:sp>
      <p:sp>
        <p:nvSpPr>
          <p:cNvPr id="20" name="Oval 15">
            <a:extLst>
              <a:ext uri="{FF2B5EF4-FFF2-40B4-BE49-F238E27FC236}">
                <a16:creationId xmlns:a16="http://schemas.microsoft.com/office/drawing/2014/main" id="{C985EEDF-FC5F-464F-8217-64B9334E8EF0}"/>
              </a:ext>
            </a:extLst>
          </p:cNvPr>
          <p:cNvSpPr>
            <a:spLocks noChangeArrowheads="1"/>
          </p:cNvSpPr>
          <p:nvPr/>
        </p:nvSpPr>
        <p:spPr bwMode="auto">
          <a:xfrm>
            <a:off x="5791200" y="5648324"/>
            <a:ext cx="3048000" cy="457199"/>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Complete serving</a:t>
            </a:r>
          </a:p>
        </p:txBody>
      </p:sp>
    </p:spTree>
    <p:extLst>
      <p:ext uri="{BB962C8B-B14F-4D97-AF65-F5344CB8AC3E}">
        <p14:creationId xmlns:p14="http://schemas.microsoft.com/office/powerpoint/2010/main" val="352086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linds(horizontal)">
                                      <p:cBhvr>
                                        <p:cTn id="23" dur="500"/>
                                        <p:tgtEl>
                                          <p:spTgt spid="15"/>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linds(horizontal)">
                                      <p:cBhvr>
                                        <p:cTn id="26" dur="500"/>
                                        <p:tgtEl>
                                          <p:spTgt spid="16"/>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linds(horizontal)">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linds(horizontal)">
                                      <p:cBhvr>
                                        <p:cTn id="34" dur="500"/>
                                        <p:tgtEl>
                                          <p:spTgt spid="18"/>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linds(horizontal)">
                                      <p:cBhvr>
                                        <p:cTn id="37" dur="500"/>
                                        <p:tgtEl>
                                          <p:spTgt spid="19"/>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linds(horizontal)">
                                      <p:cBhvr>
                                        <p:cTn id="4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7363ACCB-B6A7-4B7D-791C-F534C39A54A5}"/>
              </a:ext>
            </a:extLst>
          </p:cNvPr>
          <p:cNvSpPr txBox="1">
            <a:spLocks noChangeArrowheads="1"/>
          </p:cNvSpPr>
          <p:nvPr/>
        </p:nvSpPr>
        <p:spPr bwMode="auto">
          <a:xfrm>
            <a:off x="381000" y="164604"/>
            <a:ext cx="2362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anose="02020603050405020304" pitchFamily="18" charset="0"/>
                <a:cs typeface="Times New Roman" panose="02020603050405020304" pitchFamily="18" charset="0"/>
              </a:rPr>
              <a:t>Community</a:t>
            </a:r>
          </a:p>
        </p:txBody>
      </p:sp>
      <p:sp>
        <p:nvSpPr>
          <p:cNvPr id="6" name="Text Box 13">
            <a:extLst>
              <a:ext uri="{FF2B5EF4-FFF2-40B4-BE49-F238E27FC236}">
                <a16:creationId xmlns:a16="http://schemas.microsoft.com/office/drawing/2014/main" id="{F496FB8F-24F6-FCCB-FF67-5C4B036ACA51}"/>
              </a:ext>
            </a:extLst>
          </p:cNvPr>
          <p:cNvSpPr txBox="1">
            <a:spLocks noChangeArrowheads="1"/>
          </p:cNvSpPr>
          <p:nvPr/>
        </p:nvSpPr>
        <p:spPr bwMode="auto">
          <a:xfrm>
            <a:off x="169069" y="3092152"/>
            <a:ext cx="586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dirty="0">
                <a:latin typeface="Times New Roman" panose="02020603050405020304" pitchFamily="18" charset="0"/>
                <a:cs typeface="Times New Roman" panose="02020603050405020304" pitchFamily="18" charset="0"/>
              </a:rPr>
              <a:t>If Christians follow the Jesus Christ,</a:t>
            </a:r>
          </a:p>
        </p:txBody>
      </p:sp>
      <p:sp>
        <p:nvSpPr>
          <p:cNvPr id="7" name="Text Box 14">
            <a:extLst>
              <a:ext uri="{FF2B5EF4-FFF2-40B4-BE49-F238E27FC236}">
                <a16:creationId xmlns:a16="http://schemas.microsoft.com/office/drawing/2014/main" id="{AC43E9DC-72BB-7498-0203-B23ED6C808AC}"/>
              </a:ext>
            </a:extLst>
          </p:cNvPr>
          <p:cNvSpPr txBox="1">
            <a:spLocks noChangeArrowheads="1"/>
          </p:cNvSpPr>
          <p:nvPr/>
        </p:nvSpPr>
        <p:spPr bwMode="auto">
          <a:xfrm>
            <a:off x="180975" y="3581400"/>
            <a:ext cx="72580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dirty="0">
                <a:latin typeface="Times New Roman" panose="02020603050405020304" pitchFamily="18" charset="0"/>
                <a:cs typeface="Times New Roman" panose="02020603050405020304" pitchFamily="18" charset="0"/>
              </a:rPr>
              <a:t>Husbands shall serve wives, wives shall serve husbands.</a:t>
            </a:r>
          </a:p>
        </p:txBody>
      </p:sp>
      <p:sp>
        <p:nvSpPr>
          <p:cNvPr id="8" name="Text Box 15">
            <a:extLst>
              <a:ext uri="{FF2B5EF4-FFF2-40B4-BE49-F238E27FC236}">
                <a16:creationId xmlns:a16="http://schemas.microsoft.com/office/drawing/2014/main" id="{1F8B0254-4AA1-1D14-BA7F-D094739F0D68}"/>
              </a:ext>
            </a:extLst>
          </p:cNvPr>
          <p:cNvSpPr txBox="1">
            <a:spLocks noChangeArrowheads="1"/>
          </p:cNvSpPr>
          <p:nvPr/>
        </p:nvSpPr>
        <p:spPr bwMode="auto">
          <a:xfrm>
            <a:off x="180975" y="4038600"/>
            <a:ext cx="7343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anose="02020603050405020304" pitchFamily="18" charset="0"/>
                <a:cs typeface="Times New Roman" panose="02020603050405020304" pitchFamily="18" charset="0"/>
              </a:rPr>
              <a:t>Parents shall serve children, children shall serve parents </a:t>
            </a:r>
          </a:p>
        </p:txBody>
      </p:sp>
      <p:sp>
        <p:nvSpPr>
          <p:cNvPr id="9" name="Text Box 16">
            <a:extLst>
              <a:ext uri="{FF2B5EF4-FFF2-40B4-BE49-F238E27FC236}">
                <a16:creationId xmlns:a16="http://schemas.microsoft.com/office/drawing/2014/main" id="{A5EBD4DF-1682-54E1-CC5C-BAAE19B58825}"/>
              </a:ext>
            </a:extLst>
          </p:cNvPr>
          <p:cNvSpPr txBox="1">
            <a:spLocks noChangeArrowheads="1"/>
          </p:cNvSpPr>
          <p:nvPr/>
        </p:nvSpPr>
        <p:spPr bwMode="auto">
          <a:xfrm>
            <a:off x="180975" y="4540250"/>
            <a:ext cx="7467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anose="02020603050405020304" pitchFamily="18" charset="0"/>
                <a:cs typeface="Times New Roman" panose="02020603050405020304" pitchFamily="18" charset="0"/>
              </a:rPr>
              <a:t>Teachers shall serve students, students shall serve teachers</a:t>
            </a:r>
          </a:p>
        </p:txBody>
      </p:sp>
      <p:sp>
        <p:nvSpPr>
          <p:cNvPr id="10" name="Text Box 17">
            <a:extLst>
              <a:ext uri="{FF2B5EF4-FFF2-40B4-BE49-F238E27FC236}">
                <a16:creationId xmlns:a16="http://schemas.microsoft.com/office/drawing/2014/main" id="{504E77CA-67A6-F22F-0A03-FC533E69646B}"/>
              </a:ext>
            </a:extLst>
          </p:cNvPr>
          <p:cNvSpPr txBox="1">
            <a:spLocks noChangeArrowheads="1"/>
          </p:cNvSpPr>
          <p:nvPr/>
        </p:nvSpPr>
        <p:spPr bwMode="auto">
          <a:xfrm>
            <a:off x="180975" y="5029200"/>
            <a:ext cx="845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anose="02020603050405020304" pitchFamily="18" charset="0"/>
                <a:cs typeface="Times New Roman" panose="02020603050405020304" pitchFamily="18" charset="0"/>
              </a:rPr>
              <a:t>In the church, society and nation, everybody shall serve each other</a:t>
            </a:r>
          </a:p>
        </p:txBody>
      </p:sp>
      <p:sp>
        <p:nvSpPr>
          <p:cNvPr id="11" name="Rectangle 18">
            <a:extLst>
              <a:ext uri="{FF2B5EF4-FFF2-40B4-BE49-F238E27FC236}">
                <a16:creationId xmlns:a16="http://schemas.microsoft.com/office/drawing/2014/main" id="{A9363D39-E89F-AB64-B667-EFAA7B44E2D8}"/>
              </a:ext>
            </a:extLst>
          </p:cNvPr>
          <p:cNvSpPr>
            <a:spLocks noChangeArrowheads="1"/>
          </p:cNvSpPr>
          <p:nvPr/>
        </p:nvSpPr>
        <p:spPr bwMode="auto">
          <a:xfrm>
            <a:off x="1756172" y="5805487"/>
            <a:ext cx="5631656" cy="533400"/>
          </a:xfrm>
          <a:prstGeom prst="rect">
            <a:avLst/>
          </a:prstGeom>
          <a:solidFill>
            <a:srgbClr val="FFFF00"/>
          </a:solidFill>
          <a:ln w="9525">
            <a:solidFill>
              <a:schemeClr val="tx1"/>
            </a:solidFill>
            <a:miter lim="800000"/>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Achieve the peace in all the community</a:t>
            </a:r>
          </a:p>
        </p:txBody>
      </p:sp>
      <p:sp>
        <p:nvSpPr>
          <p:cNvPr id="12" name="Oval 2">
            <a:extLst>
              <a:ext uri="{FF2B5EF4-FFF2-40B4-BE49-F238E27FC236}">
                <a16:creationId xmlns:a16="http://schemas.microsoft.com/office/drawing/2014/main" id="{9E8C5477-17E6-4D84-F823-104C0CC6CE98}"/>
              </a:ext>
            </a:extLst>
          </p:cNvPr>
          <p:cNvSpPr>
            <a:spLocks noChangeArrowheads="1"/>
          </p:cNvSpPr>
          <p:nvPr/>
        </p:nvSpPr>
        <p:spPr bwMode="auto">
          <a:xfrm>
            <a:off x="381000" y="671513"/>
            <a:ext cx="3733800" cy="2286000"/>
          </a:xfrm>
          <a:prstGeom prst="ellipse">
            <a:avLst/>
          </a:prstGeom>
          <a:solidFill>
            <a:srgbClr val="66FFFF"/>
          </a:solidFill>
          <a:ln w="9525">
            <a:solidFill>
              <a:schemeClr val="tx1"/>
            </a:solidFill>
            <a:round/>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13" name="Text Box 4">
            <a:extLst>
              <a:ext uri="{FF2B5EF4-FFF2-40B4-BE49-F238E27FC236}">
                <a16:creationId xmlns:a16="http://schemas.microsoft.com/office/drawing/2014/main" id="{40F80EB2-F81B-ADC6-7A10-42DDAD6C2D32}"/>
              </a:ext>
            </a:extLst>
          </p:cNvPr>
          <p:cNvSpPr txBox="1">
            <a:spLocks noChangeArrowheads="1"/>
          </p:cNvSpPr>
          <p:nvPr/>
        </p:nvSpPr>
        <p:spPr bwMode="auto">
          <a:xfrm>
            <a:off x="685800" y="1066800"/>
            <a:ext cx="1481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solidFill>
                  <a:srgbClr val="000014"/>
                </a:solidFill>
                <a:latin typeface="Times New Roman" panose="02020603050405020304" pitchFamily="18" charset="0"/>
                <a:cs typeface="Times New Roman" panose="02020603050405020304" pitchFamily="18" charset="0"/>
              </a:rPr>
              <a:t>Family</a:t>
            </a:r>
          </a:p>
        </p:txBody>
      </p:sp>
      <p:sp>
        <p:nvSpPr>
          <p:cNvPr id="14" name="Text Box 5">
            <a:extLst>
              <a:ext uri="{FF2B5EF4-FFF2-40B4-BE49-F238E27FC236}">
                <a16:creationId xmlns:a16="http://schemas.microsoft.com/office/drawing/2014/main" id="{2ECC89AB-E74A-59D2-117F-28E8CE7F1EA5}"/>
              </a:ext>
            </a:extLst>
          </p:cNvPr>
          <p:cNvSpPr txBox="1">
            <a:spLocks noChangeArrowheads="1"/>
          </p:cNvSpPr>
          <p:nvPr/>
        </p:nvSpPr>
        <p:spPr bwMode="auto">
          <a:xfrm>
            <a:off x="609600" y="1524000"/>
            <a:ext cx="1481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solidFill>
                  <a:srgbClr val="000014"/>
                </a:solidFill>
                <a:latin typeface="Times New Roman" panose="02020603050405020304" pitchFamily="18" charset="0"/>
                <a:cs typeface="Times New Roman" panose="02020603050405020304" pitchFamily="18" charset="0"/>
              </a:rPr>
              <a:t>Church</a:t>
            </a:r>
          </a:p>
        </p:txBody>
      </p:sp>
      <p:sp>
        <p:nvSpPr>
          <p:cNvPr id="15" name="Text Box 6">
            <a:extLst>
              <a:ext uri="{FF2B5EF4-FFF2-40B4-BE49-F238E27FC236}">
                <a16:creationId xmlns:a16="http://schemas.microsoft.com/office/drawing/2014/main" id="{CBF50F7C-665C-6351-B125-D21B5D69D267}"/>
              </a:ext>
            </a:extLst>
          </p:cNvPr>
          <p:cNvSpPr txBox="1">
            <a:spLocks noChangeArrowheads="1"/>
          </p:cNvSpPr>
          <p:nvPr/>
        </p:nvSpPr>
        <p:spPr bwMode="auto">
          <a:xfrm>
            <a:off x="685800" y="1981200"/>
            <a:ext cx="1573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solidFill>
                  <a:srgbClr val="000014"/>
                </a:solidFill>
                <a:latin typeface="Times New Roman" panose="02020603050405020304" pitchFamily="18" charset="0"/>
                <a:cs typeface="Times New Roman" panose="02020603050405020304" pitchFamily="18" charset="0"/>
              </a:rPr>
              <a:t>School</a:t>
            </a:r>
          </a:p>
        </p:txBody>
      </p:sp>
      <p:sp>
        <p:nvSpPr>
          <p:cNvPr id="16" name="Text Box 7">
            <a:extLst>
              <a:ext uri="{FF2B5EF4-FFF2-40B4-BE49-F238E27FC236}">
                <a16:creationId xmlns:a16="http://schemas.microsoft.com/office/drawing/2014/main" id="{233988D2-F931-962C-D80E-98D63BA04FD6}"/>
              </a:ext>
            </a:extLst>
          </p:cNvPr>
          <p:cNvSpPr txBox="1">
            <a:spLocks noChangeArrowheads="1"/>
          </p:cNvSpPr>
          <p:nvPr/>
        </p:nvSpPr>
        <p:spPr bwMode="auto">
          <a:xfrm>
            <a:off x="1981200" y="914400"/>
            <a:ext cx="20351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solidFill>
                  <a:srgbClr val="000014"/>
                </a:solidFill>
                <a:latin typeface="Times New Roman" panose="02020603050405020304" pitchFamily="18" charset="0"/>
                <a:cs typeface="Times New Roman" panose="02020603050405020304" pitchFamily="18" charset="0"/>
              </a:rPr>
              <a:t>Company</a:t>
            </a:r>
          </a:p>
        </p:txBody>
      </p:sp>
      <p:sp>
        <p:nvSpPr>
          <p:cNvPr id="17" name="Text Box 8">
            <a:extLst>
              <a:ext uri="{FF2B5EF4-FFF2-40B4-BE49-F238E27FC236}">
                <a16:creationId xmlns:a16="http://schemas.microsoft.com/office/drawing/2014/main" id="{0A728CA7-F6FA-D040-53DC-5ECD5D374326}"/>
              </a:ext>
            </a:extLst>
          </p:cNvPr>
          <p:cNvSpPr txBox="1">
            <a:spLocks noChangeArrowheads="1"/>
          </p:cNvSpPr>
          <p:nvPr/>
        </p:nvSpPr>
        <p:spPr bwMode="auto">
          <a:xfrm>
            <a:off x="2362200" y="1371600"/>
            <a:ext cx="1481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solidFill>
                  <a:srgbClr val="000014"/>
                </a:solidFill>
                <a:latin typeface="Times New Roman" panose="02020603050405020304" pitchFamily="18" charset="0"/>
                <a:cs typeface="Times New Roman" panose="02020603050405020304" pitchFamily="18" charset="0"/>
              </a:rPr>
              <a:t>Society</a:t>
            </a:r>
          </a:p>
        </p:txBody>
      </p:sp>
      <p:sp>
        <p:nvSpPr>
          <p:cNvPr id="18" name="Text Box 9">
            <a:extLst>
              <a:ext uri="{FF2B5EF4-FFF2-40B4-BE49-F238E27FC236}">
                <a16:creationId xmlns:a16="http://schemas.microsoft.com/office/drawing/2014/main" id="{3989C1C5-952E-411A-58A0-617D56FF3FBC}"/>
              </a:ext>
            </a:extLst>
          </p:cNvPr>
          <p:cNvSpPr txBox="1">
            <a:spLocks noChangeArrowheads="1"/>
          </p:cNvSpPr>
          <p:nvPr/>
        </p:nvSpPr>
        <p:spPr bwMode="auto">
          <a:xfrm>
            <a:off x="2286000" y="1905000"/>
            <a:ext cx="17573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solidFill>
                  <a:srgbClr val="000014"/>
                </a:solidFill>
                <a:latin typeface="Times New Roman" panose="02020603050405020304" pitchFamily="18" charset="0"/>
                <a:cs typeface="Times New Roman" panose="02020603050405020304" pitchFamily="18" charset="0"/>
              </a:rPr>
              <a:t>Nation</a:t>
            </a:r>
          </a:p>
        </p:txBody>
      </p:sp>
      <p:sp>
        <p:nvSpPr>
          <p:cNvPr id="19" name="Text Box 10">
            <a:extLst>
              <a:ext uri="{FF2B5EF4-FFF2-40B4-BE49-F238E27FC236}">
                <a16:creationId xmlns:a16="http://schemas.microsoft.com/office/drawing/2014/main" id="{08AFEEF7-FDAA-85CB-0CE7-74C2490B0905}"/>
              </a:ext>
            </a:extLst>
          </p:cNvPr>
          <p:cNvSpPr txBox="1">
            <a:spLocks noChangeArrowheads="1"/>
          </p:cNvSpPr>
          <p:nvPr/>
        </p:nvSpPr>
        <p:spPr bwMode="auto">
          <a:xfrm>
            <a:off x="1676400" y="2362200"/>
            <a:ext cx="1295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solidFill>
                  <a:srgbClr val="000014"/>
                </a:solidFill>
                <a:latin typeface="Times New Roman" panose="02020603050405020304" pitchFamily="18" charset="0"/>
                <a:cs typeface="Times New Roman" panose="02020603050405020304" pitchFamily="18" charset="0"/>
              </a:rPr>
              <a:t>World</a:t>
            </a:r>
          </a:p>
        </p:txBody>
      </p:sp>
      <p:sp>
        <p:nvSpPr>
          <p:cNvPr id="20" name="AutoShape 11">
            <a:extLst>
              <a:ext uri="{FF2B5EF4-FFF2-40B4-BE49-F238E27FC236}">
                <a16:creationId xmlns:a16="http://schemas.microsoft.com/office/drawing/2014/main" id="{B958F104-0B32-694D-9118-B4D6C025BF41}"/>
              </a:ext>
            </a:extLst>
          </p:cNvPr>
          <p:cNvSpPr>
            <a:spLocks noChangeArrowheads="1"/>
          </p:cNvSpPr>
          <p:nvPr/>
        </p:nvSpPr>
        <p:spPr bwMode="auto">
          <a:xfrm>
            <a:off x="4343400" y="1662113"/>
            <a:ext cx="762000" cy="304800"/>
          </a:xfrm>
          <a:prstGeom prst="rightArrow">
            <a:avLst>
              <a:gd name="adj1" fmla="val 50000"/>
              <a:gd name="adj2" fmla="val 62500"/>
            </a:avLst>
          </a:prstGeom>
          <a:solidFill>
            <a:srgbClr val="66FFFF"/>
          </a:solidFill>
          <a:ln w="9525">
            <a:solidFill>
              <a:schemeClr val="tx1"/>
            </a:solidFill>
            <a:miter lim="800000"/>
            <a:headEnd/>
            <a:tailEnd/>
          </a:ln>
        </p:spPr>
        <p:txBody>
          <a:bodyPr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21" name="Rectangle 12">
            <a:extLst>
              <a:ext uri="{FF2B5EF4-FFF2-40B4-BE49-F238E27FC236}">
                <a16:creationId xmlns:a16="http://schemas.microsoft.com/office/drawing/2014/main" id="{F2452BA0-7639-7556-3550-8298FB619A81}"/>
              </a:ext>
            </a:extLst>
          </p:cNvPr>
          <p:cNvSpPr>
            <a:spLocks noChangeArrowheads="1"/>
          </p:cNvSpPr>
          <p:nvPr/>
        </p:nvSpPr>
        <p:spPr bwMode="auto">
          <a:xfrm>
            <a:off x="5410200" y="1052513"/>
            <a:ext cx="3200400" cy="1524000"/>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Every individual</a:t>
            </a:r>
          </a:p>
          <a:p>
            <a:pPr algn="ctr">
              <a:defRPr/>
            </a:pPr>
            <a:r>
              <a:rPr lang="en-US" altLang="ko-KR" sz="2400">
                <a:solidFill>
                  <a:srgbClr val="000014"/>
                </a:solidFill>
                <a:latin typeface="Times New Roman" panose="02020603050405020304" pitchFamily="18" charset="0"/>
                <a:cs typeface="Times New Roman" panose="02020603050405020304" pitchFamily="18" charset="0"/>
              </a:rPr>
              <a:t>wants to be served</a:t>
            </a:r>
          </a:p>
          <a:p>
            <a:pPr algn="ctr">
              <a:defRPr/>
            </a:pPr>
            <a:r>
              <a:rPr lang="en-US" altLang="ko-KR" sz="2400">
                <a:solidFill>
                  <a:srgbClr val="000014"/>
                </a:solidFill>
                <a:latin typeface="Times New Roman" panose="02020603050405020304" pitchFamily="18" charset="0"/>
                <a:cs typeface="Times New Roman" panose="02020603050405020304" pitchFamily="18" charset="0"/>
              </a:rPr>
              <a:t>and not to serve </a:t>
            </a:r>
          </a:p>
        </p:txBody>
      </p:sp>
    </p:spTree>
    <p:extLst>
      <p:ext uri="{BB962C8B-B14F-4D97-AF65-F5344CB8AC3E}">
        <p14:creationId xmlns:p14="http://schemas.microsoft.com/office/powerpoint/2010/main" val="42509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6" presetClass="entr" presetSubtype="0" fill="hold" grpId="0" nodeType="clickEffect">
                                  <p:stCondLst>
                                    <p:cond delay="0"/>
                                  </p:stCondLst>
                                  <p:iterate type="lt">
                                    <p:tmPct val="10000"/>
                                  </p:iterate>
                                  <p:childTnLst>
                                    <p:set>
                                      <p:cBhvr>
                                        <p:cTn id="23" dur="1" fill="hold">
                                          <p:stCondLst>
                                            <p:cond delay="0"/>
                                          </p:stCondLst>
                                        </p:cTn>
                                        <p:tgtEl>
                                          <p:spTgt spid="7"/>
                                        </p:tgtEl>
                                        <p:attrNameLst>
                                          <p:attrName>style.visibility</p:attrName>
                                        </p:attrNameLst>
                                      </p:cBhvr>
                                      <p:to>
                                        <p:strVal val="visible"/>
                                      </p:to>
                                    </p:set>
                                    <p:anim by="(-#ppt_w*2)" calcmode="lin" valueType="num">
                                      <p:cBhvr rctx="PPT">
                                        <p:cTn id="24" dur="500" autoRev="1" fill="hold">
                                          <p:stCondLst>
                                            <p:cond delay="0"/>
                                          </p:stCondLst>
                                        </p:cTn>
                                        <p:tgtEl>
                                          <p:spTgt spid="7"/>
                                        </p:tgtEl>
                                        <p:attrNameLst>
                                          <p:attrName>ppt_w</p:attrName>
                                        </p:attrNameLst>
                                      </p:cBhvr>
                                    </p:anim>
                                    <p:anim by="(#ppt_w*0.50)" calcmode="lin" valueType="num">
                                      <p:cBhvr>
                                        <p:cTn id="25" dur="500" decel="50000" autoRev="1" fill="hold">
                                          <p:stCondLst>
                                            <p:cond delay="0"/>
                                          </p:stCondLst>
                                        </p:cTn>
                                        <p:tgtEl>
                                          <p:spTgt spid="7"/>
                                        </p:tgtEl>
                                        <p:attrNameLst>
                                          <p:attrName>ppt_x</p:attrName>
                                        </p:attrNameLst>
                                      </p:cBhvr>
                                    </p:anim>
                                    <p:anim from="(-#ppt_h/2)" to="(#ppt_y)" calcmode="lin" valueType="num">
                                      <p:cBhvr>
                                        <p:cTn id="26" dur="1000" fill="hold">
                                          <p:stCondLst>
                                            <p:cond delay="0"/>
                                          </p:stCondLst>
                                        </p:cTn>
                                        <p:tgtEl>
                                          <p:spTgt spid="7"/>
                                        </p:tgtEl>
                                        <p:attrNameLst>
                                          <p:attrName>ppt_y</p:attrName>
                                        </p:attrNameLst>
                                      </p:cBhvr>
                                    </p:anim>
                                    <p:animRot by="21600000">
                                      <p:cBhvr>
                                        <p:cTn id="27" dur="1000" fill="hold">
                                          <p:stCondLst>
                                            <p:cond delay="0"/>
                                          </p:stCondLst>
                                        </p:cTn>
                                        <p:tgtEl>
                                          <p:spTgt spid="7"/>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56" presetClass="entr" presetSubtype="0" fill="hold" grpId="0" nodeType="clickEffect">
                                  <p:stCondLst>
                                    <p:cond delay="0"/>
                                  </p:stCondLst>
                                  <p:iterate type="lt">
                                    <p:tmPct val="10000"/>
                                  </p:iterate>
                                  <p:childTnLst>
                                    <p:set>
                                      <p:cBhvr>
                                        <p:cTn id="31" dur="1" fill="hold">
                                          <p:stCondLst>
                                            <p:cond delay="0"/>
                                          </p:stCondLst>
                                        </p:cTn>
                                        <p:tgtEl>
                                          <p:spTgt spid="8"/>
                                        </p:tgtEl>
                                        <p:attrNameLst>
                                          <p:attrName>style.visibility</p:attrName>
                                        </p:attrNameLst>
                                      </p:cBhvr>
                                      <p:to>
                                        <p:strVal val="visible"/>
                                      </p:to>
                                    </p:set>
                                    <p:anim by="(-#ppt_w*2)" calcmode="lin" valueType="num">
                                      <p:cBhvr rctx="PPT">
                                        <p:cTn id="32" dur="500" autoRev="1" fill="hold">
                                          <p:stCondLst>
                                            <p:cond delay="0"/>
                                          </p:stCondLst>
                                        </p:cTn>
                                        <p:tgtEl>
                                          <p:spTgt spid="8"/>
                                        </p:tgtEl>
                                        <p:attrNameLst>
                                          <p:attrName>ppt_w</p:attrName>
                                        </p:attrNameLst>
                                      </p:cBhvr>
                                    </p:anim>
                                    <p:anim by="(#ppt_w*0.50)" calcmode="lin" valueType="num">
                                      <p:cBhvr>
                                        <p:cTn id="33" dur="500" decel="50000" autoRev="1" fill="hold">
                                          <p:stCondLst>
                                            <p:cond delay="0"/>
                                          </p:stCondLst>
                                        </p:cTn>
                                        <p:tgtEl>
                                          <p:spTgt spid="8"/>
                                        </p:tgtEl>
                                        <p:attrNameLst>
                                          <p:attrName>ppt_x</p:attrName>
                                        </p:attrNameLst>
                                      </p:cBhvr>
                                    </p:anim>
                                    <p:anim from="(-#ppt_h/2)" to="(#ppt_y)" calcmode="lin" valueType="num">
                                      <p:cBhvr>
                                        <p:cTn id="34" dur="1000" fill="hold">
                                          <p:stCondLst>
                                            <p:cond delay="0"/>
                                          </p:stCondLst>
                                        </p:cTn>
                                        <p:tgtEl>
                                          <p:spTgt spid="8"/>
                                        </p:tgtEl>
                                        <p:attrNameLst>
                                          <p:attrName>ppt_y</p:attrName>
                                        </p:attrNameLst>
                                      </p:cBhvr>
                                    </p:anim>
                                    <p:animRot by="21600000">
                                      <p:cBhvr>
                                        <p:cTn id="35" dur="1000" fill="hold">
                                          <p:stCondLst>
                                            <p:cond delay="0"/>
                                          </p:stCondLst>
                                        </p:cTn>
                                        <p:tgtEl>
                                          <p:spTgt spid="8"/>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56" presetClass="entr" presetSubtype="0" fill="hold" grpId="0" nodeType="clickEffect">
                                  <p:stCondLst>
                                    <p:cond delay="0"/>
                                  </p:stCondLst>
                                  <p:iterate type="lt">
                                    <p:tmPct val="10000"/>
                                  </p:iterate>
                                  <p:childTnLst>
                                    <p:set>
                                      <p:cBhvr>
                                        <p:cTn id="39" dur="1" fill="hold">
                                          <p:stCondLst>
                                            <p:cond delay="0"/>
                                          </p:stCondLst>
                                        </p:cTn>
                                        <p:tgtEl>
                                          <p:spTgt spid="9"/>
                                        </p:tgtEl>
                                        <p:attrNameLst>
                                          <p:attrName>style.visibility</p:attrName>
                                        </p:attrNameLst>
                                      </p:cBhvr>
                                      <p:to>
                                        <p:strVal val="visible"/>
                                      </p:to>
                                    </p:set>
                                    <p:anim by="(-#ppt_w*2)" calcmode="lin" valueType="num">
                                      <p:cBhvr rctx="PPT">
                                        <p:cTn id="40" dur="500" autoRev="1" fill="hold">
                                          <p:stCondLst>
                                            <p:cond delay="0"/>
                                          </p:stCondLst>
                                        </p:cTn>
                                        <p:tgtEl>
                                          <p:spTgt spid="9"/>
                                        </p:tgtEl>
                                        <p:attrNameLst>
                                          <p:attrName>ppt_w</p:attrName>
                                        </p:attrNameLst>
                                      </p:cBhvr>
                                    </p:anim>
                                    <p:anim by="(#ppt_w*0.50)" calcmode="lin" valueType="num">
                                      <p:cBhvr>
                                        <p:cTn id="41" dur="500" decel="50000" autoRev="1" fill="hold">
                                          <p:stCondLst>
                                            <p:cond delay="0"/>
                                          </p:stCondLst>
                                        </p:cTn>
                                        <p:tgtEl>
                                          <p:spTgt spid="9"/>
                                        </p:tgtEl>
                                        <p:attrNameLst>
                                          <p:attrName>ppt_x</p:attrName>
                                        </p:attrNameLst>
                                      </p:cBhvr>
                                    </p:anim>
                                    <p:anim from="(-#ppt_h/2)" to="(#ppt_y)" calcmode="lin" valueType="num">
                                      <p:cBhvr>
                                        <p:cTn id="42" dur="1000" fill="hold">
                                          <p:stCondLst>
                                            <p:cond delay="0"/>
                                          </p:stCondLst>
                                        </p:cTn>
                                        <p:tgtEl>
                                          <p:spTgt spid="9"/>
                                        </p:tgtEl>
                                        <p:attrNameLst>
                                          <p:attrName>ppt_y</p:attrName>
                                        </p:attrNameLst>
                                      </p:cBhvr>
                                    </p:anim>
                                    <p:animRot by="21600000">
                                      <p:cBhvr>
                                        <p:cTn id="43" dur="1000" fill="hold">
                                          <p:stCondLst>
                                            <p:cond delay="0"/>
                                          </p:stCondLst>
                                        </p:cTn>
                                        <p:tgtEl>
                                          <p:spTgt spid="9"/>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56" presetClass="entr" presetSubtype="0" fill="hold" grpId="0" nodeType="clickEffect">
                                  <p:stCondLst>
                                    <p:cond delay="0"/>
                                  </p:stCondLst>
                                  <p:iterate type="lt">
                                    <p:tmPct val="10000"/>
                                  </p:iterate>
                                  <p:childTnLst>
                                    <p:set>
                                      <p:cBhvr>
                                        <p:cTn id="47" dur="1" fill="hold">
                                          <p:stCondLst>
                                            <p:cond delay="0"/>
                                          </p:stCondLst>
                                        </p:cTn>
                                        <p:tgtEl>
                                          <p:spTgt spid="10"/>
                                        </p:tgtEl>
                                        <p:attrNameLst>
                                          <p:attrName>style.visibility</p:attrName>
                                        </p:attrNameLst>
                                      </p:cBhvr>
                                      <p:to>
                                        <p:strVal val="visible"/>
                                      </p:to>
                                    </p:set>
                                    <p:anim by="(-#ppt_w*2)" calcmode="lin" valueType="num">
                                      <p:cBhvr rctx="PPT">
                                        <p:cTn id="48" dur="500" autoRev="1" fill="hold">
                                          <p:stCondLst>
                                            <p:cond delay="0"/>
                                          </p:stCondLst>
                                        </p:cTn>
                                        <p:tgtEl>
                                          <p:spTgt spid="10"/>
                                        </p:tgtEl>
                                        <p:attrNameLst>
                                          <p:attrName>ppt_w</p:attrName>
                                        </p:attrNameLst>
                                      </p:cBhvr>
                                    </p:anim>
                                    <p:anim by="(#ppt_w*0.50)" calcmode="lin" valueType="num">
                                      <p:cBhvr>
                                        <p:cTn id="49" dur="500" decel="50000" autoRev="1" fill="hold">
                                          <p:stCondLst>
                                            <p:cond delay="0"/>
                                          </p:stCondLst>
                                        </p:cTn>
                                        <p:tgtEl>
                                          <p:spTgt spid="10"/>
                                        </p:tgtEl>
                                        <p:attrNameLst>
                                          <p:attrName>ppt_x</p:attrName>
                                        </p:attrNameLst>
                                      </p:cBhvr>
                                    </p:anim>
                                    <p:anim from="(-#ppt_h/2)" to="(#ppt_y)" calcmode="lin" valueType="num">
                                      <p:cBhvr>
                                        <p:cTn id="50" dur="1000" fill="hold">
                                          <p:stCondLst>
                                            <p:cond delay="0"/>
                                          </p:stCondLst>
                                        </p:cTn>
                                        <p:tgtEl>
                                          <p:spTgt spid="10"/>
                                        </p:tgtEl>
                                        <p:attrNameLst>
                                          <p:attrName>ppt_y</p:attrName>
                                        </p:attrNameLst>
                                      </p:cBhvr>
                                    </p:anim>
                                    <p:animRot by="21600000">
                                      <p:cBhvr>
                                        <p:cTn id="51" dur="1000" fill="hold">
                                          <p:stCondLst>
                                            <p:cond delay="0"/>
                                          </p:stCondLst>
                                        </p:cTn>
                                        <p:tgtEl>
                                          <p:spTgt spid="10"/>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2000" fill="hold"/>
                                        <p:tgtEl>
                                          <p:spTgt spid="11"/>
                                        </p:tgtEl>
                                        <p:attrNameLst>
                                          <p:attrName>ppt_w</p:attrName>
                                        </p:attrNameLst>
                                      </p:cBhvr>
                                      <p:tavLst>
                                        <p:tav tm="0">
                                          <p:val>
                                            <p:fltVal val="0"/>
                                          </p:val>
                                        </p:tav>
                                        <p:tav tm="100000">
                                          <p:val>
                                            <p:strVal val="#ppt_w"/>
                                          </p:val>
                                        </p:tav>
                                      </p:tavLst>
                                    </p:anim>
                                    <p:anim calcmode="lin" valueType="num">
                                      <p:cBhvr>
                                        <p:cTn id="57" dur="2000" fill="hold"/>
                                        <p:tgtEl>
                                          <p:spTgt spid="11"/>
                                        </p:tgtEl>
                                        <p:attrNameLst>
                                          <p:attrName>ppt_h</p:attrName>
                                        </p:attrNameLst>
                                      </p:cBhvr>
                                      <p:tavLst>
                                        <p:tav tm="0">
                                          <p:val>
                                            <p:fltVal val="0"/>
                                          </p:val>
                                        </p:tav>
                                        <p:tav tm="100000">
                                          <p:val>
                                            <p:strVal val="#ppt_h"/>
                                          </p:val>
                                        </p:tav>
                                      </p:tavLst>
                                    </p:anim>
                                    <p:animEffect transition="in" filter="fade">
                                      <p:cBhvr>
                                        <p:cTn id="5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animBg="1"/>
      <p:bldP spid="20"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B665A0-E1BD-4AF5-B889-29925CBB7263}"/>
              </a:ext>
            </a:extLst>
          </p:cNvPr>
          <p:cNvSpPr txBox="1"/>
          <p:nvPr/>
        </p:nvSpPr>
        <p:spPr>
          <a:xfrm>
            <a:off x="404812" y="152616"/>
            <a:ext cx="4252913" cy="461665"/>
          </a:xfrm>
          <a:prstGeom prst="rect">
            <a:avLst/>
          </a:prstGeom>
          <a:noFill/>
        </p:spPr>
        <p:txBody>
          <a:bodyPr wrap="square" rtlCol="0">
            <a:spAutoFit/>
          </a:bodyPr>
          <a:lstStyle/>
          <a:p>
            <a:r>
              <a:rPr lang="en-PH" sz="2200" dirty="0">
                <a:latin typeface="HY견명조" panose="02030600000101010101" pitchFamily="18" charset="-127"/>
                <a:ea typeface="HY견명조" panose="02030600000101010101" pitchFamily="18" charset="-127"/>
              </a:rPr>
              <a:t>3.  </a:t>
            </a:r>
            <a:r>
              <a:rPr lang="en-PH" sz="2400" dirty="0">
                <a:latin typeface="Times New Roman" panose="02020603050405020304" pitchFamily="18" charset="0"/>
                <a:ea typeface="HY견명조" panose="02030600000101010101" pitchFamily="18" charset="-127"/>
                <a:cs typeface="Times New Roman" panose="02020603050405020304" pitchFamily="18" charset="0"/>
              </a:rPr>
              <a:t>Sacrifice(L</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ife</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to sacrifice)</a:t>
            </a:r>
            <a:endParaRPr lang="en-PH" sz="2200" dirty="0">
              <a:latin typeface="HY견명조" panose="02030600000101010101" pitchFamily="18" charset="-127"/>
              <a:ea typeface="HY견명조" panose="02030600000101010101" pitchFamily="18" charset="-127"/>
            </a:endParaRPr>
          </a:p>
        </p:txBody>
      </p:sp>
      <p:sp>
        <p:nvSpPr>
          <p:cNvPr id="3" name="TextBox 2">
            <a:extLst>
              <a:ext uri="{FF2B5EF4-FFF2-40B4-BE49-F238E27FC236}">
                <a16:creationId xmlns:a16="http://schemas.microsoft.com/office/drawing/2014/main" id="{F337F5DA-E104-45A1-955D-D311E43D287B}"/>
              </a:ext>
            </a:extLst>
          </p:cNvPr>
          <p:cNvSpPr txBox="1"/>
          <p:nvPr/>
        </p:nvSpPr>
        <p:spPr>
          <a:xfrm>
            <a:off x="290512" y="557656"/>
            <a:ext cx="8562975"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Giving or throwing away one's life, property, interests, etc. without taking care of it in order to achieve a certain purpose</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4" name="Oval 3">
            <a:extLst>
              <a:ext uri="{FF2B5EF4-FFF2-40B4-BE49-F238E27FC236}">
                <a16:creationId xmlns:a16="http://schemas.microsoft.com/office/drawing/2014/main" id="{2C3D72A0-AB11-4551-9D5A-C49BA2D726C0}"/>
              </a:ext>
            </a:extLst>
          </p:cNvPr>
          <p:cNvSpPr/>
          <p:nvPr/>
        </p:nvSpPr>
        <p:spPr>
          <a:xfrm>
            <a:off x="523875" y="1641255"/>
            <a:ext cx="3481388" cy="475129"/>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True Sacrifice</a:t>
            </a:r>
            <a:endParaRPr lang="en-PH" sz="2200" dirty="0">
              <a:solidFill>
                <a:schemeClr val="tx1"/>
              </a:solidFill>
              <a:latin typeface="HY견명조" panose="02030600000101010101" pitchFamily="18" charset="-127"/>
              <a:ea typeface="HY견명조" panose="02030600000101010101" pitchFamily="18" charset="-127"/>
            </a:endParaRPr>
          </a:p>
        </p:txBody>
      </p:sp>
      <p:sp>
        <p:nvSpPr>
          <p:cNvPr id="5" name="Oval 4">
            <a:extLst>
              <a:ext uri="{FF2B5EF4-FFF2-40B4-BE49-F238E27FC236}">
                <a16:creationId xmlns:a16="http://schemas.microsoft.com/office/drawing/2014/main" id="{1FD4DFED-6C84-4EA9-9485-9BF2CDB18E9E}"/>
              </a:ext>
            </a:extLst>
          </p:cNvPr>
          <p:cNvSpPr/>
          <p:nvPr/>
        </p:nvSpPr>
        <p:spPr>
          <a:xfrm>
            <a:off x="5108968" y="1641255"/>
            <a:ext cx="2705100" cy="46166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Love</a:t>
            </a:r>
            <a:endParaRPr lang="en-PH" sz="2200" dirty="0">
              <a:solidFill>
                <a:schemeClr val="tx1"/>
              </a:solidFill>
              <a:latin typeface="HY견명조" panose="02030600000101010101" pitchFamily="18" charset="-127"/>
              <a:ea typeface="HY견명조" panose="02030600000101010101" pitchFamily="18" charset="-127"/>
            </a:endParaRPr>
          </a:p>
        </p:txBody>
      </p:sp>
      <p:sp>
        <p:nvSpPr>
          <p:cNvPr id="6" name="Arrow: Left 5">
            <a:extLst>
              <a:ext uri="{FF2B5EF4-FFF2-40B4-BE49-F238E27FC236}">
                <a16:creationId xmlns:a16="http://schemas.microsoft.com/office/drawing/2014/main" id="{2351F68D-9418-45B9-BBF4-09B2CB02EDEE}"/>
              </a:ext>
            </a:extLst>
          </p:cNvPr>
          <p:cNvSpPr/>
          <p:nvPr/>
        </p:nvSpPr>
        <p:spPr>
          <a:xfrm>
            <a:off x="4267199" y="1649116"/>
            <a:ext cx="504825" cy="261938"/>
          </a:xfrm>
          <a:prstGeom prst="lef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TextBox 6">
            <a:extLst>
              <a:ext uri="{FF2B5EF4-FFF2-40B4-BE49-F238E27FC236}">
                <a16:creationId xmlns:a16="http://schemas.microsoft.com/office/drawing/2014/main" id="{3B56872F-5E1D-479F-A7AD-CBC822B4A184}"/>
              </a:ext>
            </a:extLst>
          </p:cNvPr>
          <p:cNvSpPr txBox="1"/>
          <p:nvPr/>
        </p:nvSpPr>
        <p:spPr>
          <a:xfrm>
            <a:off x="2230040" y="2275841"/>
            <a:ext cx="4645817" cy="461665"/>
          </a:xfrm>
          <a:prstGeom prst="rect">
            <a:avLst/>
          </a:prstGeom>
          <a:noFill/>
        </p:spPr>
        <p:txBody>
          <a:bodyPr wrap="square" rtlCol="0">
            <a:spAutoFit/>
          </a:bodyPr>
          <a:lstStyle/>
          <a:p>
            <a:r>
              <a:rPr lang="en-PH" altLang="ko-KR" sz="24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Sacrifice is impossible without love </a:t>
            </a:r>
          </a:p>
        </p:txBody>
      </p:sp>
      <p:sp>
        <p:nvSpPr>
          <p:cNvPr id="8" name="TextBox 7">
            <a:extLst>
              <a:ext uri="{FF2B5EF4-FFF2-40B4-BE49-F238E27FC236}">
                <a16:creationId xmlns:a16="http://schemas.microsoft.com/office/drawing/2014/main" id="{45D7FCF5-061B-4A9C-88E1-228C6762BEC0}"/>
              </a:ext>
            </a:extLst>
          </p:cNvPr>
          <p:cNvSpPr txBox="1"/>
          <p:nvPr/>
        </p:nvSpPr>
        <p:spPr>
          <a:xfrm>
            <a:off x="381792" y="4046878"/>
            <a:ext cx="8439149" cy="830997"/>
          </a:xfrm>
          <a:prstGeom prst="rect">
            <a:avLst/>
          </a:prstGeom>
          <a:noFill/>
          <a:ln>
            <a:solidFill>
              <a:schemeClr val="tx1"/>
            </a:solidFill>
          </a:ln>
        </p:spPr>
        <p:txBody>
          <a:bodyPr wrap="square" rtlCol="0">
            <a:spAutoFit/>
          </a:bodyPr>
          <a:lstStyle/>
          <a:p>
            <a:pPr>
              <a:spcBef>
                <a:spcPct val="50000"/>
              </a:spcBef>
            </a:pPr>
            <a:r>
              <a:rPr lang="en-US" altLang="ko-KR" sz="2400" dirty="0">
                <a:latin typeface="Times New Roman" panose="02020603050405020304" pitchFamily="18" charset="0"/>
                <a:cs typeface="Times New Roman" panose="02020603050405020304" pitchFamily="18" charset="0"/>
              </a:rPr>
              <a:t>This sacrifice is the highest expression of the love for mankind that can be given</a:t>
            </a:r>
            <a:endParaRPr lang="en-PH" sz="2000" dirty="0">
              <a:latin typeface="HY견명조" panose="02030600000101010101" pitchFamily="18" charset="-127"/>
              <a:ea typeface="HY견명조" panose="02030600000101010101" pitchFamily="18" charset="-127"/>
            </a:endParaRPr>
          </a:p>
        </p:txBody>
      </p:sp>
      <p:sp>
        <p:nvSpPr>
          <p:cNvPr id="9" name="TextBox 8">
            <a:extLst>
              <a:ext uri="{FF2B5EF4-FFF2-40B4-BE49-F238E27FC236}">
                <a16:creationId xmlns:a16="http://schemas.microsoft.com/office/drawing/2014/main" id="{EE482FDA-704B-41AA-B658-B0005EE4D2B7}"/>
              </a:ext>
            </a:extLst>
          </p:cNvPr>
          <p:cNvSpPr txBox="1"/>
          <p:nvPr/>
        </p:nvSpPr>
        <p:spPr>
          <a:xfrm>
            <a:off x="257965" y="4995773"/>
            <a:ext cx="8686802" cy="461665"/>
          </a:xfrm>
          <a:prstGeom prst="rect">
            <a:avLst/>
          </a:prstGeom>
          <a:noFill/>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Sacrifice is more valuable than service as an instrument to teach love</a:t>
            </a:r>
            <a:r>
              <a:rPr lang="en-US" altLang="en-US" sz="2400" dirty="0">
                <a:latin typeface="Times New Roman" panose="02020603050405020304" pitchFamily="18" charset="0"/>
                <a:cs typeface="Times New Roman" panose="02020603050405020304" pitchFamily="18" charset="0"/>
              </a:rPr>
              <a:t> </a:t>
            </a:r>
          </a:p>
        </p:txBody>
      </p:sp>
      <p:sp>
        <p:nvSpPr>
          <p:cNvPr id="13" name="Arrow: Right 12">
            <a:extLst>
              <a:ext uri="{FF2B5EF4-FFF2-40B4-BE49-F238E27FC236}">
                <a16:creationId xmlns:a16="http://schemas.microsoft.com/office/drawing/2014/main" id="{95C1F81D-FE82-4FE9-A732-FB618DE0465E}"/>
              </a:ext>
            </a:extLst>
          </p:cNvPr>
          <p:cNvSpPr/>
          <p:nvPr/>
        </p:nvSpPr>
        <p:spPr>
          <a:xfrm>
            <a:off x="4267199" y="1920880"/>
            <a:ext cx="571500" cy="26193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TextBox 9">
            <a:extLst>
              <a:ext uri="{FF2B5EF4-FFF2-40B4-BE49-F238E27FC236}">
                <a16:creationId xmlns:a16="http://schemas.microsoft.com/office/drawing/2014/main" id="{2226B353-55F7-4D70-A05C-434A8E4E381C}"/>
              </a:ext>
            </a:extLst>
          </p:cNvPr>
          <p:cNvSpPr txBox="1"/>
          <p:nvPr/>
        </p:nvSpPr>
        <p:spPr>
          <a:xfrm>
            <a:off x="257965" y="5479207"/>
            <a:ext cx="5462589" cy="461665"/>
          </a:xfrm>
          <a:prstGeom prst="rect">
            <a:avLst/>
          </a:prstGeom>
          <a:noFill/>
        </p:spPr>
        <p:txBody>
          <a:bodyPr wrap="square" rtlCol="0">
            <a:spAutoFit/>
          </a:bodyPr>
          <a:lstStyle/>
          <a:p>
            <a:r>
              <a:rPr lang="en-PH" altLang="ko-KR" sz="24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And true love originate from self-sacrifice </a:t>
            </a:r>
          </a:p>
        </p:txBody>
      </p:sp>
      <p:sp>
        <p:nvSpPr>
          <p:cNvPr id="11" name="Text Box 8">
            <a:extLst>
              <a:ext uri="{FF2B5EF4-FFF2-40B4-BE49-F238E27FC236}">
                <a16:creationId xmlns:a16="http://schemas.microsoft.com/office/drawing/2014/main" id="{52B27463-4D12-DD27-11D5-F816C757F3A5}"/>
              </a:ext>
            </a:extLst>
          </p:cNvPr>
          <p:cNvSpPr txBox="1">
            <a:spLocks noChangeArrowheads="1"/>
          </p:cNvSpPr>
          <p:nvPr/>
        </p:nvSpPr>
        <p:spPr bwMode="auto">
          <a:xfrm>
            <a:off x="349248" y="2867150"/>
            <a:ext cx="8504239" cy="830997"/>
          </a:xfrm>
          <a:prstGeom prst="rect">
            <a:avLst/>
          </a:prstGeom>
          <a:solidFill>
            <a:srgbClr val="FFFF00"/>
          </a:solidFill>
          <a:ln w="9525">
            <a:solidFill>
              <a:schemeClr val="tx1"/>
            </a:solidFill>
            <a:miter lim="800000"/>
            <a:headEnd/>
            <a:tailEnd/>
          </a:ln>
        </p:spPr>
        <p:txBody>
          <a:bodyPr wrap="square">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itchFamily="18" charset="0"/>
              </a:rPr>
              <a:t>Ephesians 5:2 &lt; and live a life of love, just as Christ loved us and gave himself up for us as a fragrant offering and sacrifice to God.&gt; </a:t>
            </a:r>
          </a:p>
        </p:txBody>
      </p:sp>
    </p:spTree>
    <p:extLst>
      <p:ext uri="{BB962C8B-B14F-4D97-AF65-F5344CB8AC3E}">
        <p14:creationId xmlns:p14="http://schemas.microsoft.com/office/powerpoint/2010/main" val="389317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linds(horizontal)">
                                      <p:cBhvr>
                                        <p:cTn id="31" dur="500"/>
                                        <p:tgtEl>
                                          <p:spTgt spid="10"/>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linds(horizont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linds(horizontal)">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animBg="1"/>
      <p:bldP spid="9" grpId="0"/>
      <p:bldP spid="13" grpId="0" animBg="1"/>
      <p:bldP spid="10" grpId="0"/>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11FD7228-75BD-AFF3-9E8E-E405CC5D2593}"/>
              </a:ext>
            </a:extLst>
          </p:cNvPr>
          <p:cNvSpPr txBox="1">
            <a:spLocks noChangeArrowheads="1"/>
          </p:cNvSpPr>
          <p:nvPr/>
        </p:nvSpPr>
        <p:spPr bwMode="auto">
          <a:xfrm>
            <a:off x="381000" y="620713"/>
            <a:ext cx="8077200" cy="193899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50000"/>
              </a:spcBef>
              <a:buClrTx/>
              <a:buSzTx/>
              <a:buFontTx/>
              <a:buNone/>
            </a:pPr>
            <a:r>
              <a:rPr lang="en-US" altLang="ko-KR" sz="2400">
                <a:latin typeface="Times New Roman" panose="02020603050405020304" pitchFamily="18" charset="0"/>
                <a:cs typeface="Times New Roman" panose="02020603050405020304" pitchFamily="18" charset="0"/>
              </a:rPr>
              <a:t>John 12:24-25  &lt;I tell you the truth, unless a kernel of wheat falls to the ground and dies, it remains only a single seed. But </a:t>
            </a:r>
            <a:r>
              <a:rPr lang="en-US" altLang="ko-KR" sz="2400" u="sng">
                <a:latin typeface="Times New Roman" panose="02020603050405020304" pitchFamily="18" charset="0"/>
                <a:cs typeface="Times New Roman" panose="02020603050405020304" pitchFamily="18" charset="0"/>
              </a:rPr>
              <a:t>if it dies</a:t>
            </a:r>
            <a:r>
              <a:rPr lang="en-US" altLang="ko-KR" sz="2400">
                <a:latin typeface="Times New Roman" panose="02020603050405020304" pitchFamily="18" charset="0"/>
                <a:cs typeface="Times New Roman" panose="02020603050405020304" pitchFamily="18" charset="0"/>
              </a:rPr>
              <a:t>, it produces many seeds. The man who loves his life will lose it, while the man who hates his life in this world will </a:t>
            </a:r>
            <a:r>
              <a:rPr lang="en-US" altLang="ko-KR" sz="2400" u="sng">
                <a:latin typeface="Times New Roman" panose="02020603050405020304" pitchFamily="18" charset="0"/>
                <a:cs typeface="Times New Roman" panose="02020603050405020304" pitchFamily="18" charset="0"/>
              </a:rPr>
              <a:t>keep it for eternal life.&gt;</a:t>
            </a:r>
            <a:r>
              <a:rPr lang="en-US" altLang="ko-KR" sz="2400">
                <a:latin typeface="Times New Roman" panose="02020603050405020304" pitchFamily="18" charset="0"/>
                <a:cs typeface="Times New Roman" panose="02020603050405020304" pitchFamily="18" charset="0"/>
              </a:rPr>
              <a:t> </a:t>
            </a:r>
          </a:p>
        </p:txBody>
      </p:sp>
      <p:sp>
        <p:nvSpPr>
          <p:cNvPr id="3" name="Oval 4">
            <a:extLst>
              <a:ext uri="{FF2B5EF4-FFF2-40B4-BE49-F238E27FC236}">
                <a16:creationId xmlns:a16="http://schemas.microsoft.com/office/drawing/2014/main" id="{ECCFED73-8FD5-726F-2353-EC0BDB098F5C}"/>
              </a:ext>
            </a:extLst>
          </p:cNvPr>
          <p:cNvSpPr>
            <a:spLocks noChangeArrowheads="1"/>
          </p:cNvSpPr>
          <p:nvPr/>
        </p:nvSpPr>
        <p:spPr bwMode="auto">
          <a:xfrm>
            <a:off x="533400" y="3055005"/>
            <a:ext cx="3200400" cy="5334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Sacrifice of Jesus </a:t>
            </a:r>
          </a:p>
        </p:txBody>
      </p:sp>
      <p:sp>
        <p:nvSpPr>
          <p:cNvPr id="5" name="Oval 6">
            <a:extLst>
              <a:ext uri="{FF2B5EF4-FFF2-40B4-BE49-F238E27FC236}">
                <a16:creationId xmlns:a16="http://schemas.microsoft.com/office/drawing/2014/main" id="{D55AB7E2-93F8-6C81-1E25-44FA1CB82618}"/>
              </a:ext>
            </a:extLst>
          </p:cNvPr>
          <p:cNvSpPr>
            <a:spLocks noChangeArrowheads="1"/>
          </p:cNvSpPr>
          <p:nvPr/>
        </p:nvSpPr>
        <p:spPr bwMode="auto">
          <a:xfrm>
            <a:off x="5019675" y="3124200"/>
            <a:ext cx="3276600" cy="6096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Save the world</a:t>
            </a:r>
          </a:p>
        </p:txBody>
      </p:sp>
      <p:sp>
        <p:nvSpPr>
          <p:cNvPr id="6" name="Oval 7">
            <a:extLst>
              <a:ext uri="{FF2B5EF4-FFF2-40B4-BE49-F238E27FC236}">
                <a16:creationId xmlns:a16="http://schemas.microsoft.com/office/drawing/2014/main" id="{20262893-2B0E-DAB3-3EE3-319FE11C54F4}"/>
              </a:ext>
            </a:extLst>
          </p:cNvPr>
          <p:cNvSpPr>
            <a:spLocks noChangeArrowheads="1"/>
          </p:cNvSpPr>
          <p:nvPr/>
        </p:nvSpPr>
        <p:spPr bwMode="auto">
          <a:xfrm flipV="1">
            <a:off x="533400" y="4114800"/>
            <a:ext cx="3200400" cy="533400"/>
          </a:xfrm>
          <a:prstGeom prst="ellipse">
            <a:avLst/>
          </a:prstGeom>
          <a:solidFill>
            <a:srgbClr val="66FFFF"/>
          </a:solidFill>
          <a:ln w="9525">
            <a:solidFill>
              <a:schemeClr val="tx1"/>
            </a:solidFill>
            <a:round/>
            <a:headEnd/>
            <a:tailEnd/>
          </a:ln>
        </p:spPr>
        <p:txBody>
          <a:bodyPr rot="10800000" wrap="none" anchor="ctr"/>
          <a:lstStyle/>
          <a:p>
            <a:pPr algn="ctr">
              <a:defRPr/>
            </a:pPr>
            <a:r>
              <a:rPr lang="en-US" altLang="ko-KR" sz="2400" dirty="0">
                <a:solidFill>
                  <a:srgbClr val="000014"/>
                </a:solidFill>
                <a:latin typeface="Times New Roman" panose="02020603050405020304" pitchFamily="18" charset="0"/>
                <a:cs typeface="Times New Roman" panose="02020603050405020304" pitchFamily="18" charset="0"/>
              </a:rPr>
              <a:t>Sacrifice myself</a:t>
            </a:r>
          </a:p>
        </p:txBody>
      </p:sp>
      <p:sp>
        <p:nvSpPr>
          <p:cNvPr id="8" name="Oval 9">
            <a:extLst>
              <a:ext uri="{FF2B5EF4-FFF2-40B4-BE49-F238E27FC236}">
                <a16:creationId xmlns:a16="http://schemas.microsoft.com/office/drawing/2014/main" id="{750DD57F-BC9C-AE8E-427C-543B7D7C09D0}"/>
              </a:ext>
            </a:extLst>
          </p:cNvPr>
          <p:cNvSpPr>
            <a:spLocks noChangeArrowheads="1"/>
          </p:cNvSpPr>
          <p:nvPr/>
        </p:nvSpPr>
        <p:spPr bwMode="auto">
          <a:xfrm>
            <a:off x="5114925" y="4114800"/>
            <a:ext cx="3276600" cy="533400"/>
          </a:xfrm>
          <a:prstGeom prst="ellipse">
            <a:avLst/>
          </a:prstGeom>
          <a:solidFill>
            <a:srgbClr val="66FFFF"/>
          </a:solidFill>
          <a:ln w="9525">
            <a:solidFill>
              <a:schemeClr val="tx1"/>
            </a:solidFill>
            <a:round/>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Save the lost soul</a:t>
            </a:r>
          </a:p>
        </p:txBody>
      </p:sp>
      <p:sp>
        <p:nvSpPr>
          <p:cNvPr id="9" name="Rectangle 10">
            <a:extLst>
              <a:ext uri="{FF2B5EF4-FFF2-40B4-BE49-F238E27FC236}">
                <a16:creationId xmlns:a16="http://schemas.microsoft.com/office/drawing/2014/main" id="{572B4431-FE46-FF60-0BCC-D86489EAAE6E}"/>
              </a:ext>
            </a:extLst>
          </p:cNvPr>
          <p:cNvSpPr>
            <a:spLocks noChangeArrowheads="1"/>
          </p:cNvSpPr>
          <p:nvPr/>
        </p:nvSpPr>
        <p:spPr bwMode="auto">
          <a:xfrm>
            <a:off x="2362200" y="5493405"/>
            <a:ext cx="4391025" cy="457200"/>
          </a:xfrm>
          <a:prstGeom prst="rect">
            <a:avLst/>
          </a:prstGeom>
          <a:solidFill>
            <a:srgbClr val="66FFFF"/>
          </a:solidFill>
          <a:ln w="9525">
            <a:solidFill>
              <a:schemeClr val="tx1"/>
            </a:solidFill>
            <a:miter lim="800000"/>
            <a:headEnd/>
            <a:tailEnd/>
          </a:ln>
        </p:spPr>
        <p:txBody>
          <a:bodyPr wrap="none" anchor="ctr"/>
          <a:lstStyle/>
          <a:p>
            <a:pPr algn="ctr">
              <a:defRPr/>
            </a:pPr>
            <a:r>
              <a:rPr lang="en-US" altLang="ko-KR" sz="2400">
                <a:solidFill>
                  <a:srgbClr val="000014"/>
                </a:solidFill>
                <a:latin typeface="Times New Roman" panose="02020603050405020304" pitchFamily="18" charset="0"/>
                <a:cs typeface="Times New Roman" panose="02020603050405020304" pitchFamily="18" charset="0"/>
              </a:rPr>
              <a:t>Keep our life for eternal life</a:t>
            </a:r>
          </a:p>
        </p:txBody>
      </p:sp>
      <p:sp>
        <p:nvSpPr>
          <p:cNvPr id="10" name="AutoShape 11">
            <a:extLst>
              <a:ext uri="{FF2B5EF4-FFF2-40B4-BE49-F238E27FC236}">
                <a16:creationId xmlns:a16="http://schemas.microsoft.com/office/drawing/2014/main" id="{A08BE0BC-CD56-E6AC-6733-7AC506D773C4}"/>
              </a:ext>
            </a:extLst>
          </p:cNvPr>
          <p:cNvSpPr>
            <a:spLocks noChangeArrowheads="1"/>
          </p:cNvSpPr>
          <p:nvPr/>
        </p:nvSpPr>
        <p:spPr bwMode="auto">
          <a:xfrm>
            <a:off x="4152900" y="4693305"/>
            <a:ext cx="609600" cy="457200"/>
          </a:xfrm>
          <a:prstGeom prst="downArrow">
            <a:avLst>
              <a:gd name="adj1" fmla="val 50000"/>
              <a:gd name="adj2" fmla="val 25000"/>
            </a:avLst>
          </a:prstGeom>
          <a:solidFill>
            <a:srgbClr val="66FFFF"/>
          </a:solidFill>
          <a:ln w="9525">
            <a:solidFill>
              <a:schemeClr val="tx1"/>
            </a:solidFill>
            <a:miter lim="800000"/>
            <a:headEnd/>
            <a:tailEnd/>
          </a:ln>
        </p:spPr>
        <p:txBody>
          <a:bodyPr vert="eaVert" wrap="none" anchor="ctr"/>
          <a:lstStyle/>
          <a:p>
            <a:pPr>
              <a:defRPr/>
            </a:pPr>
            <a:endParaRPr lang="ko-KR" altLang="en-US" sz="2400">
              <a:latin typeface="Times New Roman" panose="02020603050405020304" pitchFamily="18" charset="0"/>
              <a:cs typeface="Times New Roman" panose="02020603050405020304" pitchFamily="18" charset="0"/>
            </a:endParaRPr>
          </a:p>
        </p:txBody>
      </p:sp>
      <p:sp>
        <p:nvSpPr>
          <p:cNvPr id="11" name="Arrow: Right 10">
            <a:extLst>
              <a:ext uri="{FF2B5EF4-FFF2-40B4-BE49-F238E27FC236}">
                <a16:creationId xmlns:a16="http://schemas.microsoft.com/office/drawing/2014/main" id="{F6AB20AA-518D-46C4-ADFA-FE9084C7B26C}"/>
              </a:ext>
            </a:extLst>
          </p:cNvPr>
          <p:cNvSpPr/>
          <p:nvPr/>
        </p:nvSpPr>
        <p:spPr>
          <a:xfrm>
            <a:off x="4152900" y="3321705"/>
            <a:ext cx="609600" cy="26670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2" name="Arrow: Right 11">
            <a:extLst>
              <a:ext uri="{FF2B5EF4-FFF2-40B4-BE49-F238E27FC236}">
                <a16:creationId xmlns:a16="http://schemas.microsoft.com/office/drawing/2014/main" id="{F6C92795-19B8-0518-9675-E92FCC806924}"/>
              </a:ext>
            </a:extLst>
          </p:cNvPr>
          <p:cNvSpPr/>
          <p:nvPr/>
        </p:nvSpPr>
        <p:spPr>
          <a:xfrm>
            <a:off x="4152900" y="4248150"/>
            <a:ext cx="609600" cy="26670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968193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500"/>
                                        <p:tgtEl>
                                          <p:spTgt spid="10"/>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P spid="9" grpId="0" animBg="1"/>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3322C9-B1A9-4D12-ABA0-47407799AF9D}"/>
              </a:ext>
            </a:extLst>
          </p:cNvPr>
          <p:cNvSpPr txBox="1"/>
          <p:nvPr/>
        </p:nvSpPr>
        <p:spPr>
          <a:xfrm>
            <a:off x="338135" y="1348724"/>
            <a:ext cx="7138990" cy="461665"/>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How can we apply these sacrifices in our daily lives?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3" name="TextBox 2">
            <a:extLst>
              <a:ext uri="{FF2B5EF4-FFF2-40B4-BE49-F238E27FC236}">
                <a16:creationId xmlns:a16="http://schemas.microsoft.com/office/drawing/2014/main" id="{C92677EE-57F2-47A0-A591-293F0041F10C}"/>
              </a:ext>
            </a:extLst>
          </p:cNvPr>
          <p:cNvSpPr txBox="1"/>
          <p:nvPr/>
        </p:nvSpPr>
        <p:spPr>
          <a:xfrm>
            <a:off x="338135" y="1884066"/>
            <a:ext cx="8339140" cy="1200329"/>
          </a:xfrm>
          <a:prstGeom prst="rect">
            <a:avLst/>
          </a:prstGeom>
          <a:noFill/>
        </p:spPr>
        <p:txBody>
          <a:bodyPr wrap="square" rtlCol="0">
            <a:spAutoFit/>
          </a:bodyPr>
          <a:lstStyle/>
          <a:p>
            <a:r>
              <a:rPr lang="en-US" altLang="ko-KR" sz="2400" dirty="0">
                <a:latin typeface="Times New Roman" panose="02020603050405020304" pitchFamily="18" charset="0"/>
              </a:rPr>
              <a:t>First, to live righteously and do not compromise with unrighteousness in the world -  Sacrifice of unrighteous wealth and honor</a:t>
            </a:r>
          </a:p>
        </p:txBody>
      </p:sp>
      <p:sp>
        <p:nvSpPr>
          <p:cNvPr id="5" name="TextBox 4">
            <a:extLst>
              <a:ext uri="{FF2B5EF4-FFF2-40B4-BE49-F238E27FC236}">
                <a16:creationId xmlns:a16="http://schemas.microsoft.com/office/drawing/2014/main" id="{A7A1692C-D6E1-43DA-9F78-4A5B828C66C5}"/>
              </a:ext>
            </a:extLst>
          </p:cNvPr>
          <p:cNvSpPr txBox="1"/>
          <p:nvPr/>
        </p:nvSpPr>
        <p:spPr>
          <a:xfrm>
            <a:off x="323850" y="3158072"/>
            <a:ext cx="8496300" cy="830997"/>
          </a:xfrm>
          <a:prstGeom prst="rect">
            <a:avLst/>
          </a:prstGeom>
          <a:noFill/>
        </p:spPr>
        <p:txBody>
          <a:bodyPr wrap="square" rtlCol="0">
            <a:spAutoFit/>
          </a:bodyPr>
          <a:lstStyle/>
          <a:p>
            <a:r>
              <a:rPr lang="en-PH" altLang="ko-KR" sz="2400" dirty="0">
                <a:effectLst/>
                <a:latin typeface="Times New Roman" panose="02020603050405020304" pitchFamily="18" charset="0"/>
                <a:ea typeface="HY견명조" panose="02030600000101010101" pitchFamily="18" charset="-127"/>
                <a:cs typeface="Times New Roman" panose="02020603050405020304" pitchFamily="18" charset="0"/>
              </a:rPr>
              <a:t>Second, respecting others from the heart – Sacrifice of authority and seniority </a:t>
            </a:r>
            <a:endParaRPr lang="en-PH" altLang="ko-KR" sz="22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4F7B938B-5136-4134-8242-60B47CED5056}"/>
              </a:ext>
            </a:extLst>
          </p:cNvPr>
          <p:cNvSpPr txBox="1"/>
          <p:nvPr/>
        </p:nvSpPr>
        <p:spPr>
          <a:xfrm>
            <a:off x="338135" y="4084120"/>
            <a:ext cx="8658225" cy="461665"/>
          </a:xfrm>
          <a:prstGeom prst="rect">
            <a:avLst/>
          </a:prstGeom>
          <a:noFill/>
        </p:spPr>
        <p:txBody>
          <a:bodyPr wrap="square" rtlCol="0">
            <a:spAutoFit/>
          </a:bodyPr>
          <a:lstStyle/>
          <a:p>
            <a:r>
              <a:rPr lang="en-PH" altLang="ko-KR" sz="24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Third, know how to deny oneself – Sacrifice of pride</a:t>
            </a:r>
          </a:p>
        </p:txBody>
      </p:sp>
      <p:sp>
        <p:nvSpPr>
          <p:cNvPr id="9" name="TextBox 8">
            <a:extLst>
              <a:ext uri="{FF2B5EF4-FFF2-40B4-BE49-F238E27FC236}">
                <a16:creationId xmlns:a16="http://schemas.microsoft.com/office/drawing/2014/main" id="{EA2CB7E0-9F84-403A-8FDE-8495189F362B}"/>
              </a:ext>
            </a:extLst>
          </p:cNvPr>
          <p:cNvSpPr txBox="1"/>
          <p:nvPr/>
        </p:nvSpPr>
        <p:spPr>
          <a:xfrm>
            <a:off x="342898" y="4640836"/>
            <a:ext cx="8458203" cy="830997"/>
          </a:xfrm>
          <a:prstGeom prst="rect">
            <a:avLst/>
          </a:prstGeom>
          <a:noFill/>
        </p:spPr>
        <p:txBody>
          <a:bodyPr wrap="square" rtlCol="0">
            <a:spAutoFit/>
          </a:bodyPr>
          <a:lstStyle/>
          <a:p>
            <a:r>
              <a:rPr lang="en-PH" altLang="ko-KR" sz="24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Fourth, not to live for own greed but live for others – Sacrifice of greed</a:t>
            </a:r>
            <a:endParaRPr lang="en-PH" sz="2200" dirty="0">
              <a:latin typeface="HY견명조" panose="02030600000101010101" pitchFamily="18" charset="-127"/>
              <a:ea typeface="HY견명조" panose="02030600000101010101" pitchFamily="18" charset="-127"/>
            </a:endParaRPr>
          </a:p>
        </p:txBody>
      </p:sp>
      <p:sp>
        <p:nvSpPr>
          <p:cNvPr id="8" name="TextBox 7">
            <a:extLst>
              <a:ext uri="{FF2B5EF4-FFF2-40B4-BE49-F238E27FC236}">
                <a16:creationId xmlns:a16="http://schemas.microsoft.com/office/drawing/2014/main" id="{AFB87E4A-039F-487A-9DD1-0367675A2BF2}"/>
              </a:ext>
            </a:extLst>
          </p:cNvPr>
          <p:cNvSpPr txBox="1"/>
          <p:nvPr/>
        </p:nvSpPr>
        <p:spPr>
          <a:xfrm>
            <a:off x="338135" y="233849"/>
            <a:ext cx="8243889" cy="830997"/>
          </a:xfrm>
          <a:prstGeom prst="rect">
            <a:avLst/>
          </a:prstGeom>
          <a:solidFill>
            <a:srgbClr val="66FFFF"/>
          </a:solidFill>
          <a:ln>
            <a:solidFill>
              <a:schemeClr val="tx1"/>
            </a:solidFill>
          </a:ln>
        </p:spPr>
        <p:txBody>
          <a:bodyPr wrap="square" rtlCol="0">
            <a:spAutoFit/>
          </a:bodyPr>
          <a:lstStyle/>
          <a:p>
            <a:r>
              <a:rPr lang="en-PH" altLang="ko-KR" sz="24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Practice of Sacrifice: To give up most valuable things for the sake of others </a:t>
            </a:r>
          </a:p>
        </p:txBody>
      </p:sp>
    </p:spTree>
    <p:extLst>
      <p:ext uri="{BB962C8B-B14F-4D97-AF65-F5344CB8AC3E}">
        <p14:creationId xmlns:p14="http://schemas.microsoft.com/office/powerpoint/2010/main" val="38477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D1E6FEC-25D3-4402-83B7-431CB762D58F}"/>
              </a:ext>
            </a:extLst>
          </p:cNvPr>
          <p:cNvSpPr/>
          <p:nvPr/>
        </p:nvSpPr>
        <p:spPr>
          <a:xfrm>
            <a:off x="481012" y="476250"/>
            <a:ext cx="2790824" cy="51435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Work</a:t>
            </a: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Oval 2">
            <a:extLst>
              <a:ext uri="{FF2B5EF4-FFF2-40B4-BE49-F238E27FC236}">
                <a16:creationId xmlns:a16="http://schemas.microsoft.com/office/drawing/2014/main" id="{7524DEF6-FF1C-40B0-B9BD-BBCA7586BFDC}"/>
              </a:ext>
            </a:extLst>
          </p:cNvPr>
          <p:cNvSpPr/>
          <p:nvPr/>
        </p:nvSpPr>
        <p:spPr>
          <a:xfrm>
            <a:off x="414337" y="1171575"/>
            <a:ext cx="2924175" cy="51435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Service</a:t>
            </a: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Oval 3">
            <a:extLst>
              <a:ext uri="{FF2B5EF4-FFF2-40B4-BE49-F238E27FC236}">
                <a16:creationId xmlns:a16="http://schemas.microsoft.com/office/drawing/2014/main" id="{1620A5F7-124C-4B65-8C1A-6220F8944EA4}"/>
              </a:ext>
            </a:extLst>
          </p:cNvPr>
          <p:cNvSpPr/>
          <p:nvPr/>
        </p:nvSpPr>
        <p:spPr>
          <a:xfrm>
            <a:off x="261936" y="1866900"/>
            <a:ext cx="3228976" cy="514350"/>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Sacrifice</a:t>
            </a: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5" name="Rectangle: Rounded Corners 4">
            <a:extLst>
              <a:ext uri="{FF2B5EF4-FFF2-40B4-BE49-F238E27FC236}">
                <a16:creationId xmlns:a16="http://schemas.microsoft.com/office/drawing/2014/main" id="{09A2FA40-9AA0-4CDD-BF53-064D8506E982}"/>
              </a:ext>
            </a:extLst>
          </p:cNvPr>
          <p:cNvSpPr/>
          <p:nvPr/>
        </p:nvSpPr>
        <p:spPr>
          <a:xfrm>
            <a:off x="6919918" y="952499"/>
            <a:ext cx="1881185" cy="105727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Pioneering</a:t>
            </a:r>
            <a:r>
              <a:rPr lang="ko-KR" altLang="en-US"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Spirit</a:t>
            </a:r>
          </a:p>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47D37304-C32C-45B7-8E01-6CC985B2C881}"/>
              </a:ext>
            </a:extLst>
          </p:cNvPr>
          <p:cNvCxnSpPr>
            <a:cxnSpLocks/>
            <a:stCxn id="2" idx="6"/>
            <a:endCxn id="5" idx="1"/>
          </p:cNvCxnSpPr>
          <p:nvPr/>
        </p:nvCxnSpPr>
        <p:spPr>
          <a:xfrm>
            <a:off x="3271836" y="733425"/>
            <a:ext cx="3648082" cy="7477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FDAFE65-0F85-4E6E-9B6C-95457769C26C}"/>
              </a:ext>
            </a:extLst>
          </p:cNvPr>
          <p:cNvCxnSpPr>
            <a:cxnSpLocks/>
            <a:stCxn id="3" idx="6"/>
            <a:endCxn id="5" idx="1"/>
          </p:cNvCxnSpPr>
          <p:nvPr/>
        </p:nvCxnSpPr>
        <p:spPr>
          <a:xfrm>
            <a:off x="3338512" y="1428750"/>
            <a:ext cx="3581406" cy="523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67F85F5-BA22-4025-8403-BE73F05F985D}"/>
              </a:ext>
            </a:extLst>
          </p:cNvPr>
          <p:cNvCxnSpPr>
            <a:cxnSpLocks/>
            <a:stCxn id="4" idx="6"/>
            <a:endCxn id="5" idx="1"/>
          </p:cNvCxnSpPr>
          <p:nvPr/>
        </p:nvCxnSpPr>
        <p:spPr>
          <a:xfrm flipV="1">
            <a:off x="3490912" y="1481137"/>
            <a:ext cx="3429006" cy="6429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Thought Bubble: Cloud 11">
            <a:extLst>
              <a:ext uri="{FF2B5EF4-FFF2-40B4-BE49-F238E27FC236}">
                <a16:creationId xmlns:a16="http://schemas.microsoft.com/office/drawing/2014/main" id="{C1C2BD9C-9D1B-4566-8FDF-C5DAC7F682F8}"/>
              </a:ext>
            </a:extLst>
          </p:cNvPr>
          <p:cNvSpPr/>
          <p:nvPr/>
        </p:nvSpPr>
        <p:spPr>
          <a:xfrm>
            <a:off x="3567119" y="733425"/>
            <a:ext cx="2800348" cy="1495425"/>
          </a:xfrm>
          <a:prstGeom prst="cloudCallout">
            <a:avLst>
              <a:gd name="adj1" fmla="val -21425"/>
              <a:gd name="adj2" fmla="val 3692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I am the first</a:t>
            </a:r>
            <a:r>
              <a:rPr lang="ko-KR" altLang="en-US"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endPar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ADE9A261-4B08-4B38-958C-AC1694370BA8}"/>
              </a:ext>
            </a:extLst>
          </p:cNvPr>
          <p:cNvSpPr/>
          <p:nvPr/>
        </p:nvSpPr>
        <p:spPr>
          <a:xfrm>
            <a:off x="414337" y="2952750"/>
            <a:ext cx="3505200" cy="838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Work</a:t>
            </a: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Love Soil</a:t>
            </a:r>
          </a:p>
        </p:txBody>
      </p:sp>
      <p:sp>
        <p:nvSpPr>
          <p:cNvPr id="26" name="Rectangle: Rounded Corners 25">
            <a:extLst>
              <a:ext uri="{FF2B5EF4-FFF2-40B4-BE49-F238E27FC236}">
                <a16:creationId xmlns:a16="http://schemas.microsoft.com/office/drawing/2014/main" id="{FDFA4CFA-30FC-4000-999C-7B933DF8D98E}"/>
              </a:ext>
            </a:extLst>
          </p:cNvPr>
          <p:cNvSpPr/>
          <p:nvPr/>
        </p:nvSpPr>
        <p:spPr>
          <a:xfrm>
            <a:off x="481012" y="4095750"/>
            <a:ext cx="3505200" cy="838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Service</a:t>
            </a: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Love Neighbor</a:t>
            </a:r>
          </a:p>
        </p:txBody>
      </p:sp>
      <p:sp>
        <p:nvSpPr>
          <p:cNvPr id="27" name="Rectangle: Rounded Corners 26">
            <a:extLst>
              <a:ext uri="{FF2B5EF4-FFF2-40B4-BE49-F238E27FC236}">
                <a16:creationId xmlns:a16="http://schemas.microsoft.com/office/drawing/2014/main" id="{9A5D8ED0-7E6B-4F91-8954-35819E23BD1B}"/>
              </a:ext>
            </a:extLst>
          </p:cNvPr>
          <p:cNvSpPr/>
          <p:nvPr/>
        </p:nvSpPr>
        <p:spPr>
          <a:xfrm>
            <a:off x="481012" y="5238750"/>
            <a:ext cx="3505200" cy="838200"/>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Sacrifice</a:t>
            </a: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Love God</a:t>
            </a:r>
          </a:p>
        </p:txBody>
      </p:sp>
      <p:sp>
        <p:nvSpPr>
          <p:cNvPr id="28" name="Rectangle: Rounded Corners 27">
            <a:extLst>
              <a:ext uri="{FF2B5EF4-FFF2-40B4-BE49-F238E27FC236}">
                <a16:creationId xmlns:a16="http://schemas.microsoft.com/office/drawing/2014/main" id="{61C6B1EA-D4CE-42E8-B9BD-6C255F03114E}"/>
              </a:ext>
            </a:extLst>
          </p:cNvPr>
          <p:cNvSpPr/>
          <p:nvPr/>
        </p:nvSpPr>
        <p:spPr>
          <a:xfrm>
            <a:off x="5074439" y="5238750"/>
            <a:ext cx="3905250" cy="8382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Live righteously </a:t>
            </a:r>
          </a:p>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29" name="Rectangle: Rounded Corners 28">
            <a:extLst>
              <a:ext uri="{FF2B5EF4-FFF2-40B4-BE49-F238E27FC236}">
                <a16:creationId xmlns:a16="http://schemas.microsoft.com/office/drawing/2014/main" id="{E09ABD40-A78E-45AB-9938-026B971A5514}"/>
              </a:ext>
            </a:extLst>
          </p:cNvPr>
          <p:cNvSpPr/>
          <p:nvPr/>
        </p:nvSpPr>
        <p:spPr>
          <a:xfrm>
            <a:off x="5000625" y="4119562"/>
            <a:ext cx="3905250" cy="8382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a:p>
            <a:pPr algn="ct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Live together </a:t>
            </a:r>
          </a:p>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0" name="Rectangle: Rounded Corners 29">
            <a:extLst>
              <a:ext uri="{FF2B5EF4-FFF2-40B4-BE49-F238E27FC236}">
                <a16:creationId xmlns:a16="http://schemas.microsoft.com/office/drawing/2014/main" id="{7BAAF0F3-113B-4EBA-BD58-B662A17AF1C7}"/>
              </a:ext>
            </a:extLst>
          </p:cNvPr>
          <p:cNvSpPr/>
          <p:nvPr/>
        </p:nvSpPr>
        <p:spPr>
          <a:xfrm>
            <a:off x="4967293" y="2952750"/>
            <a:ext cx="3905250" cy="8382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Live for ourselves </a:t>
            </a:r>
          </a:p>
          <a:p>
            <a:pPr algn="ctr"/>
            <a:endPar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1" name="Arrow: Right 30">
            <a:extLst>
              <a:ext uri="{FF2B5EF4-FFF2-40B4-BE49-F238E27FC236}">
                <a16:creationId xmlns:a16="http://schemas.microsoft.com/office/drawing/2014/main" id="{B7B97860-9904-4C50-A028-3450EC1C3F4A}"/>
              </a:ext>
            </a:extLst>
          </p:cNvPr>
          <p:cNvSpPr/>
          <p:nvPr/>
        </p:nvSpPr>
        <p:spPr>
          <a:xfrm>
            <a:off x="4176708" y="3238500"/>
            <a:ext cx="647700" cy="38100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2" name="Arrow: Right 31">
            <a:extLst>
              <a:ext uri="{FF2B5EF4-FFF2-40B4-BE49-F238E27FC236}">
                <a16:creationId xmlns:a16="http://schemas.microsoft.com/office/drawing/2014/main" id="{3F6108F0-04BE-490A-937B-45AC32025537}"/>
              </a:ext>
            </a:extLst>
          </p:cNvPr>
          <p:cNvSpPr/>
          <p:nvPr/>
        </p:nvSpPr>
        <p:spPr>
          <a:xfrm>
            <a:off x="4200525" y="4348162"/>
            <a:ext cx="647700" cy="38100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3" name="Arrow: Right 32">
            <a:extLst>
              <a:ext uri="{FF2B5EF4-FFF2-40B4-BE49-F238E27FC236}">
                <a16:creationId xmlns:a16="http://schemas.microsoft.com/office/drawing/2014/main" id="{1138BE13-09C6-4F38-A6B0-A3C9A2AF03E2}"/>
              </a:ext>
            </a:extLst>
          </p:cNvPr>
          <p:cNvSpPr/>
          <p:nvPr/>
        </p:nvSpPr>
        <p:spPr>
          <a:xfrm>
            <a:off x="4252907" y="5419725"/>
            <a:ext cx="647700" cy="38100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83427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blinds(horizontal)">
                                      <p:cBhvr>
                                        <p:cTn id="26" dur="500"/>
                                        <p:tgtEl>
                                          <p:spTgt spid="25"/>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blinds(horizontal)">
                                      <p:cBhvr>
                                        <p:cTn id="29" dur="500"/>
                                        <p:tgtEl>
                                          <p:spTgt spid="31"/>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linds(horizontal)">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linds(horizontal)">
                                      <p:cBhvr>
                                        <p:cTn id="37" dur="500"/>
                                        <p:tgtEl>
                                          <p:spTgt spid="2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blinds(horizontal)">
                                      <p:cBhvr>
                                        <p:cTn id="40" dur="500"/>
                                        <p:tgtEl>
                                          <p:spTgt spid="32"/>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blinds(horizontal)">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blinds(horizontal)">
                                      <p:cBhvr>
                                        <p:cTn id="48" dur="500"/>
                                        <p:tgtEl>
                                          <p:spTgt spid="27"/>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blinds(horizontal)">
                                      <p:cBhvr>
                                        <p:cTn id="51" dur="500"/>
                                        <p:tgtEl>
                                          <p:spTgt spid="33"/>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blinds(horizontal)">
                                      <p:cBhvr>
                                        <p:cTn id="5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id="{DCF636A8-8A08-43CD-9659-0F30A74CF3BF}"/>
              </a:ext>
            </a:extLst>
          </p:cNvPr>
          <p:cNvSpPr txBox="1">
            <a:spLocks noChangeArrowheads="1"/>
          </p:cNvSpPr>
          <p:nvPr/>
        </p:nvSpPr>
        <p:spPr bwMode="auto">
          <a:xfrm>
            <a:off x="179386" y="372286"/>
            <a:ext cx="8569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If I work </a:t>
            </a:r>
            <a:r>
              <a:rPr lang="en-PH" altLang="en-US" sz="2400" dirty="0">
                <a:solidFill>
                  <a:srgbClr val="202124"/>
                </a:solidFill>
                <a:latin typeface="Times New Roman" panose="02020603050405020304" pitchFamily="18" charset="0"/>
                <a:ea typeface="inherit"/>
                <a:cs typeface="Times New Roman" panose="02020603050405020304" pitchFamily="18" charset="0"/>
              </a:rPr>
              <a:t>diligently</a:t>
            </a: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 first, I can keep pace and live with companion</a:t>
            </a:r>
            <a:endParaRPr lang="en-US" altLang="ko-KR" sz="2000" dirty="0">
              <a:latin typeface="HY견명조" pitchFamily="18" charset="-127"/>
              <a:ea typeface="HY견명조" pitchFamily="18" charset="-127"/>
            </a:endParaRPr>
          </a:p>
        </p:txBody>
      </p:sp>
      <p:sp>
        <p:nvSpPr>
          <p:cNvPr id="3" name="Text Box 7">
            <a:extLst>
              <a:ext uri="{FF2B5EF4-FFF2-40B4-BE49-F238E27FC236}">
                <a16:creationId xmlns:a16="http://schemas.microsoft.com/office/drawing/2014/main" id="{3475596F-3294-45A0-99C2-923F75C518DF}"/>
              </a:ext>
            </a:extLst>
          </p:cNvPr>
          <p:cNvSpPr txBox="1">
            <a:spLocks noChangeArrowheads="1"/>
          </p:cNvSpPr>
          <p:nvPr/>
        </p:nvSpPr>
        <p:spPr bwMode="auto">
          <a:xfrm>
            <a:off x="179385" y="906074"/>
            <a:ext cx="87137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400" dirty="0">
                <a:solidFill>
                  <a:srgbClr val="202124"/>
                </a:solidFill>
                <a:latin typeface="Times New Roman" panose="02020603050405020304" pitchFamily="18" charset="0"/>
                <a:ea typeface="inherit"/>
                <a:cs typeface="Times New Roman" panose="02020603050405020304" pitchFamily="18" charset="0"/>
              </a:rPr>
              <a:t>If I serve my neighbors first with my heart, I can raise up those who are struggling and in trouble, and live along with them </a:t>
            </a:r>
          </a:p>
        </p:txBody>
      </p:sp>
      <p:sp>
        <p:nvSpPr>
          <p:cNvPr id="4" name="Text Box 8">
            <a:extLst>
              <a:ext uri="{FF2B5EF4-FFF2-40B4-BE49-F238E27FC236}">
                <a16:creationId xmlns:a16="http://schemas.microsoft.com/office/drawing/2014/main" id="{8614B922-570C-41AF-A8DB-152EAAACE06B}"/>
              </a:ext>
            </a:extLst>
          </p:cNvPr>
          <p:cNvSpPr txBox="1">
            <a:spLocks noChangeArrowheads="1"/>
          </p:cNvSpPr>
          <p:nvPr/>
        </p:nvSpPr>
        <p:spPr bwMode="auto">
          <a:xfrm>
            <a:off x="215106" y="1787035"/>
            <a:ext cx="87137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400" dirty="0">
                <a:solidFill>
                  <a:srgbClr val="202124"/>
                </a:solidFill>
                <a:latin typeface="Times New Roman" panose="02020603050405020304" pitchFamily="18" charset="0"/>
                <a:ea typeface="inherit"/>
                <a:cs typeface="Times New Roman" panose="02020603050405020304" pitchFamily="18" charset="0"/>
              </a:rPr>
              <a:t>If I first give up what I have for others, others will live because of me, and everyone can walk together </a:t>
            </a:r>
          </a:p>
        </p:txBody>
      </p:sp>
      <p:sp>
        <p:nvSpPr>
          <p:cNvPr id="6" name="Arrow: Down 5">
            <a:extLst>
              <a:ext uri="{FF2B5EF4-FFF2-40B4-BE49-F238E27FC236}">
                <a16:creationId xmlns:a16="http://schemas.microsoft.com/office/drawing/2014/main" id="{FB57888E-8AAE-464D-B2E1-6441A961C3B4}"/>
              </a:ext>
            </a:extLst>
          </p:cNvPr>
          <p:cNvSpPr/>
          <p:nvPr/>
        </p:nvSpPr>
        <p:spPr>
          <a:xfrm>
            <a:off x="3779039" y="2986512"/>
            <a:ext cx="881065" cy="192326"/>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Oval 6">
            <a:extLst>
              <a:ext uri="{FF2B5EF4-FFF2-40B4-BE49-F238E27FC236}">
                <a16:creationId xmlns:a16="http://schemas.microsoft.com/office/drawing/2014/main" id="{2562F153-2A2B-4B5A-9EC7-5E6DD154CE9C}"/>
              </a:ext>
            </a:extLst>
          </p:cNvPr>
          <p:cNvSpPr/>
          <p:nvPr/>
        </p:nvSpPr>
        <p:spPr>
          <a:xfrm>
            <a:off x="2378869" y="3247061"/>
            <a:ext cx="3538536" cy="44045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Pioneering Spirit</a:t>
            </a:r>
          </a:p>
        </p:txBody>
      </p:sp>
      <p:sp>
        <p:nvSpPr>
          <p:cNvPr id="8" name="Rectangle: Rounded Corners 7">
            <a:extLst>
              <a:ext uri="{FF2B5EF4-FFF2-40B4-BE49-F238E27FC236}">
                <a16:creationId xmlns:a16="http://schemas.microsoft.com/office/drawing/2014/main" id="{0F77A8ED-06EB-42F8-80E4-0CC4EDB21257}"/>
              </a:ext>
            </a:extLst>
          </p:cNvPr>
          <p:cNvSpPr/>
          <p:nvPr/>
        </p:nvSpPr>
        <p:spPr>
          <a:xfrm>
            <a:off x="2235994" y="4243608"/>
            <a:ext cx="3926681" cy="440455"/>
          </a:xfrm>
          <a:prstGeom prst="roundRect">
            <a:avLst>
              <a:gd name="adj" fmla="val 50000"/>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Practice in Life</a:t>
            </a:r>
            <a:endParaRPr lang="en-PH" sz="2200" dirty="0">
              <a:solidFill>
                <a:schemeClr val="tx1"/>
              </a:solidFill>
              <a:latin typeface="HY견명조" panose="02030600000101010101" pitchFamily="18" charset="-127"/>
              <a:ea typeface="HY견명조" panose="02030600000101010101" pitchFamily="18" charset="-127"/>
            </a:endParaRPr>
          </a:p>
        </p:txBody>
      </p:sp>
      <p:sp>
        <p:nvSpPr>
          <p:cNvPr id="9" name="Arrow: Down 8">
            <a:extLst>
              <a:ext uri="{FF2B5EF4-FFF2-40B4-BE49-F238E27FC236}">
                <a16:creationId xmlns:a16="http://schemas.microsoft.com/office/drawing/2014/main" id="{46E4BE5A-B82A-4363-ACBE-2B831EC7F67B}"/>
              </a:ext>
            </a:extLst>
          </p:cNvPr>
          <p:cNvSpPr/>
          <p:nvPr/>
        </p:nvSpPr>
        <p:spPr>
          <a:xfrm>
            <a:off x="3738560" y="3854527"/>
            <a:ext cx="962025" cy="223838"/>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Oval 9">
            <a:extLst>
              <a:ext uri="{FF2B5EF4-FFF2-40B4-BE49-F238E27FC236}">
                <a16:creationId xmlns:a16="http://schemas.microsoft.com/office/drawing/2014/main" id="{1075FB16-915E-429A-92D3-9F3EC0285E33}"/>
              </a:ext>
            </a:extLst>
          </p:cNvPr>
          <p:cNvSpPr/>
          <p:nvPr/>
        </p:nvSpPr>
        <p:spPr>
          <a:xfrm>
            <a:off x="447677" y="5267520"/>
            <a:ext cx="7810500" cy="68440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Transformation of the World</a:t>
            </a:r>
            <a:endParaRPr lang="en-PH" sz="2800" dirty="0">
              <a:solidFill>
                <a:schemeClr val="tx1"/>
              </a:solidFill>
              <a:latin typeface="HY견명조" panose="02030600000101010101" pitchFamily="18" charset="-127"/>
              <a:ea typeface="HY견명조" panose="02030600000101010101" pitchFamily="18" charset="-127"/>
            </a:endParaRPr>
          </a:p>
        </p:txBody>
      </p:sp>
      <p:sp>
        <p:nvSpPr>
          <p:cNvPr id="11" name="Arrow: Down 10">
            <a:extLst>
              <a:ext uri="{FF2B5EF4-FFF2-40B4-BE49-F238E27FC236}">
                <a16:creationId xmlns:a16="http://schemas.microsoft.com/office/drawing/2014/main" id="{AF4828FC-F008-4324-964B-FD892DC9B7EA}"/>
              </a:ext>
            </a:extLst>
          </p:cNvPr>
          <p:cNvSpPr/>
          <p:nvPr/>
        </p:nvSpPr>
        <p:spPr>
          <a:xfrm>
            <a:off x="3690938" y="4921773"/>
            <a:ext cx="1085848" cy="18209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129013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linds(horizontal)">
                                      <p:cBhvr>
                                        <p:cTn id="20" dur="500"/>
                                        <p:tgtEl>
                                          <p:spTgt spid="7"/>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linds(horizontal)">
                                      <p:cBhvr>
                                        <p:cTn id="31" dur="500"/>
                                        <p:tgtEl>
                                          <p:spTgt spid="11"/>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linds(horizont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7" grpId="0" animBg="1"/>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00686">
            <a:extLst>
              <a:ext uri="{FF2B5EF4-FFF2-40B4-BE49-F238E27FC236}">
                <a16:creationId xmlns:a16="http://schemas.microsoft.com/office/drawing/2014/main" id="{03E985C6-6869-4DE7-A5D2-AE8960288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716"/>
            <a:ext cx="9200353" cy="7071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1A3C9505-1694-4BC6-8D0B-707D4307C3D6}"/>
              </a:ext>
            </a:extLst>
          </p:cNvPr>
          <p:cNvSpPr/>
          <p:nvPr/>
        </p:nvSpPr>
        <p:spPr>
          <a:xfrm>
            <a:off x="1866900" y="504825"/>
            <a:ext cx="5267325" cy="12573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Thank</a:t>
            </a:r>
            <a:r>
              <a:rPr lang="ko-KR" altLang="en-US"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You</a:t>
            </a:r>
            <a:endParaRPr lang="en-PH"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3B582760-3831-4885-8C0D-25C7ACC7FF46}"/>
              </a:ext>
            </a:extLst>
          </p:cNvPr>
          <p:cNvSpPr txBox="1"/>
          <p:nvPr/>
        </p:nvSpPr>
        <p:spPr>
          <a:xfrm>
            <a:off x="4857115" y="5917991"/>
            <a:ext cx="2652713" cy="523220"/>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www.wcm.or.kr</a:t>
            </a:r>
          </a:p>
        </p:txBody>
      </p:sp>
      <p:sp>
        <p:nvSpPr>
          <p:cNvPr id="7" name="TextBox 6">
            <a:extLst>
              <a:ext uri="{FF2B5EF4-FFF2-40B4-BE49-F238E27FC236}">
                <a16:creationId xmlns:a16="http://schemas.microsoft.com/office/drawing/2014/main" id="{A8349272-C0E7-41B9-B481-673A2FA3AD98}"/>
              </a:ext>
            </a:extLst>
          </p:cNvPr>
          <p:cNvSpPr txBox="1"/>
          <p:nvPr/>
        </p:nvSpPr>
        <p:spPr>
          <a:xfrm>
            <a:off x="4711860" y="5438618"/>
            <a:ext cx="3995738" cy="523220"/>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World Canaan Movement</a:t>
            </a:r>
          </a:p>
        </p:txBody>
      </p:sp>
    </p:spTree>
    <p:extLst>
      <p:ext uri="{BB962C8B-B14F-4D97-AF65-F5344CB8AC3E}">
        <p14:creationId xmlns:p14="http://schemas.microsoft.com/office/powerpoint/2010/main" val="1218918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1DED72C8-2EFE-44BA-B1B8-6340DD581D3C}"/>
              </a:ext>
            </a:extLst>
          </p:cNvPr>
          <p:cNvSpPr txBox="1"/>
          <p:nvPr/>
        </p:nvSpPr>
        <p:spPr>
          <a:xfrm>
            <a:off x="219075" y="940891"/>
            <a:ext cx="8686800" cy="3573959"/>
          </a:xfrm>
          <a:prstGeom prst="rect">
            <a:avLst/>
          </a:prstGeom>
          <a:solidFill>
            <a:schemeClr val="lt1"/>
          </a:solidFill>
          <a:ln w="63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PH" sz="20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Genesis </a:t>
            </a:r>
            <a:r>
              <a:rPr lang="en-PH" sz="20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12: 1-5 &lt;T</a:t>
            </a:r>
            <a:r>
              <a:rPr lang="en-PH" sz="2000" b="0" i="0" dirty="0">
                <a:solidFill>
                  <a:srgbClr val="202020"/>
                </a:solidFill>
                <a:effectLst/>
                <a:latin typeface="Times New Roman" panose="02020603050405020304" pitchFamily="18" charset="0"/>
                <a:cs typeface="Times New Roman" panose="02020603050405020304" pitchFamily="18" charset="0"/>
              </a:rPr>
              <a:t>he LORD had said to Abram, "Leave your country, your people and your </a:t>
            </a:r>
            <a:r>
              <a:rPr lang="en-PH" sz="2000" b="0" i="0" u="none" strike="noStrike" dirty="0">
                <a:solidFill>
                  <a:srgbClr val="07009A"/>
                </a:solidFill>
                <a:effectLst/>
                <a:latin typeface="Times New Roman" panose="02020603050405020304" pitchFamily="18" charset="0"/>
                <a:cs typeface="Times New Roman" panose="02020603050405020304" pitchFamily="18" charset="0"/>
              </a:rPr>
              <a:t>father</a:t>
            </a:r>
            <a:r>
              <a:rPr lang="en-PH" sz="2000" b="0" i="0" dirty="0">
                <a:solidFill>
                  <a:srgbClr val="202020"/>
                </a:solidFill>
                <a:effectLst/>
                <a:latin typeface="Times New Roman" panose="02020603050405020304" pitchFamily="18" charset="0"/>
                <a:cs typeface="Times New Roman" panose="02020603050405020304" pitchFamily="18" charset="0"/>
              </a:rPr>
              <a:t>'s household and go to the land I will show you. </a:t>
            </a:r>
          </a:p>
          <a:p>
            <a:r>
              <a:rPr lang="en-PH" sz="2000" b="0" i="0" dirty="0">
                <a:solidFill>
                  <a:srgbClr val="202020"/>
                </a:solidFill>
                <a:effectLst/>
                <a:latin typeface="Times New Roman" panose="02020603050405020304" pitchFamily="18" charset="0"/>
                <a:cs typeface="Times New Roman" panose="02020603050405020304" pitchFamily="18" charset="0"/>
              </a:rPr>
              <a:t>“I will make you into a great nation and I will bless you; I will make your name great, and you will be a blessing, </a:t>
            </a:r>
          </a:p>
          <a:p>
            <a:r>
              <a:rPr lang="en-PH" sz="2000" b="0" i="0" dirty="0">
                <a:solidFill>
                  <a:srgbClr val="202020"/>
                </a:solidFill>
                <a:effectLst/>
                <a:latin typeface="Times New Roman" panose="02020603050405020304" pitchFamily="18" charset="0"/>
                <a:cs typeface="Times New Roman" panose="02020603050405020304" pitchFamily="18" charset="0"/>
              </a:rPr>
              <a:t>I will bless those who bless you, and whoever </a:t>
            </a:r>
            <a:r>
              <a:rPr lang="en-PH" sz="2000" b="0" i="0" u="none" strike="noStrike" dirty="0">
                <a:solidFill>
                  <a:srgbClr val="07009A"/>
                </a:solidFill>
                <a:effectLst/>
                <a:latin typeface="Times New Roman" panose="02020603050405020304" pitchFamily="18" charset="0"/>
                <a:cs typeface="Times New Roman" panose="02020603050405020304" pitchFamily="18" charset="0"/>
              </a:rPr>
              <a:t>curse</a:t>
            </a:r>
            <a:r>
              <a:rPr lang="en-PH" sz="2000" b="0" i="0" dirty="0">
                <a:solidFill>
                  <a:srgbClr val="202020"/>
                </a:solidFill>
                <a:effectLst/>
                <a:latin typeface="Times New Roman" panose="02020603050405020304" pitchFamily="18" charset="0"/>
                <a:cs typeface="Times New Roman" panose="02020603050405020304" pitchFamily="18" charset="0"/>
              </a:rPr>
              <a:t>s you I will </a:t>
            </a:r>
            <a:r>
              <a:rPr lang="en-PH" sz="2000" b="0" i="0" u="none" strike="noStrike" dirty="0">
                <a:solidFill>
                  <a:srgbClr val="07009A"/>
                </a:solidFill>
                <a:effectLst/>
                <a:latin typeface="Times New Roman" panose="02020603050405020304" pitchFamily="18" charset="0"/>
                <a:cs typeface="Times New Roman" panose="02020603050405020304" pitchFamily="18" charset="0"/>
              </a:rPr>
              <a:t>curse</a:t>
            </a:r>
            <a:r>
              <a:rPr lang="en-PH" sz="2000" b="0" i="0" dirty="0">
                <a:solidFill>
                  <a:srgbClr val="202020"/>
                </a:solidFill>
                <a:effectLst/>
                <a:latin typeface="Times New Roman" panose="02020603050405020304" pitchFamily="18" charset="0"/>
                <a:cs typeface="Times New Roman" panose="02020603050405020304" pitchFamily="18" charset="0"/>
              </a:rPr>
              <a:t>; and all peoples on </a:t>
            </a:r>
            <a:r>
              <a:rPr lang="en-PH" sz="2000" b="0" i="0" u="none" strike="noStrike" dirty="0">
                <a:solidFill>
                  <a:srgbClr val="07009A"/>
                </a:solidFill>
                <a:effectLst/>
                <a:latin typeface="Times New Roman" panose="02020603050405020304" pitchFamily="18" charset="0"/>
                <a:cs typeface="Times New Roman" panose="02020603050405020304" pitchFamily="18" charset="0"/>
              </a:rPr>
              <a:t>earth</a:t>
            </a:r>
            <a:r>
              <a:rPr lang="en-PH" sz="2000" b="0" i="0" dirty="0">
                <a:solidFill>
                  <a:srgbClr val="202020"/>
                </a:solidFill>
                <a:effectLst/>
                <a:latin typeface="Times New Roman" panose="02020603050405020304" pitchFamily="18" charset="0"/>
                <a:cs typeface="Times New Roman" panose="02020603050405020304" pitchFamily="18" charset="0"/>
              </a:rPr>
              <a:t> will be blessed through you.“ </a:t>
            </a:r>
          </a:p>
          <a:p>
            <a:r>
              <a:rPr lang="en-PH" sz="2000" b="0" i="0" dirty="0">
                <a:solidFill>
                  <a:srgbClr val="202020"/>
                </a:solidFill>
                <a:effectLst/>
                <a:latin typeface="Times New Roman" panose="02020603050405020304" pitchFamily="18" charset="0"/>
                <a:cs typeface="Times New Roman" panose="02020603050405020304" pitchFamily="18" charset="0"/>
              </a:rPr>
              <a:t>So Abram left, as the LORD had told him; and Lot went with him. Abram was seventy-five years old when he set out from Haran. </a:t>
            </a:r>
          </a:p>
          <a:p>
            <a:r>
              <a:rPr lang="en-PH" sz="2000" b="0" i="0" dirty="0">
                <a:solidFill>
                  <a:srgbClr val="202020"/>
                </a:solidFill>
                <a:effectLst/>
                <a:latin typeface="Times New Roman" panose="02020603050405020304" pitchFamily="18" charset="0"/>
                <a:cs typeface="Times New Roman" panose="02020603050405020304" pitchFamily="18" charset="0"/>
              </a:rPr>
              <a:t>He took his </a:t>
            </a:r>
            <a:r>
              <a:rPr lang="en-PH" sz="2000" b="0" i="0" u="none" strike="noStrike" dirty="0">
                <a:solidFill>
                  <a:srgbClr val="07009A"/>
                </a:solidFill>
                <a:effectLst/>
                <a:latin typeface="Times New Roman" panose="02020603050405020304" pitchFamily="18" charset="0"/>
                <a:cs typeface="Times New Roman" panose="02020603050405020304" pitchFamily="18" charset="0"/>
              </a:rPr>
              <a:t>wife</a:t>
            </a:r>
            <a:r>
              <a:rPr lang="en-PH" sz="2000" b="0" i="0" dirty="0">
                <a:solidFill>
                  <a:srgbClr val="202020"/>
                </a:solidFill>
                <a:effectLst/>
                <a:latin typeface="Times New Roman" panose="02020603050405020304" pitchFamily="18" charset="0"/>
                <a:cs typeface="Times New Roman" panose="02020603050405020304" pitchFamily="18" charset="0"/>
              </a:rPr>
              <a:t> Sarai, his nephew Lot, all the possessions they had accumulated and the people they had acquired in Haran, and they set out for the land of Canaan, and they arrived there.&gt;</a:t>
            </a:r>
            <a:endParaRPr lang="en-PH" sz="20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2" name="TextBox 1">
            <a:extLst>
              <a:ext uri="{FF2B5EF4-FFF2-40B4-BE49-F238E27FC236}">
                <a16:creationId xmlns:a16="http://schemas.microsoft.com/office/drawing/2014/main" id="{71A483F7-E33C-4619-8FBA-74BF3F4F0841}"/>
              </a:ext>
            </a:extLst>
          </p:cNvPr>
          <p:cNvSpPr txBox="1"/>
          <p:nvPr/>
        </p:nvSpPr>
        <p:spPr>
          <a:xfrm>
            <a:off x="219075" y="109894"/>
            <a:ext cx="8791575" cy="830997"/>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Abraham, who was called, went to the land indicated by God after stayed in Haran. </a:t>
            </a:r>
          </a:p>
        </p:txBody>
      </p:sp>
      <p:sp>
        <p:nvSpPr>
          <p:cNvPr id="4" name="Oval 3">
            <a:extLst>
              <a:ext uri="{FF2B5EF4-FFF2-40B4-BE49-F238E27FC236}">
                <a16:creationId xmlns:a16="http://schemas.microsoft.com/office/drawing/2014/main" id="{C52D8F27-C9E0-4C2A-9930-EAD131317991}"/>
              </a:ext>
            </a:extLst>
          </p:cNvPr>
          <p:cNvSpPr/>
          <p:nvPr/>
        </p:nvSpPr>
        <p:spPr>
          <a:xfrm>
            <a:off x="666750" y="4995861"/>
            <a:ext cx="2266950" cy="466725"/>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Canaan</a:t>
            </a:r>
          </a:p>
        </p:txBody>
      </p:sp>
      <p:sp>
        <p:nvSpPr>
          <p:cNvPr id="5" name="Oval 4">
            <a:extLst>
              <a:ext uri="{FF2B5EF4-FFF2-40B4-BE49-F238E27FC236}">
                <a16:creationId xmlns:a16="http://schemas.microsoft.com/office/drawing/2014/main" id="{998CD676-AF83-4D08-9B2A-49DE69F2EF48}"/>
              </a:ext>
            </a:extLst>
          </p:cNvPr>
          <p:cNvSpPr/>
          <p:nvPr/>
        </p:nvSpPr>
        <p:spPr>
          <a:xfrm>
            <a:off x="6067426" y="4982520"/>
            <a:ext cx="2266950" cy="466725"/>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Egypt</a:t>
            </a:r>
          </a:p>
        </p:txBody>
      </p:sp>
      <p:sp>
        <p:nvSpPr>
          <p:cNvPr id="6" name="Arrow: Right 5">
            <a:extLst>
              <a:ext uri="{FF2B5EF4-FFF2-40B4-BE49-F238E27FC236}">
                <a16:creationId xmlns:a16="http://schemas.microsoft.com/office/drawing/2014/main" id="{157B307C-EE4A-45C8-AF5D-B2B3093FD166}"/>
              </a:ext>
            </a:extLst>
          </p:cNvPr>
          <p:cNvSpPr/>
          <p:nvPr/>
        </p:nvSpPr>
        <p:spPr>
          <a:xfrm>
            <a:off x="3667125" y="5038725"/>
            <a:ext cx="1876425" cy="142875"/>
          </a:xfrm>
          <a:prstGeom prst="rightArrow">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Arrow: Left 9">
            <a:extLst>
              <a:ext uri="{FF2B5EF4-FFF2-40B4-BE49-F238E27FC236}">
                <a16:creationId xmlns:a16="http://schemas.microsoft.com/office/drawing/2014/main" id="{F065920A-E0C8-4ED9-8C5D-E860C6FCA451}"/>
              </a:ext>
            </a:extLst>
          </p:cNvPr>
          <p:cNvSpPr/>
          <p:nvPr/>
        </p:nvSpPr>
        <p:spPr>
          <a:xfrm>
            <a:off x="3667125" y="5365429"/>
            <a:ext cx="1809750" cy="14287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1" name="TextBox 10">
            <a:extLst>
              <a:ext uri="{FF2B5EF4-FFF2-40B4-BE49-F238E27FC236}">
                <a16:creationId xmlns:a16="http://schemas.microsoft.com/office/drawing/2014/main" id="{BB31748B-6A3F-4184-BA2B-27DB3E3AD24A}"/>
              </a:ext>
            </a:extLst>
          </p:cNvPr>
          <p:cNvSpPr txBox="1"/>
          <p:nvPr/>
        </p:nvSpPr>
        <p:spPr>
          <a:xfrm>
            <a:off x="2657474" y="5597364"/>
            <a:ext cx="4057651" cy="461665"/>
          </a:xfrm>
          <a:prstGeom prst="rect">
            <a:avLst/>
          </a:prstGeom>
          <a:solidFill>
            <a:srgbClr val="FFCC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Training at Desert for 40 Years</a:t>
            </a:r>
          </a:p>
        </p:txBody>
      </p:sp>
      <p:sp>
        <p:nvSpPr>
          <p:cNvPr id="12" name="TextBox 11">
            <a:extLst>
              <a:ext uri="{FF2B5EF4-FFF2-40B4-BE49-F238E27FC236}">
                <a16:creationId xmlns:a16="http://schemas.microsoft.com/office/drawing/2014/main" id="{008BE822-ACC9-4526-A288-1A5971D06831}"/>
              </a:ext>
            </a:extLst>
          </p:cNvPr>
          <p:cNvSpPr txBox="1"/>
          <p:nvPr/>
        </p:nvSpPr>
        <p:spPr>
          <a:xfrm>
            <a:off x="3962401" y="4572000"/>
            <a:ext cx="1476374"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Migration</a:t>
            </a:r>
          </a:p>
        </p:txBody>
      </p:sp>
      <p:sp>
        <p:nvSpPr>
          <p:cNvPr id="13" name="TextBox 12">
            <a:extLst>
              <a:ext uri="{FF2B5EF4-FFF2-40B4-BE49-F238E27FC236}">
                <a16:creationId xmlns:a16="http://schemas.microsoft.com/office/drawing/2014/main" id="{D68EE82E-F1C0-44EB-9A64-A401A5CB4B01}"/>
              </a:ext>
            </a:extLst>
          </p:cNvPr>
          <p:cNvSpPr txBox="1"/>
          <p:nvPr/>
        </p:nvSpPr>
        <p:spPr>
          <a:xfrm>
            <a:off x="7200901" y="5506159"/>
            <a:ext cx="1495424"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400</a:t>
            </a:r>
            <a:r>
              <a:rPr lang="ko-KR" altLang="en-US" sz="24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Years</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4" name="Arrow: Down 13">
            <a:extLst>
              <a:ext uri="{FF2B5EF4-FFF2-40B4-BE49-F238E27FC236}">
                <a16:creationId xmlns:a16="http://schemas.microsoft.com/office/drawing/2014/main" id="{81F277EE-1AF2-4973-9C11-9C229A4C7AEC}"/>
              </a:ext>
            </a:extLst>
          </p:cNvPr>
          <p:cNvSpPr/>
          <p:nvPr/>
        </p:nvSpPr>
        <p:spPr>
          <a:xfrm>
            <a:off x="1657350" y="5686425"/>
            <a:ext cx="428625" cy="30706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5" name="Rectangle: Rounded Corners 14">
            <a:extLst>
              <a:ext uri="{FF2B5EF4-FFF2-40B4-BE49-F238E27FC236}">
                <a16:creationId xmlns:a16="http://schemas.microsoft.com/office/drawing/2014/main" id="{CC7CD4FE-3A4D-4739-AEB9-9BDEB8C37E87}"/>
              </a:ext>
            </a:extLst>
          </p:cNvPr>
          <p:cNvSpPr/>
          <p:nvPr/>
        </p:nvSpPr>
        <p:spPr>
          <a:xfrm>
            <a:off x="666749" y="6117312"/>
            <a:ext cx="2562225" cy="430887"/>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Starting of Israel</a:t>
            </a:r>
          </a:p>
        </p:txBody>
      </p:sp>
    </p:spTree>
    <p:extLst>
      <p:ext uri="{BB962C8B-B14F-4D97-AF65-F5344CB8AC3E}">
        <p14:creationId xmlns:p14="http://schemas.microsoft.com/office/powerpoint/2010/main" val="81723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linds(horizont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linds(horizontal)">
                                      <p:cBhvr>
                                        <p:cTn id="36" dur="500"/>
                                        <p:tgtEl>
                                          <p:spTgt spid="14"/>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linds(horizontal)">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0" grpId="0" animBg="1"/>
      <p:bldP spid="11" grpId="0" animBg="1"/>
      <p:bldP spid="12" grpId="0"/>
      <p:bldP spid="13" grpId="0"/>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616049-85A7-4D8A-85A7-1ED9D32FFF2E}"/>
              </a:ext>
            </a:extLst>
          </p:cNvPr>
          <p:cNvSpPr txBox="1"/>
          <p:nvPr/>
        </p:nvSpPr>
        <p:spPr>
          <a:xfrm>
            <a:off x="352425" y="209550"/>
            <a:ext cx="8353425" cy="769441"/>
          </a:xfrm>
          <a:prstGeom prst="rect">
            <a:avLst/>
          </a:prstGeom>
          <a:noFill/>
        </p:spPr>
        <p:txBody>
          <a:bodyPr wrap="square" rtlCol="0">
            <a:spAutoFit/>
          </a:bodyPr>
          <a:lstStyle/>
          <a:p>
            <a:r>
              <a:rPr lang="en-PH" sz="2200" dirty="0">
                <a:effectLst/>
                <a:latin typeface="Times New Roman" panose="02020603050405020304" pitchFamily="18" charset="0"/>
                <a:ea typeface="HY견명조" panose="02030600000101010101" pitchFamily="18" charset="-127"/>
                <a:cs typeface="Times New Roman" panose="02020603050405020304" pitchFamily="18" charset="0"/>
              </a:rPr>
              <a:t>What is the meaning of Canaan in New Testament derived from Old </a:t>
            </a:r>
            <a:r>
              <a:rPr lang="en-PH" sz="2200" dirty="0">
                <a:latin typeface="Times New Roman" panose="02020603050405020304" pitchFamily="18" charset="0"/>
                <a:ea typeface="HY견명조" panose="02030600000101010101" pitchFamily="18" charset="-127"/>
                <a:cs typeface="Times New Roman" panose="02020603050405020304" pitchFamily="18" charset="0"/>
              </a:rPr>
              <a:t>T</a:t>
            </a:r>
            <a:r>
              <a:rPr lang="en-PH" sz="2200" dirty="0">
                <a:effectLst/>
                <a:latin typeface="Times New Roman" panose="02020603050405020304" pitchFamily="18" charset="0"/>
                <a:ea typeface="HY견명조" panose="02030600000101010101" pitchFamily="18" charset="-127"/>
                <a:cs typeface="Times New Roman" panose="02020603050405020304" pitchFamily="18" charset="0"/>
              </a:rPr>
              <a:t>estament?</a:t>
            </a:r>
          </a:p>
        </p:txBody>
      </p:sp>
      <p:sp>
        <p:nvSpPr>
          <p:cNvPr id="3" name="Oval 2">
            <a:extLst>
              <a:ext uri="{FF2B5EF4-FFF2-40B4-BE49-F238E27FC236}">
                <a16:creationId xmlns:a16="http://schemas.microsoft.com/office/drawing/2014/main" id="{6012DC93-587B-4EBD-9F16-36FBBF660E34}"/>
              </a:ext>
            </a:extLst>
          </p:cNvPr>
          <p:cNvSpPr/>
          <p:nvPr/>
        </p:nvSpPr>
        <p:spPr>
          <a:xfrm>
            <a:off x="438150" y="1238250"/>
            <a:ext cx="2676525" cy="476250"/>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God</a:t>
            </a:r>
          </a:p>
        </p:txBody>
      </p:sp>
      <p:sp>
        <p:nvSpPr>
          <p:cNvPr id="4" name="Oval 3">
            <a:extLst>
              <a:ext uri="{FF2B5EF4-FFF2-40B4-BE49-F238E27FC236}">
                <a16:creationId xmlns:a16="http://schemas.microsoft.com/office/drawing/2014/main" id="{0459B7B7-E5D7-4B8C-A57C-910C77F894E2}"/>
              </a:ext>
            </a:extLst>
          </p:cNvPr>
          <p:cNvSpPr/>
          <p:nvPr/>
        </p:nvSpPr>
        <p:spPr>
          <a:xfrm>
            <a:off x="5686425" y="1192909"/>
            <a:ext cx="2676525" cy="476250"/>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Man</a:t>
            </a:r>
          </a:p>
        </p:txBody>
      </p:sp>
      <p:sp>
        <p:nvSpPr>
          <p:cNvPr id="5" name="Arrow: Left-Right 4">
            <a:extLst>
              <a:ext uri="{FF2B5EF4-FFF2-40B4-BE49-F238E27FC236}">
                <a16:creationId xmlns:a16="http://schemas.microsoft.com/office/drawing/2014/main" id="{56738BE2-C212-4AE4-B867-EAE6B028041C}"/>
              </a:ext>
            </a:extLst>
          </p:cNvPr>
          <p:cNvSpPr/>
          <p:nvPr/>
        </p:nvSpPr>
        <p:spPr>
          <a:xfrm>
            <a:off x="3429000" y="1362074"/>
            <a:ext cx="2085975" cy="261743"/>
          </a:xfrm>
          <a:prstGeom prst="leftRightArrow">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TextBox 5">
            <a:extLst>
              <a:ext uri="{FF2B5EF4-FFF2-40B4-BE49-F238E27FC236}">
                <a16:creationId xmlns:a16="http://schemas.microsoft.com/office/drawing/2014/main" id="{5902C03F-3584-46BF-BB45-3FB8BC9643E1}"/>
              </a:ext>
            </a:extLst>
          </p:cNvPr>
          <p:cNvSpPr txBox="1"/>
          <p:nvPr/>
        </p:nvSpPr>
        <p:spPr>
          <a:xfrm>
            <a:off x="3524250" y="781145"/>
            <a:ext cx="1752600" cy="461665"/>
          </a:xfrm>
          <a:prstGeom prst="rect">
            <a:avLst/>
          </a:prstGeom>
          <a:solidFill>
            <a:srgbClr val="FFCC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Jesus Christ</a:t>
            </a:r>
          </a:p>
        </p:txBody>
      </p:sp>
      <p:sp>
        <p:nvSpPr>
          <p:cNvPr id="7" name="TextBox 6">
            <a:extLst>
              <a:ext uri="{FF2B5EF4-FFF2-40B4-BE49-F238E27FC236}">
                <a16:creationId xmlns:a16="http://schemas.microsoft.com/office/drawing/2014/main" id="{19DDA6E7-D7DB-49A4-A7A0-CFD8EF0CAA04}"/>
              </a:ext>
            </a:extLst>
          </p:cNvPr>
          <p:cNvSpPr txBox="1"/>
          <p:nvPr/>
        </p:nvSpPr>
        <p:spPr>
          <a:xfrm>
            <a:off x="3771900" y="1804212"/>
            <a:ext cx="1400175"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Salvation</a:t>
            </a:r>
          </a:p>
        </p:txBody>
      </p:sp>
      <p:sp>
        <p:nvSpPr>
          <p:cNvPr id="8" name="TextBox 7">
            <a:extLst>
              <a:ext uri="{FF2B5EF4-FFF2-40B4-BE49-F238E27FC236}">
                <a16:creationId xmlns:a16="http://schemas.microsoft.com/office/drawing/2014/main" id="{AB75938E-A662-4A73-B07E-40831ACD8781}"/>
              </a:ext>
            </a:extLst>
          </p:cNvPr>
          <p:cNvSpPr txBox="1"/>
          <p:nvPr/>
        </p:nvSpPr>
        <p:spPr>
          <a:xfrm>
            <a:off x="657226" y="1831240"/>
            <a:ext cx="2362200" cy="461665"/>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Kingdom of God</a:t>
            </a:r>
          </a:p>
        </p:txBody>
      </p:sp>
      <p:sp>
        <p:nvSpPr>
          <p:cNvPr id="10" name="TextBox 9">
            <a:extLst>
              <a:ext uri="{FF2B5EF4-FFF2-40B4-BE49-F238E27FC236}">
                <a16:creationId xmlns:a16="http://schemas.microsoft.com/office/drawing/2014/main" id="{7257575C-7FFF-4DD0-8026-C7770545217F}"/>
              </a:ext>
            </a:extLst>
          </p:cNvPr>
          <p:cNvSpPr txBox="1"/>
          <p:nvPr/>
        </p:nvSpPr>
        <p:spPr>
          <a:xfrm>
            <a:off x="154678" y="4896465"/>
            <a:ext cx="8760723" cy="1200329"/>
          </a:xfrm>
          <a:prstGeom prst="rect">
            <a:avLst/>
          </a:prstGeom>
          <a:noFill/>
        </p:spPr>
        <p:txBody>
          <a:bodyPr wrap="square" rtlCol="0">
            <a:spAutoFit/>
          </a:bodyPr>
          <a:lstStyle/>
          <a:p>
            <a:pPr lvl="0" defTabSz="914400" eaLnBrk="0" fontAlgn="base" hangingPunct="0">
              <a:spcBef>
                <a:spcPct val="0"/>
              </a:spcBef>
              <a:spcAft>
                <a:spcPct val="0"/>
              </a:spcAft>
            </a:pPr>
            <a:r>
              <a:rPr lang="en-US" altLang="en-US" sz="2400">
                <a:solidFill>
                  <a:srgbClr val="202124"/>
                </a:solidFill>
                <a:latin typeface="Times New Roman" panose="02020603050405020304" pitchFamily="18" charset="0"/>
                <a:ea typeface="inherit"/>
                <a:cs typeface="Times New Roman" panose="02020603050405020304" pitchFamily="18" charset="0"/>
              </a:rPr>
              <a:t>Just as God called Abraham and led him to Canaan, the land of promise, those who believe in Jesus Christ can also enter the kingdom of God through the promise through Jesus Christ.</a:t>
            </a:r>
            <a:r>
              <a:rPr lang="en-US" altLang="en-US" sz="2400">
                <a:latin typeface="Times New Roman" panose="02020603050405020304" pitchFamily="18" charset="0"/>
                <a:cs typeface="Times New Roman" panose="02020603050405020304" pitchFamily="18" charset="0"/>
              </a:rPr>
              <a:t> </a:t>
            </a:r>
            <a:endParaRPr lang="en-US" altLang="en-US" sz="2400" dirty="0">
              <a:latin typeface="Times New Roman" panose="02020603050405020304" pitchFamily="18" charset="0"/>
              <a:cs typeface="Times New Roman" panose="02020603050405020304" pitchFamily="18" charset="0"/>
            </a:endParaRPr>
          </a:p>
        </p:txBody>
      </p:sp>
      <p:sp>
        <p:nvSpPr>
          <p:cNvPr id="11" name="Text Box 4">
            <a:extLst>
              <a:ext uri="{FF2B5EF4-FFF2-40B4-BE49-F238E27FC236}">
                <a16:creationId xmlns:a16="http://schemas.microsoft.com/office/drawing/2014/main" id="{38424366-91E2-441B-BADE-9958A1414082}"/>
              </a:ext>
            </a:extLst>
          </p:cNvPr>
          <p:cNvSpPr txBox="1"/>
          <p:nvPr/>
        </p:nvSpPr>
        <p:spPr>
          <a:xfrm>
            <a:off x="204787" y="2359327"/>
            <a:ext cx="8648700" cy="2480293"/>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PH" altLang="ko-KR" sz="22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Galatians</a:t>
            </a:r>
            <a:r>
              <a:rPr lang="ko-KR" sz="22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 </a:t>
            </a:r>
            <a:r>
              <a:rPr lang="en-PH" sz="22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3: 16 T</a:t>
            </a:r>
            <a:r>
              <a:rPr lang="en-PH" sz="2200" dirty="0">
                <a:latin typeface="Times New Roman" panose="02020603050405020304" pitchFamily="18" charset="0"/>
                <a:cs typeface="Times New Roman" panose="02020603050405020304" pitchFamily="18" charset="0"/>
              </a:rPr>
              <a:t>he promises were spoken to Abraham and to his seed. The Scripture does not say "and to seeds," meaning many people, but "and to your seed," meaning one person, who is Christ.</a:t>
            </a:r>
            <a:endParaRPr lang="en-PH" sz="22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endParaRPr>
          </a:p>
          <a:p>
            <a:r>
              <a:rPr lang="en-PH" altLang="ko-KR" sz="2200" dirty="0">
                <a:solidFill>
                  <a:srgbClr val="000000"/>
                </a:solidFill>
                <a:latin typeface="Times New Roman" panose="02020603050405020304" pitchFamily="18" charset="0"/>
                <a:ea typeface="HY견명조" panose="02030600000101010101" pitchFamily="18" charset="-127"/>
                <a:cs typeface="Times New Roman" panose="02020603050405020304" pitchFamily="18" charset="0"/>
              </a:rPr>
              <a:t>Galatians</a:t>
            </a:r>
            <a:r>
              <a:rPr lang="ko-KR" sz="22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 </a:t>
            </a:r>
            <a:r>
              <a:rPr lang="en-PH" sz="2200" dirty="0">
                <a:solidFill>
                  <a:srgbClr val="000000"/>
                </a:solidFill>
                <a:effectLst/>
                <a:latin typeface="Times New Roman" panose="02020603050405020304" pitchFamily="18" charset="0"/>
                <a:ea typeface="HY견명조" panose="02030600000101010101" pitchFamily="18" charset="-127"/>
                <a:cs typeface="Times New Roman" panose="02020603050405020304" pitchFamily="18" charset="0"/>
              </a:rPr>
              <a:t>3: 28-29 Th</a:t>
            </a:r>
            <a:r>
              <a:rPr lang="en-PH" sz="2200" dirty="0">
                <a:latin typeface="Times New Roman" panose="02020603050405020304" pitchFamily="18" charset="0"/>
                <a:cs typeface="Times New Roman" panose="02020603050405020304" pitchFamily="18" charset="0"/>
              </a:rPr>
              <a:t>ere is neither Jew nor Greek, slave nor free, male nor female, for you are all one in Christ Jesus. </a:t>
            </a:r>
          </a:p>
          <a:p>
            <a:r>
              <a:rPr lang="en-PH" sz="2200" dirty="0">
                <a:latin typeface="Times New Roman" panose="02020603050405020304" pitchFamily="18" charset="0"/>
                <a:cs typeface="Times New Roman" panose="02020603050405020304" pitchFamily="18" charset="0"/>
              </a:rPr>
              <a:t>If you belong to Christ, then you are Abraham's seed, and heirs according to the promise.</a:t>
            </a:r>
            <a:endParaRPr lang="en-PH" sz="2200" dirty="0">
              <a:effectLst/>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2" name="Arrow: Left 11">
            <a:extLst>
              <a:ext uri="{FF2B5EF4-FFF2-40B4-BE49-F238E27FC236}">
                <a16:creationId xmlns:a16="http://schemas.microsoft.com/office/drawing/2014/main" id="{9CEB4B3D-EAB7-44F1-943F-B726DE35E0AC}"/>
              </a:ext>
            </a:extLst>
          </p:cNvPr>
          <p:cNvSpPr/>
          <p:nvPr/>
        </p:nvSpPr>
        <p:spPr>
          <a:xfrm>
            <a:off x="3248025" y="1905355"/>
            <a:ext cx="447675" cy="21544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3" name="TextBox 12">
            <a:extLst>
              <a:ext uri="{FF2B5EF4-FFF2-40B4-BE49-F238E27FC236}">
                <a16:creationId xmlns:a16="http://schemas.microsoft.com/office/drawing/2014/main" id="{273BB5F1-7B5A-46FD-BC05-910F048799D7}"/>
              </a:ext>
            </a:extLst>
          </p:cNvPr>
          <p:cNvSpPr txBox="1"/>
          <p:nvPr/>
        </p:nvSpPr>
        <p:spPr>
          <a:xfrm>
            <a:off x="928687" y="6186785"/>
            <a:ext cx="7086600" cy="461665"/>
          </a:xfrm>
          <a:prstGeom prst="rect">
            <a:avLst/>
          </a:prstGeom>
          <a:solidFill>
            <a:srgbClr val="FFFF00"/>
          </a:solidFill>
          <a:ln>
            <a:solidFill>
              <a:schemeClr val="tx1"/>
            </a:solidFill>
          </a:ln>
        </p:spPr>
        <p:txBody>
          <a:bodyPr wrap="square" rtlCol="0">
            <a:spAutoFit/>
          </a:bodyPr>
          <a:lstStyle/>
          <a:p>
            <a:r>
              <a:rPr lang="en-US" altLang="en-US" sz="2400" dirty="0">
                <a:solidFill>
                  <a:srgbClr val="202124"/>
                </a:solidFill>
                <a:latin typeface="Times New Roman" panose="02020603050405020304" pitchFamily="18" charset="0"/>
                <a:ea typeface="inherit"/>
                <a:cs typeface="Times New Roman" panose="02020603050405020304" pitchFamily="18" charset="0"/>
              </a:rPr>
              <a:t>Canaan is the place of promise and the place of blessing</a:t>
            </a:r>
            <a:r>
              <a:rPr lang="en-US" alt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4604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linds(horizontal)">
                                      <p:cBhvr>
                                        <p:cTn id="26" dur="500"/>
                                        <p:tgtEl>
                                          <p:spTgt spid="1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linds(horizont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linds(horizontal)">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p:bldP spid="8" grpId="0" animBg="1"/>
      <p:bldP spid="10" grpId="0"/>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D147D43-1159-4074-96F8-A6D45CE66BB2}"/>
              </a:ext>
            </a:extLst>
          </p:cNvPr>
          <p:cNvSpPr/>
          <p:nvPr/>
        </p:nvSpPr>
        <p:spPr>
          <a:xfrm>
            <a:off x="504825" y="1186518"/>
            <a:ext cx="1990725" cy="358241"/>
          </a:xfrm>
          <a:prstGeom prst="roundRect">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Christian Spirit</a:t>
            </a:r>
          </a:p>
        </p:txBody>
      </p:sp>
      <p:sp>
        <p:nvSpPr>
          <p:cNvPr id="4" name="Rectangle: Rounded Corners 3">
            <a:extLst>
              <a:ext uri="{FF2B5EF4-FFF2-40B4-BE49-F238E27FC236}">
                <a16:creationId xmlns:a16="http://schemas.microsoft.com/office/drawing/2014/main" id="{5E532BED-6F8E-47EA-A259-756E9C90D058}"/>
              </a:ext>
            </a:extLst>
          </p:cNvPr>
          <p:cNvSpPr/>
          <p:nvPr/>
        </p:nvSpPr>
        <p:spPr>
          <a:xfrm>
            <a:off x="3396179" y="1203514"/>
            <a:ext cx="1990725" cy="358241"/>
          </a:xfrm>
          <a:prstGeom prst="roundRect">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Canaan Spirit</a:t>
            </a:r>
          </a:p>
        </p:txBody>
      </p:sp>
      <p:sp>
        <p:nvSpPr>
          <p:cNvPr id="5" name="Arrow: Left-Right 4">
            <a:extLst>
              <a:ext uri="{FF2B5EF4-FFF2-40B4-BE49-F238E27FC236}">
                <a16:creationId xmlns:a16="http://schemas.microsoft.com/office/drawing/2014/main" id="{BC20672B-8B44-4399-B11C-5C161ED60132}"/>
              </a:ext>
            </a:extLst>
          </p:cNvPr>
          <p:cNvSpPr/>
          <p:nvPr/>
        </p:nvSpPr>
        <p:spPr>
          <a:xfrm>
            <a:off x="2541932" y="1256614"/>
            <a:ext cx="738915" cy="278620"/>
          </a:xfrm>
          <a:prstGeom prst="leftRightArrow">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TextBox 6">
            <a:extLst>
              <a:ext uri="{FF2B5EF4-FFF2-40B4-BE49-F238E27FC236}">
                <a16:creationId xmlns:a16="http://schemas.microsoft.com/office/drawing/2014/main" id="{9475F10B-8E1A-5478-5713-D1DEAFC26AD6}"/>
              </a:ext>
            </a:extLst>
          </p:cNvPr>
          <p:cNvSpPr txBox="1"/>
          <p:nvPr/>
        </p:nvSpPr>
        <p:spPr>
          <a:xfrm>
            <a:off x="207065" y="66914"/>
            <a:ext cx="8394010" cy="1107996"/>
          </a:xfrm>
          <a:prstGeom prst="rect">
            <a:avLst/>
          </a:prstGeom>
          <a:noFill/>
        </p:spPr>
        <p:txBody>
          <a:bodyPr wrap="square" rtlCol="0">
            <a:spAutoFit/>
          </a:bodyPr>
          <a:lstStyle/>
          <a:p>
            <a:r>
              <a:rPr kumimoji="0" lang="en-US" altLang="en-US" sz="22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Christians who have entered Canaan, or the kingdom of God, must imitate the life of Jesus Christ with a Christian worldview, and live with the Christian Spirit.</a:t>
            </a:r>
            <a:r>
              <a:rPr kumimoji="0" lang="en-US" altLang="en-US" sz="2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10" name="Oval 9">
            <a:extLst>
              <a:ext uri="{FF2B5EF4-FFF2-40B4-BE49-F238E27FC236}">
                <a16:creationId xmlns:a16="http://schemas.microsoft.com/office/drawing/2014/main" id="{CBF44CBF-A29E-A127-11DA-CE400245D20A}"/>
              </a:ext>
            </a:extLst>
          </p:cNvPr>
          <p:cNvSpPr/>
          <p:nvPr/>
        </p:nvSpPr>
        <p:spPr>
          <a:xfrm>
            <a:off x="1213195" y="1903374"/>
            <a:ext cx="1990725" cy="40011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Work</a:t>
            </a:r>
          </a:p>
        </p:txBody>
      </p:sp>
      <p:sp>
        <p:nvSpPr>
          <p:cNvPr id="15" name="Oval 14">
            <a:extLst>
              <a:ext uri="{FF2B5EF4-FFF2-40B4-BE49-F238E27FC236}">
                <a16:creationId xmlns:a16="http://schemas.microsoft.com/office/drawing/2014/main" id="{2B91C1A0-C28D-216E-B9FD-47F7028EB42A}"/>
              </a:ext>
            </a:extLst>
          </p:cNvPr>
          <p:cNvSpPr/>
          <p:nvPr/>
        </p:nvSpPr>
        <p:spPr>
          <a:xfrm>
            <a:off x="3371850" y="1916214"/>
            <a:ext cx="1990725" cy="40011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Service</a:t>
            </a:r>
          </a:p>
        </p:txBody>
      </p:sp>
      <p:sp>
        <p:nvSpPr>
          <p:cNvPr id="16" name="Oval 15">
            <a:extLst>
              <a:ext uri="{FF2B5EF4-FFF2-40B4-BE49-F238E27FC236}">
                <a16:creationId xmlns:a16="http://schemas.microsoft.com/office/drawing/2014/main" id="{455320E2-F3A3-4ED7-854B-8B658E09A4B2}"/>
              </a:ext>
            </a:extLst>
          </p:cNvPr>
          <p:cNvSpPr/>
          <p:nvPr/>
        </p:nvSpPr>
        <p:spPr>
          <a:xfrm>
            <a:off x="5530505" y="1932349"/>
            <a:ext cx="1990725" cy="40011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Sacrifice</a:t>
            </a:r>
          </a:p>
        </p:txBody>
      </p:sp>
      <p:sp>
        <p:nvSpPr>
          <p:cNvPr id="17" name="Arrow: Down 16">
            <a:extLst>
              <a:ext uri="{FF2B5EF4-FFF2-40B4-BE49-F238E27FC236}">
                <a16:creationId xmlns:a16="http://schemas.microsoft.com/office/drawing/2014/main" id="{8CD7380F-6A72-F2A4-9805-FCEE6A1DE3D0}"/>
              </a:ext>
            </a:extLst>
          </p:cNvPr>
          <p:cNvSpPr/>
          <p:nvPr/>
        </p:nvSpPr>
        <p:spPr>
          <a:xfrm>
            <a:off x="3952875" y="1677449"/>
            <a:ext cx="1114426" cy="112434"/>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8" name="Rectangle: Rounded Corners 17">
            <a:extLst>
              <a:ext uri="{FF2B5EF4-FFF2-40B4-BE49-F238E27FC236}">
                <a16:creationId xmlns:a16="http://schemas.microsoft.com/office/drawing/2014/main" id="{D43EC117-607F-448C-D61F-089C6B219C04}"/>
              </a:ext>
            </a:extLst>
          </p:cNvPr>
          <p:cNvSpPr/>
          <p:nvPr/>
        </p:nvSpPr>
        <p:spPr>
          <a:xfrm>
            <a:off x="2900362" y="2667001"/>
            <a:ext cx="2990850" cy="40011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The Life of Jesus Christ</a:t>
            </a:r>
          </a:p>
        </p:txBody>
      </p:sp>
      <p:sp>
        <p:nvSpPr>
          <p:cNvPr id="19" name="Arrow: Up 18">
            <a:extLst>
              <a:ext uri="{FF2B5EF4-FFF2-40B4-BE49-F238E27FC236}">
                <a16:creationId xmlns:a16="http://schemas.microsoft.com/office/drawing/2014/main" id="{4C156467-0A25-4BB9-935B-FC41BE1C8FC9}"/>
              </a:ext>
            </a:extLst>
          </p:cNvPr>
          <p:cNvSpPr/>
          <p:nvPr/>
        </p:nvSpPr>
        <p:spPr>
          <a:xfrm>
            <a:off x="3886201" y="2398506"/>
            <a:ext cx="1209675" cy="208211"/>
          </a:xfrm>
          <a:prstGeom prst="upArrow">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1" name="TextBox 20">
            <a:extLst>
              <a:ext uri="{FF2B5EF4-FFF2-40B4-BE49-F238E27FC236}">
                <a16:creationId xmlns:a16="http://schemas.microsoft.com/office/drawing/2014/main" id="{50DF594F-7FF1-2924-3E3C-2F31227634BA}"/>
              </a:ext>
            </a:extLst>
          </p:cNvPr>
          <p:cNvSpPr txBox="1"/>
          <p:nvPr/>
        </p:nvSpPr>
        <p:spPr>
          <a:xfrm>
            <a:off x="276224" y="3371850"/>
            <a:ext cx="8445155" cy="769441"/>
          </a:xfrm>
          <a:prstGeom prst="rect">
            <a:avLst/>
          </a:prstGeom>
          <a:noFill/>
          <a:ln>
            <a:solidFill>
              <a:schemeClr val="tx1"/>
            </a:solidFill>
          </a:ln>
        </p:spPr>
        <p:txBody>
          <a:bodyPr wrap="square" rtlCol="0">
            <a:spAutoFit/>
          </a:bodyPr>
          <a:lstStyle/>
          <a:p>
            <a:r>
              <a:rPr lang="en-PH" sz="2200" b="0" i="0" dirty="0">
                <a:solidFill>
                  <a:srgbClr val="202020"/>
                </a:solidFill>
                <a:effectLst/>
                <a:latin typeface="Times New Roman" panose="02020603050405020304" pitchFamily="18" charset="0"/>
                <a:cs typeface="Times New Roman" panose="02020603050405020304" pitchFamily="18" charset="0"/>
              </a:rPr>
              <a:t>John 5:17 &lt;Jesus said to them, "My Father is always at his work to this very day, and I, too, am working.“&gt;</a:t>
            </a:r>
            <a:endParaRPr lang="en-PH" sz="2200"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5B87D504-A083-33EC-FB79-99C6DA5361E0}"/>
              </a:ext>
            </a:extLst>
          </p:cNvPr>
          <p:cNvSpPr txBox="1"/>
          <p:nvPr/>
        </p:nvSpPr>
        <p:spPr>
          <a:xfrm>
            <a:off x="264215" y="4266675"/>
            <a:ext cx="8445155" cy="769441"/>
          </a:xfrm>
          <a:prstGeom prst="rect">
            <a:avLst/>
          </a:prstGeom>
          <a:noFill/>
          <a:ln>
            <a:solidFill>
              <a:schemeClr val="tx1"/>
            </a:solidFill>
          </a:ln>
        </p:spPr>
        <p:txBody>
          <a:bodyPr wrap="square" rtlCol="0">
            <a:spAutoFit/>
          </a:bodyPr>
          <a:lstStyle/>
          <a:p>
            <a:r>
              <a:rPr lang="en-PH" sz="2200" b="0" i="0" dirty="0">
                <a:solidFill>
                  <a:srgbClr val="202020"/>
                </a:solidFill>
                <a:effectLst/>
                <a:latin typeface="Times New Roman" panose="02020603050405020304" pitchFamily="18" charset="0"/>
                <a:cs typeface="Times New Roman" panose="02020603050405020304" pitchFamily="18" charset="0"/>
              </a:rPr>
              <a:t>Mark 10:45 &lt;For even the Son of Man did not come to be served, but to serve, and to give his </a:t>
            </a:r>
            <a:r>
              <a:rPr lang="en-PH" sz="2200" b="0" i="0" u="none" strike="noStrike" dirty="0">
                <a:solidFill>
                  <a:srgbClr val="07009A"/>
                </a:solidFill>
                <a:effectLst/>
                <a:latin typeface="Times New Roman" panose="02020603050405020304" pitchFamily="18" charset="0"/>
                <a:cs typeface="Times New Roman" panose="02020603050405020304" pitchFamily="18" charset="0"/>
              </a:rPr>
              <a:t>life</a:t>
            </a:r>
            <a:r>
              <a:rPr lang="en-PH" sz="2200" b="0" i="0" dirty="0">
                <a:solidFill>
                  <a:srgbClr val="202020"/>
                </a:solidFill>
                <a:effectLst/>
                <a:latin typeface="Times New Roman" panose="02020603050405020304" pitchFamily="18" charset="0"/>
                <a:cs typeface="Times New Roman" panose="02020603050405020304" pitchFamily="18" charset="0"/>
              </a:rPr>
              <a:t> as a </a:t>
            </a:r>
            <a:r>
              <a:rPr lang="en-PH" sz="2200" b="0" i="0" u="none" strike="noStrike" dirty="0">
                <a:solidFill>
                  <a:srgbClr val="07009A"/>
                </a:solidFill>
                <a:effectLst/>
                <a:latin typeface="Times New Roman" panose="02020603050405020304" pitchFamily="18" charset="0"/>
                <a:cs typeface="Times New Roman" panose="02020603050405020304" pitchFamily="18" charset="0"/>
              </a:rPr>
              <a:t>ransom</a:t>
            </a:r>
            <a:r>
              <a:rPr lang="en-PH" sz="2200" b="0" i="0" dirty="0">
                <a:solidFill>
                  <a:srgbClr val="202020"/>
                </a:solidFill>
                <a:effectLst/>
                <a:latin typeface="Times New Roman" panose="02020603050405020304" pitchFamily="18" charset="0"/>
                <a:cs typeface="Times New Roman" panose="02020603050405020304" pitchFamily="18" charset="0"/>
              </a:rPr>
              <a:t> for many.“&gt;</a:t>
            </a:r>
            <a:endParaRPr lang="en-PH" sz="22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C675E123-E451-9E5A-5FC2-F6DEFF6953E8}"/>
              </a:ext>
            </a:extLst>
          </p:cNvPr>
          <p:cNvSpPr txBox="1"/>
          <p:nvPr/>
        </p:nvSpPr>
        <p:spPr>
          <a:xfrm>
            <a:off x="274982" y="5180551"/>
            <a:ext cx="8445155" cy="769441"/>
          </a:xfrm>
          <a:prstGeom prst="rect">
            <a:avLst/>
          </a:prstGeom>
          <a:noFill/>
          <a:ln>
            <a:solidFill>
              <a:schemeClr val="tx1"/>
            </a:solidFill>
          </a:ln>
        </p:spPr>
        <p:txBody>
          <a:bodyPr wrap="square" rtlCol="0">
            <a:spAutoFit/>
          </a:bodyPr>
          <a:lstStyle/>
          <a:p>
            <a:r>
              <a:rPr lang="en-PH" sz="2200" b="0" i="0" dirty="0">
                <a:solidFill>
                  <a:srgbClr val="202020"/>
                </a:solidFill>
                <a:effectLst/>
                <a:latin typeface="Times New Roman" panose="02020603050405020304" pitchFamily="18" charset="0"/>
                <a:cs typeface="Times New Roman" panose="02020603050405020304" pitchFamily="18" charset="0"/>
              </a:rPr>
              <a:t>Ephesians 5:2 &lt;And live a life of </a:t>
            </a:r>
            <a:r>
              <a:rPr lang="en-PH" sz="2200" b="0" i="0" u="none" strike="noStrike" dirty="0">
                <a:solidFill>
                  <a:srgbClr val="07009A"/>
                </a:solidFill>
                <a:effectLst/>
                <a:latin typeface="Times New Roman" panose="02020603050405020304" pitchFamily="18" charset="0"/>
                <a:cs typeface="Times New Roman" panose="02020603050405020304" pitchFamily="18" charset="0"/>
              </a:rPr>
              <a:t>love</a:t>
            </a:r>
            <a:r>
              <a:rPr lang="en-PH" sz="2200" b="0" i="0" dirty="0">
                <a:solidFill>
                  <a:srgbClr val="202020"/>
                </a:solidFill>
                <a:effectLst/>
                <a:latin typeface="Times New Roman" panose="02020603050405020304" pitchFamily="18" charset="0"/>
                <a:cs typeface="Times New Roman" panose="02020603050405020304" pitchFamily="18" charset="0"/>
              </a:rPr>
              <a:t>, just as Christ </a:t>
            </a:r>
            <a:r>
              <a:rPr lang="en-PH" sz="2200" b="0" i="0" u="none" strike="noStrike" dirty="0">
                <a:solidFill>
                  <a:srgbClr val="07009A"/>
                </a:solidFill>
                <a:effectLst/>
                <a:latin typeface="Times New Roman" panose="02020603050405020304" pitchFamily="18" charset="0"/>
                <a:cs typeface="Times New Roman" panose="02020603050405020304" pitchFamily="18" charset="0"/>
              </a:rPr>
              <a:t>love</a:t>
            </a:r>
            <a:r>
              <a:rPr lang="en-PH" sz="2200" b="0" i="0" dirty="0">
                <a:solidFill>
                  <a:srgbClr val="202020"/>
                </a:solidFill>
                <a:effectLst/>
                <a:latin typeface="Times New Roman" panose="02020603050405020304" pitchFamily="18" charset="0"/>
                <a:cs typeface="Times New Roman" panose="02020603050405020304" pitchFamily="18" charset="0"/>
              </a:rPr>
              <a:t>d us and gave himself up for us as a fragrant </a:t>
            </a:r>
            <a:r>
              <a:rPr lang="en-PH" sz="2200" b="0" i="0" u="none" strike="noStrike" dirty="0">
                <a:solidFill>
                  <a:srgbClr val="07009A"/>
                </a:solidFill>
                <a:effectLst/>
                <a:latin typeface="Times New Roman" panose="02020603050405020304" pitchFamily="18" charset="0"/>
                <a:cs typeface="Times New Roman" panose="02020603050405020304" pitchFamily="18" charset="0"/>
              </a:rPr>
              <a:t>offering</a:t>
            </a:r>
            <a:r>
              <a:rPr lang="en-PH" sz="2200" b="0" i="0" dirty="0">
                <a:solidFill>
                  <a:srgbClr val="202020"/>
                </a:solidFill>
                <a:effectLst/>
                <a:latin typeface="Times New Roman" panose="02020603050405020304" pitchFamily="18" charset="0"/>
                <a:cs typeface="Times New Roman" panose="02020603050405020304" pitchFamily="18" charset="0"/>
              </a:rPr>
              <a:t> and sacrifice to God.&gt;</a:t>
            </a:r>
            <a:endParaRPr lang="en-PH" sz="2200" dirty="0">
              <a:latin typeface="Times New Roman" panose="02020603050405020304" pitchFamily="18"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8E54FD3B-B806-A426-BFC4-705A12162AA3}"/>
              </a:ext>
            </a:extLst>
          </p:cNvPr>
          <p:cNvSpPr/>
          <p:nvPr/>
        </p:nvSpPr>
        <p:spPr>
          <a:xfrm>
            <a:off x="3040856" y="6216026"/>
            <a:ext cx="2995613" cy="428625"/>
          </a:xfrm>
          <a:prstGeom prst="roundRect">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cs typeface="Times New Roman" panose="02020603050405020304" pitchFamily="18" charset="0"/>
              </a:rPr>
              <a:t>The Life of Christian</a:t>
            </a:r>
          </a:p>
        </p:txBody>
      </p:sp>
      <p:sp>
        <p:nvSpPr>
          <p:cNvPr id="25" name="Arrow: Up 24">
            <a:extLst>
              <a:ext uri="{FF2B5EF4-FFF2-40B4-BE49-F238E27FC236}">
                <a16:creationId xmlns:a16="http://schemas.microsoft.com/office/drawing/2014/main" id="{F0B3851A-5AEF-FCA9-49E4-0CBDF02466D8}"/>
              </a:ext>
            </a:extLst>
          </p:cNvPr>
          <p:cNvSpPr/>
          <p:nvPr/>
        </p:nvSpPr>
        <p:spPr>
          <a:xfrm>
            <a:off x="4286250" y="3098820"/>
            <a:ext cx="447675" cy="3060056"/>
          </a:xfrm>
          <a:prstGeom prst="upArrow">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6" name="Rectangle: Rounded Corners 25">
            <a:extLst>
              <a:ext uri="{FF2B5EF4-FFF2-40B4-BE49-F238E27FC236}">
                <a16:creationId xmlns:a16="http://schemas.microsoft.com/office/drawing/2014/main" id="{AB44F2AD-E106-FD78-627A-4130BE0F3615}"/>
              </a:ext>
            </a:extLst>
          </p:cNvPr>
          <p:cNvSpPr/>
          <p:nvPr/>
        </p:nvSpPr>
        <p:spPr>
          <a:xfrm>
            <a:off x="6267451" y="1174402"/>
            <a:ext cx="2219324" cy="400110"/>
          </a:xfrm>
          <a:prstGeom prst="roundRect">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2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Pioneering Spirit</a:t>
            </a:r>
          </a:p>
        </p:txBody>
      </p:sp>
      <p:sp>
        <p:nvSpPr>
          <p:cNvPr id="27" name="Arrow: Left-Right 26">
            <a:extLst>
              <a:ext uri="{FF2B5EF4-FFF2-40B4-BE49-F238E27FC236}">
                <a16:creationId xmlns:a16="http://schemas.microsoft.com/office/drawing/2014/main" id="{14AC4C2D-8B82-E9D2-AEFB-F6936B34C07F}"/>
              </a:ext>
            </a:extLst>
          </p:cNvPr>
          <p:cNvSpPr/>
          <p:nvPr/>
        </p:nvSpPr>
        <p:spPr>
          <a:xfrm>
            <a:off x="5502236" y="1256614"/>
            <a:ext cx="658317" cy="296323"/>
          </a:xfrm>
          <a:prstGeom prst="lef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427428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blinds(horizontal)">
                                      <p:cBhvr>
                                        <p:cTn id="16" dur="500"/>
                                        <p:tgtEl>
                                          <p:spTgt spid="2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blinds(horizontal)">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linds(horizontal)">
                                      <p:cBhvr>
                                        <p:cTn id="24" dur="500"/>
                                        <p:tgtEl>
                                          <p:spTgt spid="17"/>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linds(horizont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linds(horizontal)">
                                      <p:cBhvr>
                                        <p:cTn id="35" dur="500"/>
                                        <p:tgtEl>
                                          <p:spTgt spid="15"/>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linds(horizont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linds(horizontal)">
                                      <p:cBhvr>
                                        <p:cTn id="43" dur="500"/>
                                        <p:tgtEl>
                                          <p:spTgt spid="16"/>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blinds(horizontal)">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blinds(horizontal)">
                                      <p:cBhvr>
                                        <p:cTn id="51" dur="500"/>
                                        <p:tgtEl>
                                          <p:spTgt spid="19"/>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blinds(horizontal)">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blinds(horizontal)">
                                      <p:cBhvr>
                                        <p:cTn id="59" dur="500"/>
                                        <p:tgtEl>
                                          <p:spTgt spid="25"/>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blinds(horizontal)">
                                      <p:cBhvr>
                                        <p:cTn id="6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0" grpId="0" animBg="1"/>
      <p:bldP spid="15" grpId="0" animBg="1"/>
      <p:bldP spid="16" grpId="0" animBg="1"/>
      <p:bldP spid="17" grpId="0" animBg="1"/>
      <p:bldP spid="18" grpId="0" animBg="1"/>
      <p:bldP spid="19" grpId="0" animBg="1"/>
      <p:bldP spid="21" grpId="0" animBg="1"/>
      <p:bldP spid="22" grpId="0" animBg="1"/>
      <p:bldP spid="23" grpId="0" animBg="1"/>
      <p:bldP spid="24" grpId="0" animBg="1"/>
      <p:bldP spid="25" grpId="0" animBg="1"/>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1B024A-F708-4BE2-9318-88E3BD22C145}"/>
              </a:ext>
            </a:extLst>
          </p:cNvPr>
          <p:cNvSpPr txBox="1"/>
          <p:nvPr/>
        </p:nvSpPr>
        <p:spPr>
          <a:xfrm>
            <a:off x="285750" y="1273254"/>
            <a:ext cx="3562350"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The meaning of Canaan</a:t>
            </a:r>
          </a:p>
        </p:txBody>
      </p:sp>
      <p:sp>
        <p:nvSpPr>
          <p:cNvPr id="4" name="Oval 3">
            <a:extLst>
              <a:ext uri="{FF2B5EF4-FFF2-40B4-BE49-F238E27FC236}">
                <a16:creationId xmlns:a16="http://schemas.microsoft.com/office/drawing/2014/main" id="{456EE913-875A-4E09-969B-CA2A8D235C35}"/>
              </a:ext>
            </a:extLst>
          </p:cNvPr>
          <p:cNvSpPr/>
          <p:nvPr/>
        </p:nvSpPr>
        <p:spPr>
          <a:xfrm>
            <a:off x="1057272" y="1966858"/>
            <a:ext cx="6410325" cy="841292"/>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Land</a:t>
            </a:r>
            <a:r>
              <a:rPr lang="ko-KR" alt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of</a:t>
            </a:r>
            <a:r>
              <a:rPr lang="ko-KR" altLang="en-US"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Hope and Promise</a:t>
            </a:r>
          </a:p>
        </p:txBody>
      </p:sp>
      <p:sp>
        <p:nvSpPr>
          <p:cNvPr id="5" name="Oval 4">
            <a:extLst>
              <a:ext uri="{FF2B5EF4-FFF2-40B4-BE49-F238E27FC236}">
                <a16:creationId xmlns:a16="http://schemas.microsoft.com/office/drawing/2014/main" id="{50A6000E-FF04-439E-99CF-E0325752F049}"/>
              </a:ext>
            </a:extLst>
          </p:cNvPr>
          <p:cNvSpPr/>
          <p:nvPr/>
        </p:nvSpPr>
        <p:spPr>
          <a:xfrm>
            <a:off x="1057272" y="3165699"/>
            <a:ext cx="6410325" cy="841292"/>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Land of Milk and Honey</a:t>
            </a:r>
          </a:p>
        </p:txBody>
      </p:sp>
      <p:sp>
        <p:nvSpPr>
          <p:cNvPr id="6" name="Oval 5">
            <a:extLst>
              <a:ext uri="{FF2B5EF4-FFF2-40B4-BE49-F238E27FC236}">
                <a16:creationId xmlns:a16="http://schemas.microsoft.com/office/drawing/2014/main" id="{71614EBF-5401-4AA9-B851-77E6CFA978EA}"/>
              </a:ext>
            </a:extLst>
          </p:cNvPr>
          <p:cNvSpPr/>
          <p:nvPr/>
        </p:nvSpPr>
        <p:spPr>
          <a:xfrm>
            <a:off x="1057272" y="4351142"/>
            <a:ext cx="6410325" cy="841292"/>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Land of Recovery and Blessing</a:t>
            </a:r>
          </a:p>
        </p:txBody>
      </p:sp>
      <p:sp>
        <p:nvSpPr>
          <p:cNvPr id="7" name="Oval 6">
            <a:extLst>
              <a:ext uri="{FF2B5EF4-FFF2-40B4-BE49-F238E27FC236}">
                <a16:creationId xmlns:a16="http://schemas.microsoft.com/office/drawing/2014/main" id="{E693D7A0-008A-4B42-B76D-B82923071B8A}"/>
              </a:ext>
            </a:extLst>
          </p:cNvPr>
          <p:cNvSpPr/>
          <p:nvPr/>
        </p:nvSpPr>
        <p:spPr>
          <a:xfrm>
            <a:off x="1095373" y="5549983"/>
            <a:ext cx="6410325" cy="841292"/>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Land of our Lord Supervise</a:t>
            </a:r>
          </a:p>
        </p:txBody>
      </p:sp>
      <p:sp>
        <p:nvSpPr>
          <p:cNvPr id="8" name="TextBox 7">
            <a:extLst>
              <a:ext uri="{FF2B5EF4-FFF2-40B4-BE49-F238E27FC236}">
                <a16:creationId xmlns:a16="http://schemas.microsoft.com/office/drawing/2014/main" id="{3B3581CC-5330-78A0-0894-96C38761A433}"/>
              </a:ext>
            </a:extLst>
          </p:cNvPr>
          <p:cNvSpPr txBox="1"/>
          <p:nvPr/>
        </p:nvSpPr>
        <p:spPr>
          <a:xfrm>
            <a:off x="328612" y="227315"/>
            <a:ext cx="8486775"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It is the responsibility and work for the Christians to lead the people in the world to enter the Kingdom of God with Canaan Spirit. </a:t>
            </a:r>
          </a:p>
        </p:txBody>
      </p:sp>
    </p:spTree>
    <p:extLst>
      <p:ext uri="{BB962C8B-B14F-4D97-AF65-F5344CB8AC3E}">
        <p14:creationId xmlns:p14="http://schemas.microsoft.com/office/powerpoint/2010/main" val="2486283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522B51-1CF3-4C47-8D06-AF0768FC1EAD}"/>
              </a:ext>
            </a:extLst>
          </p:cNvPr>
          <p:cNvSpPr txBox="1"/>
          <p:nvPr/>
        </p:nvSpPr>
        <p:spPr>
          <a:xfrm>
            <a:off x="214312" y="209550"/>
            <a:ext cx="821055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Main principle of the Canaan Spirit (Pioneering Spirit) is Spiritual Transformation and revolution of the living attitude </a:t>
            </a:r>
          </a:p>
        </p:txBody>
      </p:sp>
      <p:sp>
        <p:nvSpPr>
          <p:cNvPr id="3" name="TextBox 2">
            <a:extLst>
              <a:ext uri="{FF2B5EF4-FFF2-40B4-BE49-F238E27FC236}">
                <a16:creationId xmlns:a16="http://schemas.microsoft.com/office/drawing/2014/main" id="{C379992E-E7EC-4820-B12D-5E2463A5AF6A}"/>
              </a:ext>
            </a:extLst>
          </p:cNvPr>
          <p:cNvSpPr txBox="1"/>
          <p:nvPr/>
        </p:nvSpPr>
        <p:spPr>
          <a:xfrm>
            <a:off x="219074" y="1028911"/>
            <a:ext cx="8448675" cy="830997"/>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Spiritual</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Transformation means to transform the mindset of people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by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the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Pioneering</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Spirit </a:t>
            </a:r>
          </a:p>
        </p:txBody>
      </p:sp>
      <p:sp>
        <p:nvSpPr>
          <p:cNvPr id="4" name="TextBox 3">
            <a:extLst>
              <a:ext uri="{FF2B5EF4-FFF2-40B4-BE49-F238E27FC236}">
                <a16:creationId xmlns:a16="http://schemas.microsoft.com/office/drawing/2014/main" id="{7D7F39C1-6C2D-45FD-9F54-66B1D77F24CF}"/>
              </a:ext>
            </a:extLst>
          </p:cNvPr>
          <p:cNvSpPr txBox="1"/>
          <p:nvPr/>
        </p:nvSpPr>
        <p:spPr>
          <a:xfrm>
            <a:off x="3509368" y="3125422"/>
            <a:ext cx="5317332"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Transformation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Family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&amp;</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Community </a:t>
            </a:r>
          </a:p>
        </p:txBody>
      </p:sp>
      <p:sp>
        <p:nvSpPr>
          <p:cNvPr id="5" name="TextBox 4">
            <a:extLst>
              <a:ext uri="{FF2B5EF4-FFF2-40B4-BE49-F238E27FC236}">
                <a16:creationId xmlns:a16="http://schemas.microsoft.com/office/drawing/2014/main" id="{39B2F56A-D36B-4326-9DA6-B8FBF9EC2116}"/>
              </a:ext>
            </a:extLst>
          </p:cNvPr>
          <p:cNvSpPr txBox="1"/>
          <p:nvPr/>
        </p:nvSpPr>
        <p:spPr>
          <a:xfrm>
            <a:off x="3586162" y="4141076"/>
            <a:ext cx="3748088"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Transformation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Individual </a:t>
            </a:r>
          </a:p>
        </p:txBody>
      </p:sp>
      <p:sp>
        <p:nvSpPr>
          <p:cNvPr id="6" name="TextBox 5">
            <a:extLst>
              <a:ext uri="{FF2B5EF4-FFF2-40B4-BE49-F238E27FC236}">
                <a16:creationId xmlns:a16="http://schemas.microsoft.com/office/drawing/2014/main" id="{4615219E-595A-4CEC-89AD-2015EBF7B300}"/>
              </a:ext>
            </a:extLst>
          </p:cNvPr>
          <p:cNvSpPr txBox="1"/>
          <p:nvPr/>
        </p:nvSpPr>
        <p:spPr>
          <a:xfrm>
            <a:off x="3674568" y="5165364"/>
            <a:ext cx="2509838" cy="830997"/>
          </a:xfrm>
          <a:prstGeom prst="rect">
            <a:avLst/>
          </a:prstGeom>
          <a:solidFill>
            <a:srgbClr val="66FFFF"/>
          </a:solidFill>
          <a:ln>
            <a:solidFill>
              <a:schemeClr val="tx1"/>
            </a:solidFill>
          </a:ln>
        </p:spPr>
        <p:txBody>
          <a:bodyPr wrap="square" rtlCol="0">
            <a:spAutoFit/>
          </a:bodyPr>
          <a:lstStyle/>
          <a:p>
            <a:pPr algn="ctr"/>
            <a:r>
              <a:rPr lang="en-PH" altLang="ko-KR" sz="2400" dirty="0">
                <a:latin typeface="Times New Roman" panose="02020603050405020304" pitchFamily="18" charset="0"/>
                <a:cs typeface="Times New Roman" panose="02020603050405020304" pitchFamily="18" charset="0"/>
              </a:rPr>
              <a:t>Transformation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 Mindset </a:t>
            </a:r>
          </a:p>
        </p:txBody>
      </p:sp>
      <p:sp>
        <p:nvSpPr>
          <p:cNvPr id="7" name="TextBox 6">
            <a:extLst>
              <a:ext uri="{FF2B5EF4-FFF2-40B4-BE49-F238E27FC236}">
                <a16:creationId xmlns:a16="http://schemas.microsoft.com/office/drawing/2014/main" id="{182ACF71-CB6E-4C88-AA84-656003FCD48F}"/>
              </a:ext>
            </a:extLst>
          </p:cNvPr>
          <p:cNvSpPr txBox="1"/>
          <p:nvPr/>
        </p:nvSpPr>
        <p:spPr>
          <a:xfrm>
            <a:off x="214312" y="1868080"/>
            <a:ext cx="8689182"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The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revolution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living</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attitude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means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apply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the pioneering spirit what they learn as knowledge to  their life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9" name="Rectangle: Rounded Corners 8">
            <a:extLst>
              <a:ext uri="{FF2B5EF4-FFF2-40B4-BE49-F238E27FC236}">
                <a16:creationId xmlns:a16="http://schemas.microsoft.com/office/drawing/2014/main" id="{BA0E2475-7455-4B1E-AA4E-1D727D50530C}"/>
              </a:ext>
            </a:extLst>
          </p:cNvPr>
          <p:cNvSpPr/>
          <p:nvPr/>
        </p:nvSpPr>
        <p:spPr>
          <a:xfrm>
            <a:off x="64292" y="3268146"/>
            <a:ext cx="2943674" cy="830996"/>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Spiritual Transformation</a:t>
            </a:r>
          </a:p>
        </p:txBody>
      </p:sp>
      <p:sp>
        <p:nvSpPr>
          <p:cNvPr id="10" name="Rectangle: Rounded Corners 9">
            <a:extLst>
              <a:ext uri="{FF2B5EF4-FFF2-40B4-BE49-F238E27FC236}">
                <a16:creationId xmlns:a16="http://schemas.microsoft.com/office/drawing/2014/main" id="{5058091B-29A6-41EE-A3D2-D295CD93858C}"/>
              </a:ext>
            </a:extLst>
          </p:cNvPr>
          <p:cNvSpPr/>
          <p:nvPr/>
        </p:nvSpPr>
        <p:spPr>
          <a:xfrm>
            <a:off x="183950" y="4321625"/>
            <a:ext cx="2824016" cy="999232"/>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Revolution</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of</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Living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Attitude</a:t>
            </a:r>
          </a:p>
        </p:txBody>
      </p:sp>
      <p:sp>
        <p:nvSpPr>
          <p:cNvPr id="11" name="Arrow: Up 10">
            <a:extLst>
              <a:ext uri="{FF2B5EF4-FFF2-40B4-BE49-F238E27FC236}">
                <a16:creationId xmlns:a16="http://schemas.microsoft.com/office/drawing/2014/main" id="{F2D636E8-C79C-4595-9551-2656C13D87A9}"/>
              </a:ext>
            </a:extLst>
          </p:cNvPr>
          <p:cNvSpPr/>
          <p:nvPr/>
        </p:nvSpPr>
        <p:spPr>
          <a:xfrm>
            <a:off x="5067002" y="3772790"/>
            <a:ext cx="481609" cy="309978"/>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2" name="Arrow: Up 11">
            <a:extLst>
              <a:ext uri="{FF2B5EF4-FFF2-40B4-BE49-F238E27FC236}">
                <a16:creationId xmlns:a16="http://schemas.microsoft.com/office/drawing/2014/main" id="{65C118A0-595D-4435-9A7A-FC077D7BA339}"/>
              </a:ext>
            </a:extLst>
          </p:cNvPr>
          <p:cNvSpPr/>
          <p:nvPr/>
        </p:nvSpPr>
        <p:spPr>
          <a:xfrm>
            <a:off x="5191422" y="4777383"/>
            <a:ext cx="537567" cy="285451"/>
          </a:xfrm>
          <a:prstGeom prst="up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3" name="Arrow: Right 12">
            <a:extLst>
              <a:ext uri="{FF2B5EF4-FFF2-40B4-BE49-F238E27FC236}">
                <a16:creationId xmlns:a16="http://schemas.microsoft.com/office/drawing/2014/main" id="{F4DD1497-E063-4431-B223-7E6BE6134B34}"/>
              </a:ext>
            </a:extLst>
          </p:cNvPr>
          <p:cNvSpPr/>
          <p:nvPr/>
        </p:nvSpPr>
        <p:spPr>
          <a:xfrm>
            <a:off x="3219450" y="3790799"/>
            <a:ext cx="289918" cy="107721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Thought Bubble: Cloud 13">
            <a:extLst>
              <a:ext uri="{FF2B5EF4-FFF2-40B4-BE49-F238E27FC236}">
                <a16:creationId xmlns:a16="http://schemas.microsoft.com/office/drawing/2014/main" id="{910A7A7C-34A0-41F2-B679-D35ED83D0F54}"/>
              </a:ext>
            </a:extLst>
          </p:cNvPr>
          <p:cNvSpPr/>
          <p:nvPr/>
        </p:nvSpPr>
        <p:spPr>
          <a:xfrm>
            <a:off x="183950" y="5627029"/>
            <a:ext cx="3348037" cy="738664"/>
          </a:xfrm>
          <a:prstGeom prst="cloudCallout">
            <a:avLst>
              <a:gd name="adj1" fmla="val 39291"/>
              <a:gd name="adj2" fmla="val -167156"/>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altLang="ko-KR" sz="2400" dirty="0">
                <a:solidFill>
                  <a:schemeClr val="tx1"/>
                </a:solidFill>
                <a:latin typeface="Times New Roman" panose="02020603050405020304" pitchFamily="18" charset="0"/>
                <a:cs typeface="Times New Roman" panose="02020603050405020304" pitchFamily="18" charset="0"/>
              </a:rPr>
              <a:t>Pioneering</a:t>
            </a:r>
            <a:r>
              <a:rPr lang="ko-KR" altLang="en-US" sz="2400" dirty="0">
                <a:solidFill>
                  <a:schemeClr val="tx1"/>
                </a:solidFill>
                <a:latin typeface="Times New Roman" panose="02020603050405020304" pitchFamily="18" charset="0"/>
                <a:cs typeface="Times New Roman" panose="02020603050405020304" pitchFamily="18" charset="0"/>
              </a:rPr>
              <a:t> </a:t>
            </a:r>
            <a:r>
              <a:rPr lang="en-PH" altLang="ko-KR" sz="2400" dirty="0">
                <a:solidFill>
                  <a:schemeClr val="tx1"/>
                </a:solidFill>
                <a:latin typeface="Times New Roman" panose="02020603050405020304" pitchFamily="18" charset="0"/>
                <a:cs typeface="Times New Roman" panose="02020603050405020304" pitchFamily="18" charset="0"/>
              </a:rPr>
              <a:t>Spirit</a:t>
            </a:r>
          </a:p>
        </p:txBody>
      </p:sp>
      <p:sp>
        <p:nvSpPr>
          <p:cNvPr id="15" name="TextBox 14">
            <a:extLst>
              <a:ext uri="{FF2B5EF4-FFF2-40B4-BE49-F238E27FC236}">
                <a16:creationId xmlns:a16="http://schemas.microsoft.com/office/drawing/2014/main" id="{4D2CD198-E636-40AA-B485-B5C1442C3326}"/>
              </a:ext>
            </a:extLst>
          </p:cNvPr>
          <p:cNvSpPr txBox="1"/>
          <p:nvPr/>
        </p:nvSpPr>
        <p:spPr>
          <a:xfrm>
            <a:off x="6762306" y="4821241"/>
            <a:ext cx="2197744" cy="1200329"/>
          </a:xfrm>
          <a:prstGeom prst="rect">
            <a:avLst/>
          </a:prstGeom>
          <a:solidFill>
            <a:srgbClr val="66FF66"/>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Transformation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of Society, Nation &amp; World</a:t>
            </a:r>
            <a:endParaRPr lang="en-PH" sz="2400" dirty="0">
              <a:latin typeface="Times New Roman" panose="02020603050405020304" pitchFamily="18" charset="0"/>
              <a:cs typeface="Times New Roman" panose="02020603050405020304" pitchFamily="18" charset="0"/>
            </a:endParaRPr>
          </a:p>
        </p:txBody>
      </p:sp>
      <p:sp>
        <p:nvSpPr>
          <p:cNvPr id="16" name="Arrow: Down 15">
            <a:extLst>
              <a:ext uri="{FF2B5EF4-FFF2-40B4-BE49-F238E27FC236}">
                <a16:creationId xmlns:a16="http://schemas.microsoft.com/office/drawing/2014/main" id="{F901EB75-5877-415D-ACC2-1AE68FBDEA3A}"/>
              </a:ext>
            </a:extLst>
          </p:cNvPr>
          <p:cNvSpPr/>
          <p:nvPr/>
        </p:nvSpPr>
        <p:spPr>
          <a:xfrm>
            <a:off x="7728940" y="3731245"/>
            <a:ext cx="481609" cy="992502"/>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26264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p:bldP spid="9" grpId="0" animBg="1"/>
      <p:bldP spid="10" grpId="0" animBg="1"/>
      <p:bldP spid="11"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92FF4C-F2FD-4040-BCDA-CE7BDED56F1B}"/>
              </a:ext>
            </a:extLst>
          </p:cNvPr>
          <p:cNvSpPr txBox="1"/>
          <p:nvPr/>
        </p:nvSpPr>
        <p:spPr>
          <a:xfrm>
            <a:off x="333375" y="171450"/>
            <a:ext cx="49149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What is the meaning of a pioneer ?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0470952D-0505-48C2-B5C2-1B6545A2C795}"/>
              </a:ext>
            </a:extLst>
          </p:cNvPr>
          <p:cNvSpPr txBox="1"/>
          <p:nvPr/>
        </p:nvSpPr>
        <p:spPr>
          <a:xfrm>
            <a:off x="314324" y="641330"/>
            <a:ext cx="8477250" cy="830997"/>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A</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person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who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begins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or</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helps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develop</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something</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new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and</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prepares the way for others to follow. </a:t>
            </a:r>
          </a:p>
        </p:txBody>
      </p:sp>
      <p:sp>
        <p:nvSpPr>
          <p:cNvPr id="5" name="TextBox 4">
            <a:extLst>
              <a:ext uri="{FF2B5EF4-FFF2-40B4-BE49-F238E27FC236}">
                <a16:creationId xmlns:a16="http://schemas.microsoft.com/office/drawing/2014/main" id="{FD45605E-9320-457E-BA9E-33B0FBCB1BB2}"/>
              </a:ext>
            </a:extLst>
          </p:cNvPr>
          <p:cNvSpPr txBox="1"/>
          <p:nvPr/>
        </p:nvSpPr>
        <p:spPr>
          <a:xfrm>
            <a:off x="323850" y="1591210"/>
            <a:ext cx="4838701"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How does Canaan define a pioneer ?</a:t>
            </a:r>
            <a:r>
              <a:rPr lang="en-PH" altLang="ko-KR" sz="2400" dirty="0">
                <a:latin typeface="Times New Roman" panose="02020603050405020304" pitchFamily="18" charset="0"/>
                <a:ea typeface="HY견명조" panose="02030600000101010101" pitchFamily="18" charset="-127"/>
                <a:cs typeface="Times New Roman" panose="02020603050405020304" pitchFamily="18" charset="0"/>
              </a:rPr>
              <a:t>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160337F4-498E-4B4F-B485-6C1ABE150985}"/>
              </a:ext>
            </a:extLst>
          </p:cNvPr>
          <p:cNvSpPr txBox="1"/>
          <p:nvPr/>
        </p:nvSpPr>
        <p:spPr>
          <a:xfrm>
            <a:off x="409574" y="2159942"/>
            <a:ext cx="4238626"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A</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person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who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create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new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life</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FE3E7401-BFC4-4C3F-BCD6-6C3068B89D7A}"/>
              </a:ext>
            </a:extLst>
          </p:cNvPr>
          <p:cNvSpPr txBox="1"/>
          <p:nvPr/>
        </p:nvSpPr>
        <p:spPr>
          <a:xfrm>
            <a:off x="285750" y="2752040"/>
            <a:ext cx="5505451"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What</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is the meaning of pioneering spirit ?  </a:t>
            </a:r>
            <a:endParaRPr lang="en-PH" sz="2400" dirty="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A41E5415-13D4-4A99-830E-C1F9B4E9D6D4}"/>
              </a:ext>
            </a:extLst>
          </p:cNvPr>
          <p:cNvSpPr txBox="1"/>
          <p:nvPr/>
        </p:nvSpPr>
        <p:spPr>
          <a:xfrm>
            <a:off x="361950" y="3308212"/>
            <a:ext cx="5353050"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The</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spirit necessary</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create a new life </a:t>
            </a:r>
          </a:p>
        </p:txBody>
      </p:sp>
      <p:sp>
        <p:nvSpPr>
          <p:cNvPr id="9" name="TextBox 8">
            <a:extLst>
              <a:ext uri="{FF2B5EF4-FFF2-40B4-BE49-F238E27FC236}">
                <a16:creationId xmlns:a16="http://schemas.microsoft.com/office/drawing/2014/main" id="{A043B1AA-2C2B-4C64-9F3F-E8E7DE0F8773}"/>
              </a:ext>
            </a:extLst>
          </p:cNvPr>
          <p:cNvSpPr txBox="1"/>
          <p:nvPr/>
        </p:nvSpPr>
        <p:spPr>
          <a:xfrm>
            <a:off x="361950" y="3952726"/>
            <a:ext cx="4676775" cy="461665"/>
          </a:xfrm>
          <a:prstGeom prst="rect">
            <a:avLst/>
          </a:prstGeom>
          <a:noFill/>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Life on this earth is finite and short</a:t>
            </a:r>
          </a:p>
        </p:txBody>
      </p:sp>
      <p:sp>
        <p:nvSpPr>
          <p:cNvPr id="10" name="TextBox 9">
            <a:extLst>
              <a:ext uri="{FF2B5EF4-FFF2-40B4-BE49-F238E27FC236}">
                <a16:creationId xmlns:a16="http://schemas.microsoft.com/office/drawing/2014/main" id="{B633E7ED-625D-405E-A6DD-BEE96489B258}"/>
              </a:ext>
            </a:extLst>
          </p:cNvPr>
          <p:cNvSpPr txBox="1"/>
          <p:nvPr/>
        </p:nvSpPr>
        <p:spPr>
          <a:xfrm>
            <a:off x="314324" y="4449457"/>
            <a:ext cx="5934076"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How</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can we live this one-time, finite life? </a:t>
            </a:r>
          </a:p>
        </p:txBody>
      </p:sp>
      <p:sp>
        <p:nvSpPr>
          <p:cNvPr id="12" name="TextBox 11">
            <a:extLst>
              <a:ext uri="{FF2B5EF4-FFF2-40B4-BE49-F238E27FC236}">
                <a16:creationId xmlns:a16="http://schemas.microsoft.com/office/drawing/2014/main" id="{425D37FD-1454-41D6-81BE-34EAB157CE39}"/>
              </a:ext>
            </a:extLst>
          </p:cNvPr>
          <p:cNvSpPr txBox="1"/>
          <p:nvPr/>
        </p:nvSpPr>
        <p:spPr>
          <a:xfrm>
            <a:off x="285750" y="5005629"/>
            <a:ext cx="8343901"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We must constantly create a new life on this earth with creative thoughts and actions</a:t>
            </a:r>
          </a:p>
        </p:txBody>
      </p:sp>
    </p:spTree>
    <p:extLst>
      <p:ext uri="{BB962C8B-B14F-4D97-AF65-F5344CB8AC3E}">
        <p14:creationId xmlns:p14="http://schemas.microsoft.com/office/powerpoint/2010/main" val="313727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P spid="9"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733EA18-67B6-406C-850F-CED35982CBD2}"/>
              </a:ext>
            </a:extLst>
          </p:cNvPr>
          <p:cNvSpPr txBox="1"/>
          <p:nvPr/>
        </p:nvSpPr>
        <p:spPr>
          <a:xfrm>
            <a:off x="200025" y="295275"/>
            <a:ext cx="8181975" cy="1200329"/>
          </a:xfrm>
          <a:prstGeom prst="rect">
            <a:avLst/>
          </a:prstGeom>
          <a:solidFill>
            <a:srgbClr val="FFFF00"/>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This pioneering spirit, the three fundamental spirits necessary to create a new life, are work(life to work), service(life to serve), and sacrifice(life to sacrifice). </a:t>
            </a:r>
          </a:p>
        </p:txBody>
      </p:sp>
    </p:spTree>
    <p:extLst>
      <p:ext uri="{BB962C8B-B14F-4D97-AF65-F5344CB8AC3E}">
        <p14:creationId xmlns:p14="http://schemas.microsoft.com/office/powerpoint/2010/main" val="2925953491"/>
      </p:ext>
    </p:extLst>
  </p:cSld>
  <p:clrMapOvr>
    <a:masterClrMapping/>
  </p:clrMapOvr>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2691</ep:Words>
  <ep:PresentationFormat>On-screen Show (4:3)</ep:PresentationFormat>
  <ep:Paragraphs>267</ep:Paragraphs>
  <ep:Slides>28</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28</vt:i4>
      </vt:variant>
    </vt:vector>
  </ep:HeadingPairs>
  <ep: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슬라이드 8</vt:lpstr>
      <vt:lpstr>슬라이드 9</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lpstr>슬라이드 25</vt:lpstr>
      <vt:lpstr>슬라이드 26</vt:lpstr>
      <vt:lpstr>슬라이드 27</vt:lpstr>
      <vt:lpstr>슬라이드 28</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2026-05-15T16:11:05.000</dcterms:created>
  <dc:creator>Kwansoo Lee</dc:creator>
  <cp:lastModifiedBy>bjcho</cp:lastModifiedBy>
  <dcterms:modified xsi:type="dcterms:W3CDTF">2026-05-26T05:17:40.464</dcterms:modified>
  <cp:revision>4</cp:revision>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