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60" r:id="rId1"/>
  </p:sldMasterIdLst>
  <p:sldIdLst>
    <p:sldId id="257" r:id="rId2"/>
    <p:sldId id="344" r:id="rId3"/>
    <p:sldId id="345" r:id="rId4"/>
    <p:sldId id="503" r:id="rId5"/>
    <p:sldId id="346" r:id="rId6"/>
    <p:sldId id="348" r:id="rId7"/>
    <p:sldId id="351" r:id="rId8"/>
    <p:sldId id="349" r:id="rId9"/>
    <p:sldId id="350" r:id="rId10"/>
    <p:sldId id="352" r:id="rId11"/>
    <p:sldId id="340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1204" y="52"/>
      </p:cViewPr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9.xml"  /><Relationship Id="rId11" Type="http://schemas.openxmlformats.org/officeDocument/2006/relationships/slide" Target="slides/slide10.xml"  /><Relationship Id="rId12" Type="http://schemas.openxmlformats.org/officeDocument/2006/relationships/slide" Target="slides/slide11.xml"  /><Relationship Id="rId13" Type="http://schemas.openxmlformats.org/officeDocument/2006/relationships/presProps" Target="presProps.xml"  /><Relationship Id="rId14" Type="http://schemas.openxmlformats.org/officeDocument/2006/relationships/viewProps" Target="viewProps.xml"  /><Relationship Id="rId15" Type="http://schemas.openxmlformats.org/officeDocument/2006/relationships/theme" Target="theme/theme1.xml"  /><Relationship Id="rId16" Type="http://schemas.openxmlformats.org/officeDocument/2006/relationships/tableStyles" Target="tableStyles.xml"  /><Relationship Id="rId2" Type="http://schemas.openxmlformats.org/officeDocument/2006/relationships/slide" Target="slides/slide1.xml"  /><Relationship Id="rId3" Type="http://schemas.openxmlformats.org/officeDocument/2006/relationships/slide" Target="slides/slide2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slide" Target="slides/slide7.xml"  /><Relationship Id="rId9" Type="http://schemas.openxmlformats.org/officeDocument/2006/relationships/slide" Target="slides/slide8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A3892-AC41-4FD8-8C36-3A2807102FAD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33CFF-09C7-4109-9FD7-640253D7E776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516753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A3892-AC41-4FD8-8C36-3A2807102FAD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33CFF-09C7-4109-9FD7-640253D7E776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195988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A3892-AC41-4FD8-8C36-3A2807102FAD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33CFF-09C7-4109-9FD7-640253D7E776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17786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A3892-AC41-4FD8-8C36-3A2807102FAD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33CFF-09C7-4109-9FD7-640253D7E776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603370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A3892-AC41-4FD8-8C36-3A2807102FAD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33CFF-09C7-4109-9FD7-640253D7E776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886453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A3892-AC41-4FD8-8C36-3A2807102FAD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33CFF-09C7-4109-9FD7-640253D7E776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99089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A3892-AC41-4FD8-8C36-3A2807102FAD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33CFF-09C7-4109-9FD7-640253D7E776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355747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A3892-AC41-4FD8-8C36-3A2807102FAD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33CFF-09C7-4109-9FD7-640253D7E776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733270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A3892-AC41-4FD8-8C36-3A2807102FAD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33CFF-09C7-4109-9FD7-640253D7E776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247203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A3892-AC41-4FD8-8C36-3A2807102FAD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33CFF-09C7-4109-9FD7-640253D7E776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70469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A3892-AC41-4FD8-8C36-3A2807102FAD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33CFF-09C7-4109-9FD7-640253D7E776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977468318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DA3892-AC41-4FD8-8C36-3A2807102FAD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BC33CFF-09C7-4109-9FD7-640253D7E776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975159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6B471D-7071-4B2D-BE57-8B3B86964C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" y="1685925"/>
            <a:ext cx="3490723" cy="30099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3200" dirty="0">
                <a:solidFill>
                  <a:schemeClr val="accent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Canaan Strategies for </a:t>
            </a:r>
            <a:br>
              <a:rPr lang="en-US" sz="3200" dirty="0">
                <a:solidFill>
                  <a:schemeClr val="accent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chemeClr val="accent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Transformation</a:t>
            </a:r>
            <a:endParaRPr lang="en-US" sz="3200" kern="1200" dirty="0">
              <a:solidFill>
                <a:schemeClr val="accent1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>
            <a:extLst>
              <a:ext uri="{FF2B5EF4-FFF2-40B4-BE49-F238E27FC236}">
                <a16:creationId xmlns:a16="http://schemas.microsoft.com/office/drawing/2014/main" id="{BD3436A6-D1C4-477A-8EB3-5B0083617A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00475" y="1200149"/>
            <a:ext cx="4714875" cy="4991101"/>
          </a:xfrm>
        </p:spPr>
        <p:txBody>
          <a:bodyPr vert="horz" lIns="91440" tIns="45720" rIns="91440" bIns="45720" rtlCol="0" anchor="ctr">
            <a:noAutofit/>
          </a:bodyPr>
          <a:lstStyle/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l" defTabSz="914400"/>
            <a:r>
              <a:rPr lang="en-US" altLang="ko-KR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Canaan Farmers Training Center Medan, Indonesia</a:t>
            </a:r>
          </a:p>
        </p:txBody>
      </p:sp>
      <p:pic>
        <p:nvPicPr>
          <p:cNvPr id="5" name="Picture 4" descr="A logo with text on it&#10;&#10;Description automatically generated">
            <a:extLst>
              <a:ext uri="{FF2B5EF4-FFF2-40B4-BE49-F238E27FC236}">
                <a16:creationId xmlns:a16="http://schemas.microsoft.com/office/drawing/2014/main" id="{EF03B4A4-1C7F-0F14-401D-AF25F7D394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8301" y="403913"/>
            <a:ext cx="1857376" cy="1033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2095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0">
            <a:extLst>
              <a:ext uri="{FF2B5EF4-FFF2-40B4-BE49-F238E27FC236}">
                <a16:creationId xmlns:a16="http://schemas.microsoft.com/office/drawing/2014/main" id="{AC4BFD06-4CAB-9DF3-40CA-44B816280A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662" y="405615"/>
            <a:ext cx="4824412" cy="569784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2400" dirty="0">
                <a:latin typeface="Times New Roman" pitchFamily="18" charset="0"/>
              </a:rPr>
              <a:t>Transformation of Mindset</a:t>
            </a:r>
          </a:p>
        </p:txBody>
      </p:sp>
      <p:sp>
        <p:nvSpPr>
          <p:cNvPr id="3" name="Text Box 11">
            <a:extLst>
              <a:ext uri="{FF2B5EF4-FFF2-40B4-BE49-F238E27FC236}">
                <a16:creationId xmlns:a16="http://schemas.microsoft.com/office/drawing/2014/main" id="{1B2D2767-F4BA-B2E5-0C79-A19C3E50C1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736" y="1295365"/>
            <a:ext cx="3570289" cy="46166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ko-KR" sz="2400" dirty="0">
                <a:latin typeface="Times New Roman" pitchFamily="18" charset="0"/>
              </a:rPr>
              <a:t>You can see yourself better </a:t>
            </a:r>
          </a:p>
        </p:txBody>
      </p:sp>
      <p:sp>
        <p:nvSpPr>
          <p:cNvPr id="4" name="Text Box 12">
            <a:extLst>
              <a:ext uri="{FF2B5EF4-FFF2-40B4-BE49-F238E27FC236}">
                <a16:creationId xmlns:a16="http://schemas.microsoft.com/office/drawing/2014/main" id="{996773DC-FEBF-04B8-1D5B-E860DAF628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488" y="1917311"/>
            <a:ext cx="64754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ko-KR" sz="2400" dirty="0">
                <a:latin typeface="Times New Roman" pitchFamily="18" charset="0"/>
              </a:rPr>
              <a:t>Be able to correct your old and unproductive mind</a:t>
            </a:r>
          </a:p>
        </p:txBody>
      </p:sp>
      <p:sp>
        <p:nvSpPr>
          <p:cNvPr id="5" name="Text Box 13">
            <a:extLst>
              <a:ext uri="{FF2B5EF4-FFF2-40B4-BE49-F238E27FC236}">
                <a16:creationId xmlns:a16="http://schemas.microsoft.com/office/drawing/2014/main" id="{BFB413D3-4EEA-6416-B7E2-16581EA6EE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737" y="2600131"/>
            <a:ext cx="6761163" cy="46166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ko-KR" sz="2400" dirty="0">
                <a:latin typeface="Times New Roman" pitchFamily="18" charset="0"/>
              </a:rPr>
              <a:t>You can see your neighbors in a clear and better way</a:t>
            </a:r>
          </a:p>
        </p:txBody>
      </p:sp>
      <p:sp>
        <p:nvSpPr>
          <p:cNvPr id="6" name="Text Box 14">
            <a:extLst>
              <a:ext uri="{FF2B5EF4-FFF2-40B4-BE49-F238E27FC236}">
                <a16:creationId xmlns:a16="http://schemas.microsoft.com/office/drawing/2014/main" id="{3125FBF9-6AE4-9CFD-FD86-225569B60E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488" y="3282951"/>
            <a:ext cx="36353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ko-KR" sz="2400" dirty="0">
                <a:latin typeface="Times New Roman" pitchFamily="18" charset="0"/>
              </a:rPr>
              <a:t>Establish good relationship</a:t>
            </a:r>
          </a:p>
        </p:txBody>
      </p:sp>
      <p:sp>
        <p:nvSpPr>
          <p:cNvPr id="7" name="Text Box 15">
            <a:extLst>
              <a:ext uri="{FF2B5EF4-FFF2-40B4-BE49-F238E27FC236}">
                <a16:creationId xmlns:a16="http://schemas.microsoft.com/office/drawing/2014/main" id="{12CCC0E2-5208-A9D7-EDF7-5F843FC55F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737" y="3839619"/>
            <a:ext cx="6142038" cy="46166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ko-KR" sz="2400" dirty="0">
                <a:latin typeface="Times New Roman" pitchFamily="18" charset="0"/>
              </a:rPr>
              <a:t>You can see the world from a better perspective</a:t>
            </a:r>
          </a:p>
        </p:txBody>
      </p:sp>
      <p:sp>
        <p:nvSpPr>
          <p:cNvPr id="8" name="Text Box 16">
            <a:extLst>
              <a:ext uri="{FF2B5EF4-FFF2-40B4-BE49-F238E27FC236}">
                <a16:creationId xmlns:a16="http://schemas.microsoft.com/office/drawing/2014/main" id="{7BCAAAA4-38C8-43BB-CB3C-B176C6DBFD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081" y="4522439"/>
            <a:ext cx="57213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PH" altLang="ko-KR" sz="2400" dirty="0">
                <a:latin typeface="Times New Roman" panose="02020603050405020304" pitchFamily="18" charset="0"/>
                <a:ea typeface="HY견명조" pitchFamily="18" charset="-127"/>
                <a:cs typeface="Times New Roman" panose="02020603050405020304" pitchFamily="18" charset="0"/>
              </a:rPr>
              <a:t>Doing something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help change the world</a:t>
            </a:r>
          </a:p>
        </p:txBody>
      </p:sp>
    </p:spTree>
    <p:extLst>
      <p:ext uri="{BB962C8B-B14F-4D97-AF65-F5344CB8AC3E}">
        <p14:creationId xmlns:p14="http://schemas.microsoft.com/office/powerpoint/2010/main" val="1966262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7" grpId="0" animBg="1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77296BE4-22BC-C0D1-C6A7-3BC24E9A6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959" y="170565"/>
            <a:ext cx="3857624" cy="8636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Transformation of Mindset</a:t>
            </a:r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CA6A8387-4F28-3F06-0EB0-900F3774D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1338" y="152400"/>
            <a:ext cx="4068657" cy="935038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Transformation of Behavior</a:t>
            </a:r>
          </a:p>
        </p:txBody>
      </p:sp>
      <p:sp>
        <p:nvSpPr>
          <p:cNvPr id="4" name="AutoShape 9">
            <a:extLst>
              <a:ext uri="{FF2B5EF4-FFF2-40B4-BE49-F238E27FC236}">
                <a16:creationId xmlns:a16="http://schemas.microsoft.com/office/drawing/2014/main" id="{763233A3-4D0D-4D1A-44CF-9B6A02974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375" y="439738"/>
            <a:ext cx="536578" cy="288925"/>
          </a:xfrm>
          <a:prstGeom prst="rightArrow">
            <a:avLst>
              <a:gd name="adj1" fmla="val 50000"/>
              <a:gd name="adj2" fmla="val 68544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ko-KR" altLang="en-US" sz="180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E262FF8-98B8-3CB8-0A44-2D8336924CE0}"/>
              </a:ext>
            </a:extLst>
          </p:cNvPr>
          <p:cNvSpPr/>
          <p:nvPr/>
        </p:nvSpPr>
        <p:spPr>
          <a:xfrm>
            <a:off x="705640" y="1220788"/>
            <a:ext cx="3076575" cy="466725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altLang="ko-KR" sz="28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Passive</a:t>
            </a:r>
            <a:endParaRPr lang="en-PH" sz="2800" dirty="0">
              <a:solidFill>
                <a:schemeClr val="tx1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9BAEF45-F426-B7FA-2A62-186AE8CDAFCE}"/>
              </a:ext>
            </a:extLst>
          </p:cNvPr>
          <p:cNvSpPr/>
          <p:nvPr/>
        </p:nvSpPr>
        <p:spPr>
          <a:xfrm>
            <a:off x="715166" y="1847892"/>
            <a:ext cx="3076575" cy="466725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Negative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A0D0F50-7425-B72E-267B-581FC2B38770}"/>
              </a:ext>
            </a:extLst>
          </p:cNvPr>
          <p:cNvSpPr/>
          <p:nvPr/>
        </p:nvSpPr>
        <p:spPr>
          <a:xfrm>
            <a:off x="715166" y="2455862"/>
            <a:ext cx="3076575" cy="466725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Dependent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4A796E2-A2A6-B1BF-A5EA-D4F5DCCA58F6}"/>
              </a:ext>
            </a:extLst>
          </p:cNvPr>
          <p:cNvSpPr/>
          <p:nvPr/>
        </p:nvSpPr>
        <p:spPr>
          <a:xfrm>
            <a:off x="5321300" y="1220788"/>
            <a:ext cx="3076575" cy="466725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altLang="ko-KR" sz="28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Active</a:t>
            </a:r>
            <a:endParaRPr lang="en-PH" sz="2800" dirty="0">
              <a:solidFill>
                <a:schemeClr val="tx1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46734EC-7BC5-6D93-1E5D-09905A9380B0}"/>
              </a:ext>
            </a:extLst>
          </p:cNvPr>
          <p:cNvSpPr/>
          <p:nvPr/>
        </p:nvSpPr>
        <p:spPr>
          <a:xfrm>
            <a:off x="5321300" y="1859800"/>
            <a:ext cx="3076575" cy="466725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Positive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564C252-8AC3-43D1-433D-00D5D7C18353}"/>
              </a:ext>
            </a:extLst>
          </p:cNvPr>
          <p:cNvSpPr/>
          <p:nvPr/>
        </p:nvSpPr>
        <p:spPr>
          <a:xfrm>
            <a:off x="5321300" y="2497537"/>
            <a:ext cx="3076575" cy="466725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Independent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817F6D7-3EF1-C0A2-32C7-37D05B5088D3}"/>
              </a:ext>
            </a:extLst>
          </p:cNvPr>
          <p:cNvSpPr/>
          <p:nvPr/>
        </p:nvSpPr>
        <p:spPr>
          <a:xfrm>
            <a:off x="5285585" y="3133617"/>
            <a:ext cx="3076575" cy="466725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Diligence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9665CE2-4F44-C9A2-365A-B9630A6A5F9D}"/>
              </a:ext>
            </a:extLst>
          </p:cNvPr>
          <p:cNvSpPr/>
          <p:nvPr/>
        </p:nvSpPr>
        <p:spPr>
          <a:xfrm>
            <a:off x="5321301" y="3739651"/>
            <a:ext cx="3076575" cy="466725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altLang="ko-KR" sz="28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Altruism</a:t>
            </a:r>
            <a:endParaRPr lang="en-PH" sz="2800" dirty="0">
              <a:solidFill>
                <a:schemeClr val="tx1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BE5A336-0D17-E74B-8278-5EF8D0C609A7}"/>
              </a:ext>
            </a:extLst>
          </p:cNvPr>
          <p:cNvSpPr/>
          <p:nvPr/>
        </p:nvSpPr>
        <p:spPr>
          <a:xfrm>
            <a:off x="5360193" y="4384177"/>
            <a:ext cx="3076575" cy="466725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altLang="ko-KR" sz="28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Satisfaction</a:t>
            </a:r>
            <a:endParaRPr lang="en-PH" sz="2800" dirty="0">
              <a:solidFill>
                <a:schemeClr val="tx1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876E1CD-E982-5FF4-2FA9-66255A6D6147}"/>
              </a:ext>
            </a:extLst>
          </p:cNvPr>
          <p:cNvSpPr/>
          <p:nvPr/>
        </p:nvSpPr>
        <p:spPr>
          <a:xfrm>
            <a:off x="5349875" y="5009351"/>
            <a:ext cx="3076575" cy="466725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altLang="ko-KR" sz="28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Love</a:t>
            </a:r>
            <a:endParaRPr lang="en-PH" sz="2800" dirty="0">
              <a:solidFill>
                <a:schemeClr val="tx1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8E5CEFA-C94D-8FCC-EEDB-A43520056460}"/>
              </a:ext>
            </a:extLst>
          </p:cNvPr>
          <p:cNvSpPr/>
          <p:nvPr/>
        </p:nvSpPr>
        <p:spPr>
          <a:xfrm>
            <a:off x="676276" y="3133617"/>
            <a:ext cx="3076575" cy="466725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Laziness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02DA30D-25F7-BE65-1137-CC62F6BCA42E}"/>
              </a:ext>
            </a:extLst>
          </p:cNvPr>
          <p:cNvSpPr/>
          <p:nvPr/>
        </p:nvSpPr>
        <p:spPr>
          <a:xfrm>
            <a:off x="676276" y="3704431"/>
            <a:ext cx="3076575" cy="466725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altLang="ko-KR" sz="28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Selfishness</a:t>
            </a:r>
            <a:endParaRPr lang="en-PH" sz="2800" dirty="0">
              <a:solidFill>
                <a:schemeClr val="tx1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B30A4EF7-02CC-A535-8528-8E6ADD90BAED}"/>
              </a:ext>
            </a:extLst>
          </p:cNvPr>
          <p:cNvSpPr/>
          <p:nvPr/>
        </p:nvSpPr>
        <p:spPr>
          <a:xfrm>
            <a:off x="715166" y="4321967"/>
            <a:ext cx="3076575" cy="466725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altLang="ko-KR" sz="28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Greed</a:t>
            </a:r>
            <a:endParaRPr lang="en-PH" sz="2800" dirty="0">
              <a:solidFill>
                <a:schemeClr val="tx1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E87A904-8D60-E340-545F-B699F55C46C5}"/>
              </a:ext>
            </a:extLst>
          </p:cNvPr>
          <p:cNvSpPr/>
          <p:nvPr/>
        </p:nvSpPr>
        <p:spPr>
          <a:xfrm>
            <a:off x="704848" y="5009352"/>
            <a:ext cx="3076575" cy="466725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altLang="ko-KR" sz="28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Hate</a:t>
            </a:r>
            <a:endParaRPr lang="en-PH" sz="2800" dirty="0">
              <a:solidFill>
                <a:schemeClr val="tx1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8E0D2376-05AA-1384-12CE-B09EFD8F7B98}"/>
              </a:ext>
            </a:extLst>
          </p:cNvPr>
          <p:cNvSpPr/>
          <p:nvPr/>
        </p:nvSpPr>
        <p:spPr>
          <a:xfrm>
            <a:off x="4219572" y="1398578"/>
            <a:ext cx="664370" cy="288925"/>
          </a:xfrm>
          <a:prstGeom prst="right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46F426BB-50DF-6031-7553-F087B85ACB9D}"/>
              </a:ext>
            </a:extLst>
          </p:cNvPr>
          <p:cNvSpPr/>
          <p:nvPr/>
        </p:nvSpPr>
        <p:spPr>
          <a:xfrm>
            <a:off x="4224335" y="2003065"/>
            <a:ext cx="664370" cy="288925"/>
          </a:xfrm>
          <a:prstGeom prst="right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E20F446E-BC2C-0CBF-96A8-7521A81B5633}"/>
              </a:ext>
            </a:extLst>
          </p:cNvPr>
          <p:cNvSpPr/>
          <p:nvPr/>
        </p:nvSpPr>
        <p:spPr>
          <a:xfrm>
            <a:off x="4244178" y="2626516"/>
            <a:ext cx="664370" cy="288925"/>
          </a:xfrm>
          <a:prstGeom prst="right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179C1982-2942-F143-A68A-B08B08C3AC4B}"/>
              </a:ext>
            </a:extLst>
          </p:cNvPr>
          <p:cNvSpPr/>
          <p:nvPr/>
        </p:nvSpPr>
        <p:spPr>
          <a:xfrm>
            <a:off x="4214813" y="3266373"/>
            <a:ext cx="664370" cy="288925"/>
          </a:xfrm>
          <a:prstGeom prst="right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4B6981BA-1DB4-AA77-D19E-6145BE13729D}"/>
              </a:ext>
            </a:extLst>
          </p:cNvPr>
          <p:cNvSpPr/>
          <p:nvPr/>
        </p:nvSpPr>
        <p:spPr>
          <a:xfrm>
            <a:off x="4214813" y="3883818"/>
            <a:ext cx="664370" cy="288925"/>
          </a:xfrm>
          <a:prstGeom prst="right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C48EF129-7961-1F6E-7CF9-A6BE6302591A}"/>
              </a:ext>
            </a:extLst>
          </p:cNvPr>
          <p:cNvSpPr/>
          <p:nvPr/>
        </p:nvSpPr>
        <p:spPr>
          <a:xfrm>
            <a:off x="4278707" y="4499767"/>
            <a:ext cx="664370" cy="288925"/>
          </a:xfrm>
          <a:prstGeom prst="right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0EB03E61-46AA-A271-6DCF-FAD320F4335D}"/>
              </a:ext>
            </a:extLst>
          </p:cNvPr>
          <p:cNvSpPr/>
          <p:nvPr/>
        </p:nvSpPr>
        <p:spPr>
          <a:xfrm>
            <a:off x="4275930" y="5098250"/>
            <a:ext cx="664370" cy="288925"/>
          </a:xfrm>
          <a:prstGeom prst="right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69CDD4C5-F04A-424B-A9C3-98D8ED06D9F2}"/>
              </a:ext>
            </a:extLst>
          </p:cNvPr>
          <p:cNvSpPr/>
          <p:nvPr/>
        </p:nvSpPr>
        <p:spPr>
          <a:xfrm>
            <a:off x="715166" y="5623716"/>
            <a:ext cx="3194847" cy="748509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8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Cannot</a:t>
            </a:r>
            <a:r>
              <a:rPr lang="ko-KR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altLang="ko-KR" sz="28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do</a:t>
            </a:r>
            <a:endParaRPr lang="en-PH" sz="2800" dirty="0">
              <a:solidFill>
                <a:schemeClr val="tx1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110925ED-E63D-36A7-3121-3AEF6FA90A49}"/>
              </a:ext>
            </a:extLst>
          </p:cNvPr>
          <p:cNvSpPr/>
          <p:nvPr/>
        </p:nvSpPr>
        <p:spPr>
          <a:xfrm>
            <a:off x="5360193" y="5609427"/>
            <a:ext cx="3194847" cy="76279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8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Can do</a:t>
            </a:r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56399F1F-F04D-AA09-E584-2A2A0A24BACA}"/>
              </a:ext>
            </a:extLst>
          </p:cNvPr>
          <p:cNvSpPr/>
          <p:nvPr/>
        </p:nvSpPr>
        <p:spPr>
          <a:xfrm>
            <a:off x="4290218" y="5804083"/>
            <a:ext cx="664370" cy="288925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526025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1"/>
          <p:cNvSpPr txBox="1">
            <a:spLocks noChangeArrowheads="1"/>
          </p:cNvSpPr>
          <p:nvPr/>
        </p:nvSpPr>
        <p:spPr bwMode="auto">
          <a:xfrm>
            <a:off x="146019" y="980329"/>
            <a:ext cx="47561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Cultivating life is like cultivating soil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305050" y="1569507"/>
            <a:ext cx="2752725" cy="4572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Waste(Bad) Soil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61680" y="1571344"/>
            <a:ext cx="2105025" cy="4572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Bad Harvest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305050" y="2203911"/>
            <a:ext cx="2752725" cy="4572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Fertile(Good) Soil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61680" y="2205748"/>
            <a:ext cx="2070678" cy="4572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Good Harvest</a:t>
            </a:r>
          </a:p>
        </p:txBody>
      </p:sp>
      <p:sp>
        <p:nvSpPr>
          <p:cNvPr id="7" name="Right Arrow 6"/>
          <p:cNvSpPr/>
          <p:nvPr/>
        </p:nvSpPr>
        <p:spPr>
          <a:xfrm>
            <a:off x="5343525" y="1739448"/>
            <a:ext cx="609600" cy="228600"/>
          </a:xfrm>
          <a:prstGeom prst="right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5343525" y="2269077"/>
            <a:ext cx="685800" cy="228600"/>
          </a:xfrm>
          <a:prstGeom prst="righ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66700" y="3889980"/>
            <a:ext cx="8100005" cy="76944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200" dirty="0">
                <a:latin typeface="Times New Roman" pitchFamily="18" charset="0"/>
                <a:cs typeface="Times New Roman" pitchFamily="18" charset="0"/>
              </a:rPr>
              <a:t>Like farming, in order to cultivate our life, we must first convert first our idle(bad) mind to fertile(good) mind. </a:t>
            </a:r>
          </a:p>
        </p:txBody>
      </p:sp>
      <p:sp>
        <p:nvSpPr>
          <p:cNvPr id="11" name="Oval 8"/>
          <p:cNvSpPr>
            <a:spLocks noChangeArrowheads="1"/>
          </p:cNvSpPr>
          <p:nvPr/>
        </p:nvSpPr>
        <p:spPr bwMode="auto">
          <a:xfrm>
            <a:off x="408997" y="4736023"/>
            <a:ext cx="3567112" cy="853358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2400" dirty="0">
                <a:solidFill>
                  <a:srgbClr val="000014"/>
                </a:solidFill>
                <a:latin typeface="Times New Roman" pitchFamily="18" charset="0"/>
                <a:cs typeface="Times New Roman" pitchFamily="18" charset="0"/>
              </a:rPr>
              <a:t>Physical &amp; Spiritual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2400" dirty="0">
                <a:solidFill>
                  <a:srgbClr val="000014"/>
                </a:solidFill>
                <a:latin typeface="Times New Roman" pitchFamily="18" charset="0"/>
                <a:cs typeface="Times New Roman" pitchFamily="18" charset="0"/>
              </a:rPr>
              <a:t>Waste Land</a:t>
            </a:r>
          </a:p>
        </p:txBody>
      </p:sp>
      <p:sp>
        <p:nvSpPr>
          <p:cNvPr id="12" name="AutoShape 9"/>
          <p:cNvSpPr>
            <a:spLocks noChangeArrowheads="1"/>
          </p:cNvSpPr>
          <p:nvPr/>
        </p:nvSpPr>
        <p:spPr bwMode="auto">
          <a:xfrm>
            <a:off x="4280909" y="4918801"/>
            <a:ext cx="762000" cy="304800"/>
          </a:xfrm>
          <a:prstGeom prst="rightArrow">
            <a:avLst>
              <a:gd name="adj1" fmla="val 50000"/>
              <a:gd name="adj2" fmla="val 62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ko-KR" altLang="en-US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Oval 10"/>
          <p:cNvSpPr>
            <a:spLocks noChangeArrowheads="1"/>
          </p:cNvSpPr>
          <p:nvPr/>
        </p:nvSpPr>
        <p:spPr bwMode="auto">
          <a:xfrm>
            <a:off x="5377872" y="4746696"/>
            <a:ext cx="3529012" cy="928409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2400">
                <a:solidFill>
                  <a:srgbClr val="000014"/>
                </a:solidFill>
                <a:latin typeface="Times New Roman" pitchFamily="18" charset="0"/>
                <a:cs typeface="Times New Roman" pitchFamily="18" charset="0"/>
              </a:rPr>
              <a:t>Physical &amp; Spiritual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2400">
                <a:solidFill>
                  <a:srgbClr val="000014"/>
                </a:solidFill>
                <a:latin typeface="Times New Roman" pitchFamily="18" charset="0"/>
                <a:cs typeface="Times New Roman" pitchFamily="18" charset="0"/>
              </a:rPr>
              <a:t>Fertile Land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829719" y="5695596"/>
            <a:ext cx="3529012" cy="461665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Transformation of Mindset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993E40-8A5E-923A-6A7F-A39372F9F86E}"/>
              </a:ext>
            </a:extLst>
          </p:cNvPr>
          <p:cNvSpPr txBox="1"/>
          <p:nvPr/>
        </p:nvSpPr>
        <p:spPr>
          <a:xfrm>
            <a:off x="304585" y="1706578"/>
            <a:ext cx="1853621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Planting seed by farmer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081D474-5747-6CED-2E4A-90FBBF977B63}"/>
              </a:ext>
            </a:extLst>
          </p:cNvPr>
          <p:cNvSpPr txBox="1"/>
          <p:nvPr/>
        </p:nvSpPr>
        <p:spPr>
          <a:xfrm>
            <a:off x="266700" y="2862957"/>
            <a:ext cx="853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The first thing a farmer needs to do before sowing is to change the soil from barren land (soil) to fertile soil</a:t>
            </a:r>
            <a:endParaRPr lang="en-PH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259386E-3A26-5F47-F1B2-5BA93A6F6516}"/>
              </a:ext>
            </a:extLst>
          </p:cNvPr>
          <p:cNvSpPr txBox="1"/>
          <p:nvPr/>
        </p:nvSpPr>
        <p:spPr>
          <a:xfrm>
            <a:off x="581529" y="6190268"/>
            <a:ext cx="8025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needed to cultivate life is a transformation of mindset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D12EAFC-3910-0311-E4C7-4D9ACFA43A35}"/>
              </a:ext>
            </a:extLst>
          </p:cNvPr>
          <p:cNvSpPr txBox="1"/>
          <p:nvPr/>
        </p:nvSpPr>
        <p:spPr>
          <a:xfrm>
            <a:off x="146020" y="292169"/>
            <a:ext cx="3979414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have better and fruitful life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A731F62-5727-0E96-6216-EE3ED632FCA9}"/>
              </a:ext>
            </a:extLst>
          </p:cNvPr>
          <p:cNvSpPr txBox="1"/>
          <p:nvPr/>
        </p:nvSpPr>
        <p:spPr>
          <a:xfrm>
            <a:off x="4661909" y="308798"/>
            <a:ext cx="3865403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know how to cultivate the life</a:t>
            </a:r>
            <a:endParaRPr lang="en-PH" sz="2400" dirty="0"/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5BE17821-59A6-721E-64D3-9D2A88A78F1A}"/>
              </a:ext>
            </a:extLst>
          </p:cNvPr>
          <p:cNvSpPr/>
          <p:nvPr/>
        </p:nvSpPr>
        <p:spPr>
          <a:xfrm>
            <a:off x="4237567" y="364088"/>
            <a:ext cx="356658" cy="338842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021596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6873F0E-4006-F369-EE9A-8D246B918A54}"/>
              </a:ext>
            </a:extLst>
          </p:cNvPr>
          <p:cNvSpPr/>
          <p:nvPr/>
        </p:nvSpPr>
        <p:spPr>
          <a:xfrm>
            <a:off x="328613" y="2211388"/>
            <a:ext cx="1714500" cy="500062"/>
          </a:xfrm>
          <a:prstGeom prst="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Farming</a:t>
            </a:r>
            <a:endParaRPr lang="ko-KR" alt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FD6591-0C9A-B006-F5FD-51C654F76F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2068513"/>
            <a:ext cx="5851525" cy="831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>
                <a:latin typeface="Times New Roman" panose="02020603050405020304" pitchFamily="18" charset="0"/>
                <a:cs typeface="Times New Roman" panose="02020603050405020304" pitchFamily="18" charset="0"/>
              </a:rPr>
              <a:t>Can eradicate poverty and improve the quality of life</a:t>
            </a:r>
            <a:endParaRPr lang="ko-KR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ight Arrow 4">
            <a:extLst>
              <a:ext uri="{FF2B5EF4-FFF2-40B4-BE49-F238E27FC236}">
                <a16:creationId xmlns:a16="http://schemas.microsoft.com/office/drawing/2014/main" id="{7CF57764-5AFE-7275-955D-089F5926648E}"/>
              </a:ext>
            </a:extLst>
          </p:cNvPr>
          <p:cNvSpPr/>
          <p:nvPr/>
        </p:nvSpPr>
        <p:spPr>
          <a:xfrm>
            <a:off x="2185988" y="2286000"/>
            <a:ext cx="642937" cy="214313"/>
          </a:xfrm>
          <a:prstGeom prst="righ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BE6FE7-2D1D-15A5-0F41-D9D5BBD0F4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9788" y="3157538"/>
            <a:ext cx="2428875" cy="4619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>
                <a:latin typeface="Times New Roman" panose="02020603050405020304" pitchFamily="18" charset="0"/>
                <a:cs typeface="Times New Roman" panose="02020603050405020304" pitchFamily="18" charset="0"/>
              </a:rPr>
              <a:t>Need good soil</a:t>
            </a:r>
            <a:endParaRPr lang="ko-KR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50E993-54F4-22E6-A7B9-E89EF6BA62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4425" y="3157538"/>
            <a:ext cx="3433763" cy="461962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>
                <a:latin typeface="Times New Roman" panose="02020603050405020304" pitchFamily="18" charset="0"/>
                <a:cs typeface="Times New Roman" panose="02020603050405020304" pitchFamily="18" charset="0"/>
              </a:rPr>
              <a:t>Cultivation of soil or land</a:t>
            </a:r>
            <a:endParaRPr lang="ko-KR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BCA24C-84AD-EF7C-0504-5A3AF7760D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3" y="4114800"/>
            <a:ext cx="3214687" cy="461963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>
                <a:latin typeface="Times New Roman" panose="02020603050405020304" pitchFamily="18" charset="0"/>
                <a:cs typeface="Times New Roman" panose="02020603050405020304" pitchFamily="18" charset="0"/>
              </a:rPr>
              <a:t>Cultivation of mind</a:t>
            </a:r>
            <a:endParaRPr lang="ko-KR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DFDBE61-4FDB-32B8-7795-52829EFE5F49}"/>
              </a:ext>
            </a:extLst>
          </p:cNvPr>
          <p:cNvCxnSpPr/>
          <p:nvPr/>
        </p:nvCxnSpPr>
        <p:spPr>
          <a:xfrm>
            <a:off x="3643313" y="4043363"/>
            <a:ext cx="1073150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8025D63-070A-2840-50B0-446A76F7D00C}"/>
              </a:ext>
            </a:extLst>
          </p:cNvPr>
          <p:cNvCxnSpPr/>
          <p:nvPr/>
        </p:nvCxnSpPr>
        <p:spPr>
          <a:xfrm rot="5400000">
            <a:off x="2393951" y="5292725"/>
            <a:ext cx="2500312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6">
            <a:extLst>
              <a:ext uri="{FF2B5EF4-FFF2-40B4-BE49-F238E27FC236}">
                <a16:creationId xmlns:a16="http://schemas.microsoft.com/office/drawing/2014/main" id="{3848C075-D94C-79B3-BBFB-D9C429AE21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6313" y="3781425"/>
            <a:ext cx="35718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>
                <a:latin typeface="Times New Roman" panose="02020603050405020304" pitchFamily="18" charset="0"/>
                <a:cs typeface="Times New Roman" panose="02020603050405020304" pitchFamily="18" charset="0"/>
              </a:rPr>
              <a:t>From passive to active</a:t>
            </a:r>
            <a:endParaRPr lang="ko-KR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7">
            <a:extLst>
              <a:ext uri="{FF2B5EF4-FFF2-40B4-BE49-F238E27FC236}">
                <a16:creationId xmlns:a16="http://schemas.microsoft.com/office/drawing/2014/main" id="{F61875BB-1090-432F-8229-85BA50AE33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6313" y="4281488"/>
            <a:ext cx="37147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>
                <a:latin typeface="Times New Roman" panose="02020603050405020304" pitchFamily="18" charset="0"/>
                <a:cs typeface="Times New Roman" panose="02020603050405020304" pitchFamily="18" charset="0"/>
              </a:rPr>
              <a:t>From lazy to diligent</a:t>
            </a:r>
            <a:endParaRPr lang="ko-KR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8">
            <a:extLst>
              <a:ext uri="{FF2B5EF4-FFF2-40B4-BE49-F238E27FC236}">
                <a16:creationId xmlns:a16="http://schemas.microsoft.com/office/drawing/2014/main" id="{7B2D34A6-E49D-8199-EBC3-164069197F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6313" y="4852988"/>
            <a:ext cx="41433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>
                <a:latin typeface="Times New Roman" panose="02020603050405020304" pitchFamily="18" charset="0"/>
                <a:cs typeface="Times New Roman" panose="02020603050405020304" pitchFamily="18" charset="0"/>
              </a:rPr>
              <a:t>From negative to positive</a:t>
            </a:r>
            <a:endParaRPr lang="ko-KR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9">
            <a:extLst>
              <a:ext uri="{FF2B5EF4-FFF2-40B4-BE49-F238E27FC236}">
                <a16:creationId xmlns:a16="http://schemas.microsoft.com/office/drawing/2014/main" id="{B773D917-FA9F-6E2B-F284-D46B60E16A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6313" y="5314950"/>
            <a:ext cx="403701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>
                <a:latin typeface="Times New Roman" panose="02020603050405020304" pitchFamily="18" charset="0"/>
                <a:cs typeface="Times New Roman" panose="02020603050405020304" pitchFamily="18" charset="0"/>
              </a:rPr>
              <a:t>From dependent to independent</a:t>
            </a:r>
            <a:endParaRPr lang="ko-KR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20">
            <a:extLst>
              <a:ext uri="{FF2B5EF4-FFF2-40B4-BE49-F238E27FC236}">
                <a16:creationId xmlns:a16="http://schemas.microsoft.com/office/drawing/2014/main" id="{C6543C7B-8C5E-5B36-AF1A-ADC7ED0AFF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6313" y="6243638"/>
            <a:ext cx="29511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>
                <a:latin typeface="Times New Roman" panose="02020603050405020304" pitchFamily="18" charset="0"/>
                <a:cs typeface="Times New Roman" panose="02020603050405020304" pitchFamily="18" charset="0"/>
              </a:rPr>
              <a:t>From hate to love</a:t>
            </a:r>
            <a:endParaRPr lang="ko-KR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F8E9B13-1A78-F3CE-D23D-038EB58632F8}"/>
              </a:ext>
            </a:extLst>
          </p:cNvPr>
          <p:cNvCxnSpPr/>
          <p:nvPr/>
        </p:nvCxnSpPr>
        <p:spPr>
          <a:xfrm>
            <a:off x="3643313" y="4543425"/>
            <a:ext cx="1000125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4088504-53EE-C172-C8C2-8D0CFFB6F294}"/>
              </a:ext>
            </a:extLst>
          </p:cNvPr>
          <p:cNvCxnSpPr/>
          <p:nvPr/>
        </p:nvCxnSpPr>
        <p:spPr>
          <a:xfrm>
            <a:off x="3000375" y="5114925"/>
            <a:ext cx="1571625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10BD4EF-35BE-ACCB-BC0F-A0BE7586A451}"/>
              </a:ext>
            </a:extLst>
          </p:cNvPr>
          <p:cNvCxnSpPr/>
          <p:nvPr/>
        </p:nvCxnSpPr>
        <p:spPr>
          <a:xfrm>
            <a:off x="3643313" y="5614988"/>
            <a:ext cx="1000125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DB07C45-279B-F05B-E97C-DA07893A01AD}"/>
              </a:ext>
            </a:extLst>
          </p:cNvPr>
          <p:cNvCxnSpPr/>
          <p:nvPr/>
        </p:nvCxnSpPr>
        <p:spPr>
          <a:xfrm>
            <a:off x="3643313" y="6543675"/>
            <a:ext cx="1000125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Up Arrow 20">
            <a:extLst>
              <a:ext uri="{FF2B5EF4-FFF2-40B4-BE49-F238E27FC236}">
                <a16:creationId xmlns:a16="http://schemas.microsoft.com/office/drawing/2014/main" id="{D33AAF65-4DFD-BAF6-BDBA-58B2246B63DB}"/>
              </a:ext>
            </a:extLst>
          </p:cNvPr>
          <p:cNvSpPr/>
          <p:nvPr/>
        </p:nvSpPr>
        <p:spPr>
          <a:xfrm>
            <a:off x="1114425" y="2714625"/>
            <a:ext cx="214313" cy="428625"/>
          </a:xfrm>
          <a:prstGeom prst="up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22" name="Left Arrow 21">
            <a:extLst>
              <a:ext uri="{FF2B5EF4-FFF2-40B4-BE49-F238E27FC236}">
                <a16:creationId xmlns:a16="http://schemas.microsoft.com/office/drawing/2014/main" id="{38917636-09BE-C0C4-80C4-516D3B52FA97}"/>
              </a:ext>
            </a:extLst>
          </p:cNvPr>
          <p:cNvSpPr/>
          <p:nvPr/>
        </p:nvSpPr>
        <p:spPr>
          <a:xfrm>
            <a:off x="4572000" y="3276600"/>
            <a:ext cx="304800" cy="214313"/>
          </a:xfrm>
          <a:prstGeom prst="lef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14AAF71-E82F-799D-0363-42182E16102A}"/>
              </a:ext>
            </a:extLst>
          </p:cNvPr>
          <p:cNvCxnSpPr>
            <a:cxnSpLocks/>
          </p:cNvCxnSpPr>
          <p:nvPr/>
        </p:nvCxnSpPr>
        <p:spPr>
          <a:xfrm flipV="1">
            <a:off x="2214563" y="3652838"/>
            <a:ext cx="4929187" cy="390525"/>
          </a:xfrm>
          <a:prstGeom prst="straightConnector1">
            <a:avLst/>
          </a:prstGeom>
          <a:ln w="571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42F26323-B539-19AB-5960-7D76E6FE67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2463" y="3181350"/>
            <a:ext cx="1068387" cy="461963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PH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Soil</a:t>
            </a:r>
          </a:p>
        </p:txBody>
      </p:sp>
      <p:sp>
        <p:nvSpPr>
          <p:cNvPr id="24" name="왼쪽 화살표 23">
            <a:extLst>
              <a:ext uri="{FF2B5EF4-FFF2-40B4-BE49-F238E27FC236}">
                <a16:creationId xmlns:a16="http://schemas.microsoft.com/office/drawing/2014/main" id="{C9A5261F-0C4E-32AB-F8B2-C1CF05009346}"/>
              </a:ext>
            </a:extLst>
          </p:cNvPr>
          <p:cNvSpPr/>
          <p:nvPr/>
        </p:nvSpPr>
        <p:spPr>
          <a:xfrm>
            <a:off x="1722438" y="3268663"/>
            <a:ext cx="387350" cy="26035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PH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EF53F5C-7A7E-C8C7-D3AE-CD699B981D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638" y="1466850"/>
            <a:ext cx="5688012" cy="461963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PH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How can farmers make successful farming ?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895743D4-55C5-44D2-D861-4776EC884B34}"/>
              </a:ext>
            </a:extLst>
          </p:cNvPr>
          <p:cNvSpPr/>
          <p:nvPr/>
        </p:nvSpPr>
        <p:spPr>
          <a:xfrm>
            <a:off x="193675" y="4983163"/>
            <a:ext cx="3116263" cy="133985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ko-K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Transformation of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ko-K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Mindset</a:t>
            </a:r>
            <a:endParaRPr lang="ko-KR" alt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Arrow: Down 29">
            <a:extLst>
              <a:ext uri="{FF2B5EF4-FFF2-40B4-BE49-F238E27FC236}">
                <a16:creationId xmlns:a16="http://schemas.microsoft.com/office/drawing/2014/main" id="{BA2FE9C7-5EDA-BFD9-B364-BA90953A7D30}"/>
              </a:ext>
            </a:extLst>
          </p:cNvPr>
          <p:cNvSpPr/>
          <p:nvPr/>
        </p:nvSpPr>
        <p:spPr>
          <a:xfrm>
            <a:off x="1763713" y="1928813"/>
            <a:ext cx="404812" cy="3054350"/>
          </a:xfrm>
          <a:prstGeom prst="downArrow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PH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1B1779A-2DF5-EEA5-61D2-DAB14F3F7B41}"/>
              </a:ext>
            </a:extLst>
          </p:cNvPr>
          <p:cNvSpPr txBox="1"/>
          <p:nvPr/>
        </p:nvSpPr>
        <p:spPr>
          <a:xfrm>
            <a:off x="203993" y="323116"/>
            <a:ext cx="87360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Almost 45% of the population in the world lives in households where agricultural activities represent the main occupation of the head.</a:t>
            </a:r>
          </a:p>
        </p:txBody>
      </p:sp>
    </p:spTree>
    <p:extLst>
      <p:ext uri="{BB962C8B-B14F-4D97-AF65-F5344CB8AC3E}">
        <p14:creationId xmlns:p14="http://schemas.microsoft.com/office/powerpoint/2010/main" val="393089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11" grpId="0"/>
      <p:bldP spid="12" grpId="0"/>
      <p:bldP spid="13" grpId="0"/>
      <p:bldP spid="14" grpId="0"/>
      <p:bldP spid="15" grpId="0"/>
      <p:bldP spid="21" grpId="0" animBg="1"/>
      <p:bldP spid="22" grpId="0" animBg="1"/>
      <p:bldP spid="2" grpId="0" animBg="1"/>
      <p:bldP spid="24" grpId="0" animBg="1"/>
      <p:bldP spid="28" grpId="0" animBg="1"/>
      <p:bldP spid="29" grpId="0" animBg="1"/>
      <p:bldP spid="3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0D6F507-2E7A-9679-10B2-89D7898AD653}"/>
              </a:ext>
            </a:extLst>
          </p:cNvPr>
          <p:cNvSpPr/>
          <p:nvPr/>
        </p:nvSpPr>
        <p:spPr>
          <a:xfrm>
            <a:off x="152400" y="1860550"/>
            <a:ext cx="1847850" cy="500063"/>
          </a:xfrm>
          <a:prstGeom prst="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Livelihood</a:t>
            </a:r>
            <a:endParaRPr lang="ko-KR" alt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4ACE49-31C2-3584-934B-005725090E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8938" y="1717675"/>
            <a:ext cx="5643562" cy="8302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>
                <a:latin typeface="Times New Roman" panose="02020603050405020304" pitchFamily="18" charset="0"/>
                <a:cs typeface="Times New Roman" panose="02020603050405020304" pitchFamily="18" charset="0"/>
              </a:rPr>
              <a:t>Can eradicate poverty and improve the quality of life</a:t>
            </a:r>
            <a:endParaRPr lang="ko-KR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ight Arrow 4">
            <a:extLst>
              <a:ext uri="{FF2B5EF4-FFF2-40B4-BE49-F238E27FC236}">
                <a16:creationId xmlns:a16="http://schemas.microsoft.com/office/drawing/2014/main" id="{46FFD8ED-2804-20E2-36CC-FC52FEF37392}"/>
              </a:ext>
            </a:extLst>
          </p:cNvPr>
          <p:cNvSpPr/>
          <p:nvPr/>
        </p:nvSpPr>
        <p:spPr>
          <a:xfrm>
            <a:off x="2143125" y="1938338"/>
            <a:ext cx="642938" cy="214312"/>
          </a:xfrm>
          <a:prstGeom prst="righ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287B90-9DB5-13E4-36C1-65F0752174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7950" y="2789238"/>
            <a:ext cx="1895475" cy="8302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>
                <a:latin typeface="Times New Roman" panose="02020603050405020304" pitchFamily="18" charset="0"/>
                <a:cs typeface="Times New Roman" panose="02020603050405020304" pitchFamily="18" charset="0"/>
              </a:rPr>
              <a:t>Need good resources</a:t>
            </a:r>
            <a:endParaRPr lang="ko-KR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28CB5B-DD40-4A71-5C98-B2E69A981A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0225" y="2941638"/>
            <a:ext cx="3076575" cy="460375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>
                <a:latin typeface="Times New Roman" panose="02020603050405020304" pitchFamily="18" charset="0"/>
                <a:cs typeface="Times New Roman" panose="02020603050405020304" pitchFamily="18" charset="0"/>
              </a:rPr>
              <a:t>Good management</a:t>
            </a:r>
            <a:endParaRPr lang="ko-KR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F62991-633E-335B-458F-A8D716BF69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3" y="4122738"/>
            <a:ext cx="3214687" cy="460375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>
                <a:latin typeface="Times New Roman" panose="02020603050405020304" pitchFamily="18" charset="0"/>
                <a:cs typeface="Times New Roman" panose="02020603050405020304" pitchFamily="18" charset="0"/>
              </a:rPr>
              <a:t>Cultivation of mind</a:t>
            </a:r>
            <a:endParaRPr lang="ko-KR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9397ADA-EADB-8344-D7D3-07C862F3551D}"/>
              </a:ext>
            </a:extLst>
          </p:cNvPr>
          <p:cNvCxnSpPr/>
          <p:nvPr/>
        </p:nvCxnSpPr>
        <p:spPr>
          <a:xfrm>
            <a:off x="3643313" y="4008438"/>
            <a:ext cx="1073150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5119ADC-F038-27D4-03BE-2C2936886859}"/>
              </a:ext>
            </a:extLst>
          </p:cNvPr>
          <p:cNvCxnSpPr/>
          <p:nvPr/>
        </p:nvCxnSpPr>
        <p:spPr>
          <a:xfrm rot="5400000">
            <a:off x="2393950" y="5300663"/>
            <a:ext cx="2500313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6">
            <a:extLst>
              <a:ext uri="{FF2B5EF4-FFF2-40B4-BE49-F238E27FC236}">
                <a16:creationId xmlns:a16="http://schemas.microsoft.com/office/drawing/2014/main" id="{B12E6A93-4E9B-752B-1FAD-A31A603CA4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6313" y="3786188"/>
            <a:ext cx="3571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>
                <a:latin typeface="Times New Roman" panose="02020603050405020304" pitchFamily="18" charset="0"/>
                <a:cs typeface="Times New Roman" panose="02020603050405020304" pitchFamily="18" charset="0"/>
              </a:rPr>
              <a:t>From passive to active</a:t>
            </a:r>
            <a:endParaRPr lang="ko-KR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7">
            <a:extLst>
              <a:ext uri="{FF2B5EF4-FFF2-40B4-BE49-F238E27FC236}">
                <a16:creationId xmlns:a16="http://schemas.microsoft.com/office/drawing/2014/main" id="{9F068862-EAC1-16F3-5DD0-50CEFBA4BF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6313" y="4248150"/>
            <a:ext cx="3714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>
                <a:latin typeface="Times New Roman" panose="02020603050405020304" pitchFamily="18" charset="0"/>
                <a:cs typeface="Times New Roman" panose="02020603050405020304" pitchFamily="18" charset="0"/>
              </a:rPr>
              <a:t>From lazy to diligent</a:t>
            </a:r>
            <a:endParaRPr lang="ko-KR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8">
            <a:extLst>
              <a:ext uri="{FF2B5EF4-FFF2-40B4-BE49-F238E27FC236}">
                <a16:creationId xmlns:a16="http://schemas.microsoft.com/office/drawing/2014/main" id="{DA0E86E9-18B7-708C-62B0-667AC52A97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6313" y="4833938"/>
            <a:ext cx="41433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>
                <a:latin typeface="Times New Roman" panose="02020603050405020304" pitchFamily="18" charset="0"/>
                <a:cs typeface="Times New Roman" panose="02020603050405020304" pitchFamily="18" charset="0"/>
              </a:rPr>
              <a:t>From negative to positive</a:t>
            </a:r>
            <a:endParaRPr lang="ko-KR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9">
            <a:extLst>
              <a:ext uri="{FF2B5EF4-FFF2-40B4-BE49-F238E27FC236}">
                <a16:creationId xmlns:a16="http://schemas.microsoft.com/office/drawing/2014/main" id="{73F9A108-15C4-EBE4-0D16-30B5BA20BF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6313" y="5316538"/>
            <a:ext cx="403701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>
                <a:latin typeface="Times New Roman" panose="02020603050405020304" pitchFamily="18" charset="0"/>
                <a:cs typeface="Times New Roman" panose="02020603050405020304" pitchFamily="18" charset="0"/>
              </a:rPr>
              <a:t>From dependent to independent</a:t>
            </a:r>
            <a:endParaRPr lang="ko-KR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20">
            <a:extLst>
              <a:ext uri="{FF2B5EF4-FFF2-40B4-BE49-F238E27FC236}">
                <a16:creationId xmlns:a16="http://schemas.microsoft.com/office/drawing/2014/main" id="{819174DA-5F9C-3ADA-D3DD-78818CB40E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6313" y="6221413"/>
            <a:ext cx="29511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>
                <a:latin typeface="Times New Roman" panose="02020603050405020304" pitchFamily="18" charset="0"/>
                <a:cs typeface="Times New Roman" panose="02020603050405020304" pitchFamily="18" charset="0"/>
              </a:rPr>
              <a:t>From hate to love</a:t>
            </a:r>
            <a:endParaRPr lang="ko-KR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8ECDF26-20B8-5EBB-7B6B-F24C370DC232}"/>
              </a:ext>
            </a:extLst>
          </p:cNvPr>
          <p:cNvCxnSpPr/>
          <p:nvPr/>
        </p:nvCxnSpPr>
        <p:spPr>
          <a:xfrm>
            <a:off x="3643313" y="4551363"/>
            <a:ext cx="1000125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FFC9EDE-B595-688D-0324-EC6F2552E90C}"/>
              </a:ext>
            </a:extLst>
          </p:cNvPr>
          <p:cNvCxnSpPr/>
          <p:nvPr/>
        </p:nvCxnSpPr>
        <p:spPr>
          <a:xfrm>
            <a:off x="3000375" y="5122863"/>
            <a:ext cx="1571625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C19163A-300F-FA9C-3B76-45C977916E0A}"/>
              </a:ext>
            </a:extLst>
          </p:cNvPr>
          <p:cNvCxnSpPr/>
          <p:nvPr/>
        </p:nvCxnSpPr>
        <p:spPr>
          <a:xfrm>
            <a:off x="3643313" y="5565775"/>
            <a:ext cx="1000125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FF75518-3302-B7B5-C54A-1E07E142055F}"/>
              </a:ext>
            </a:extLst>
          </p:cNvPr>
          <p:cNvCxnSpPr/>
          <p:nvPr/>
        </p:nvCxnSpPr>
        <p:spPr>
          <a:xfrm>
            <a:off x="3643313" y="6494463"/>
            <a:ext cx="1000125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Up Arrow 20">
            <a:extLst>
              <a:ext uri="{FF2B5EF4-FFF2-40B4-BE49-F238E27FC236}">
                <a16:creationId xmlns:a16="http://schemas.microsoft.com/office/drawing/2014/main" id="{3FF86064-3E78-1939-36B5-44C41F9E7A0B}"/>
              </a:ext>
            </a:extLst>
          </p:cNvPr>
          <p:cNvSpPr/>
          <p:nvPr/>
        </p:nvSpPr>
        <p:spPr>
          <a:xfrm>
            <a:off x="1071563" y="2366963"/>
            <a:ext cx="214312" cy="428625"/>
          </a:xfrm>
          <a:prstGeom prst="up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22" name="Left Arrow 21">
            <a:extLst>
              <a:ext uri="{FF2B5EF4-FFF2-40B4-BE49-F238E27FC236}">
                <a16:creationId xmlns:a16="http://schemas.microsoft.com/office/drawing/2014/main" id="{0B14093B-DB22-AA56-B32A-43B373F7EC35}"/>
              </a:ext>
            </a:extLst>
          </p:cNvPr>
          <p:cNvSpPr/>
          <p:nvPr/>
        </p:nvSpPr>
        <p:spPr>
          <a:xfrm>
            <a:off x="4924425" y="3073400"/>
            <a:ext cx="533400" cy="222250"/>
          </a:xfrm>
          <a:prstGeom prst="lef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AC7A189-0BEF-AB6A-8A82-594205C6F244}"/>
              </a:ext>
            </a:extLst>
          </p:cNvPr>
          <p:cNvCxnSpPr/>
          <p:nvPr/>
        </p:nvCxnSpPr>
        <p:spPr>
          <a:xfrm flipV="1">
            <a:off x="2214563" y="3509963"/>
            <a:ext cx="3729037" cy="500062"/>
          </a:xfrm>
          <a:prstGeom prst="straightConnector1">
            <a:avLst/>
          </a:prstGeom>
          <a:ln w="571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1DDE8945-6F66-5F85-CF2E-9E2C347C42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2901950"/>
            <a:ext cx="1762125" cy="830263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PH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Human &amp;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PH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Material</a:t>
            </a:r>
          </a:p>
        </p:txBody>
      </p:sp>
      <p:sp>
        <p:nvSpPr>
          <p:cNvPr id="24" name="왼쪽 화살표 23">
            <a:extLst>
              <a:ext uri="{FF2B5EF4-FFF2-40B4-BE49-F238E27FC236}">
                <a16:creationId xmlns:a16="http://schemas.microsoft.com/office/drawing/2014/main" id="{761B321C-3999-8914-A13D-0A3D6E2AC5B3}"/>
              </a:ext>
            </a:extLst>
          </p:cNvPr>
          <p:cNvSpPr/>
          <p:nvPr/>
        </p:nvSpPr>
        <p:spPr>
          <a:xfrm>
            <a:off x="2020888" y="3073400"/>
            <a:ext cx="469900" cy="26035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PH"/>
          </a:p>
        </p:txBody>
      </p:sp>
      <p:sp>
        <p:nvSpPr>
          <p:cNvPr id="38937" name="TextBox 26">
            <a:extLst>
              <a:ext uri="{FF2B5EF4-FFF2-40B4-BE49-F238E27FC236}">
                <a16:creationId xmlns:a16="http://schemas.microsoft.com/office/drawing/2014/main" id="{5062F059-B793-D75F-4C78-3943ABC79C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3" y="1009650"/>
            <a:ext cx="6167437" cy="461963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PH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can individual make successful result? </a:t>
            </a:r>
          </a:p>
        </p:txBody>
      </p:sp>
      <p:sp>
        <p:nvSpPr>
          <p:cNvPr id="28" name="Arrow: Down 27">
            <a:extLst>
              <a:ext uri="{FF2B5EF4-FFF2-40B4-BE49-F238E27FC236}">
                <a16:creationId xmlns:a16="http://schemas.microsoft.com/office/drawing/2014/main" id="{03DFDCDA-DCE0-32B7-031F-AF789ACDE63E}"/>
              </a:ext>
            </a:extLst>
          </p:cNvPr>
          <p:cNvSpPr/>
          <p:nvPr/>
        </p:nvSpPr>
        <p:spPr>
          <a:xfrm>
            <a:off x="1809750" y="1471613"/>
            <a:ext cx="381000" cy="3511550"/>
          </a:xfrm>
          <a:prstGeom prst="downArrow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PH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4420A464-C950-AADC-299B-E9CCA6907AC2}"/>
              </a:ext>
            </a:extLst>
          </p:cNvPr>
          <p:cNvSpPr/>
          <p:nvPr/>
        </p:nvSpPr>
        <p:spPr>
          <a:xfrm>
            <a:off x="193675" y="4983163"/>
            <a:ext cx="2992438" cy="123825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ko-K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Transformation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ko-K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of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ko-K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Mindset</a:t>
            </a:r>
            <a:endParaRPr lang="ko-KR" alt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9089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11" grpId="0"/>
      <p:bldP spid="12" grpId="0"/>
      <p:bldP spid="13" grpId="0"/>
      <p:bldP spid="14" grpId="0"/>
      <p:bldP spid="15" grpId="0"/>
      <p:bldP spid="21" grpId="0" animBg="1"/>
      <p:bldP spid="22" grpId="0" animBg="1"/>
      <p:bldP spid="2" grpId="0" animBg="1"/>
      <p:bldP spid="24" grpId="0" animBg="1"/>
      <p:bldP spid="28" grpId="0" animBg="1"/>
      <p:bldP spid="2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Oval 2">
            <a:extLst>
              <a:ext uri="{FF2B5EF4-FFF2-40B4-BE49-F238E27FC236}">
                <a16:creationId xmlns:a16="http://schemas.microsoft.com/office/drawing/2014/main" id="{3E7ECEC1-0FCF-1442-6DB0-A1833B7334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2000" y="757238"/>
            <a:ext cx="2438400" cy="533400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>
                <a:latin typeface="Times New Roman" panose="02020603050405020304" pitchFamily="18" charset="0"/>
              </a:rPr>
              <a:t>Farming</a:t>
            </a:r>
          </a:p>
        </p:txBody>
      </p:sp>
      <p:sp>
        <p:nvSpPr>
          <p:cNvPr id="12291" name="Oval 3">
            <a:extLst>
              <a:ext uri="{FF2B5EF4-FFF2-40B4-BE49-F238E27FC236}">
                <a16:creationId xmlns:a16="http://schemas.microsoft.com/office/drawing/2014/main" id="{735EE974-241B-FB8A-29C8-3ADF48B332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400" y="1443038"/>
            <a:ext cx="3657600" cy="914400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>
                <a:latin typeface="Times New Roman" panose="02020603050405020304" pitchFamily="18" charset="0"/>
              </a:rPr>
              <a:t>Physical Farming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>
                <a:latin typeface="Times New Roman" panose="02020603050405020304" pitchFamily="18" charset="0"/>
              </a:rPr>
              <a:t>(Soil)</a:t>
            </a:r>
          </a:p>
        </p:txBody>
      </p:sp>
      <p:sp>
        <p:nvSpPr>
          <p:cNvPr id="12292" name="Oval 4">
            <a:extLst>
              <a:ext uri="{FF2B5EF4-FFF2-40B4-BE49-F238E27FC236}">
                <a16:creationId xmlns:a16="http://schemas.microsoft.com/office/drawing/2014/main" id="{5EF212E5-F616-1919-AA3B-F8511582BA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30800" y="1366838"/>
            <a:ext cx="3657600" cy="990600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>
                <a:latin typeface="Times New Roman" panose="02020603050405020304" pitchFamily="18" charset="0"/>
              </a:rPr>
              <a:t>Spiritual Farming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>
                <a:latin typeface="Times New Roman" panose="02020603050405020304" pitchFamily="18" charset="0"/>
              </a:rPr>
              <a:t>(Mind) </a:t>
            </a:r>
          </a:p>
        </p:txBody>
      </p:sp>
      <p:sp>
        <p:nvSpPr>
          <p:cNvPr id="12293" name="Rectangle 5">
            <a:extLst>
              <a:ext uri="{FF2B5EF4-FFF2-40B4-BE49-F238E27FC236}">
                <a16:creationId xmlns:a16="http://schemas.microsoft.com/office/drawing/2014/main" id="{73CF1A7F-B200-A15C-D7C0-396DBF63D9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000" y="2662238"/>
            <a:ext cx="2438400" cy="4572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>
                <a:latin typeface="Times New Roman" panose="02020603050405020304" pitchFamily="18" charset="0"/>
              </a:rPr>
              <a:t>Planting Seeds</a:t>
            </a:r>
          </a:p>
        </p:txBody>
      </p:sp>
      <p:sp>
        <p:nvSpPr>
          <p:cNvPr id="12294" name="Rectangle 6">
            <a:extLst>
              <a:ext uri="{FF2B5EF4-FFF2-40B4-BE49-F238E27FC236}">
                <a16:creationId xmlns:a16="http://schemas.microsoft.com/office/drawing/2014/main" id="{83FAFD8B-B258-4C6C-6E0E-135F406326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0050" y="2662238"/>
            <a:ext cx="2971800" cy="4572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>
                <a:latin typeface="Times New Roman" panose="02020603050405020304" pitchFamily="18" charset="0"/>
              </a:rPr>
              <a:t>Planting Thoughts</a:t>
            </a:r>
          </a:p>
        </p:txBody>
      </p:sp>
      <p:sp>
        <p:nvSpPr>
          <p:cNvPr id="12295" name="Oval 7">
            <a:extLst>
              <a:ext uri="{FF2B5EF4-FFF2-40B4-BE49-F238E27FC236}">
                <a16:creationId xmlns:a16="http://schemas.microsoft.com/office/drawing/2014/main" id="{E58AE068-19A3-3947-38CA-6DF9580566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200" y="3500438"/>
            <a:ext cx="1143000" cy="1066800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>
                <a:latin typeface="Times New Roman" panose="02020603050405020304" pitchFamily="18" charset="0"/>
              </a:rPr>
              <a:t>Good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>
                <a:latin typeface="Times New Roman" panose="02020603050405020304" pitchFamily="18" charset="0"/>
              </a:rPr>
              <a:t>Soil</a:t>
            </a:r>
          </a:p>
        </p:txBody>
      </p:sp>
      <p:sp>
        <p:nvSpPr>
          <p:cNvPr id="12296" name="Oval 8">
            <a:extLst>
              <a:ext uri="{FF2B5EF4-FFF2-40B4-BE49-F238E27FC236}">
                <a16:creationId xmlns:a16="http://schemas.microsoft.com/office/drawing/2014/main" id="{5635B675-6100-7813-FB4B-07C02A1B5E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6200" y="3429000"/>
            <a:ext cx="1143000" cy="1066800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>
                <a:latin typeface="Times New Roman" panose="02020603050405020304" pitchFamily="18" charset="0"/>
              </a:rPr>
              <a:t>Bad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>
                <a:latin typeface="Times New Roman" panose="02020603050405020304" pitchFamily="18" charset="0"/>
              </a:rPr>
              <a:t>Soil</a:t>
            </a:r>
          </a:p>
        </p:txBody>
      </p:sp>
      <p:sp>
        <p:nvSpPr>
          <p:cNvPr id="12297" name="Oval 9">
            <a:extLst>
              <a:ext uri="{FF2B5EF4-FFF2-40B4-BE49-F238E27FC236}">
                <a16:creationId xmlns:a16="http://schemas.microsoft.com/office/drawing/2014/main" id="{440BC33C-F31F-7E7D-52DB-C4B06BD1FD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7200" y="3505200"/>
            <a:ext cx="1143000" cy="1143000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>
                <a:latin typeface="Times New Roman" panose="02020603050405020304" pitchFamily="18" charset="0"/>
              </a:rPr>
              <a:t>Good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>
                <a:latin typeface="Times New Roman" panose="02020603050405020304" pitchFamily="18" charset="0"/>
              </a:rPr>
              <a:t>Mind</a:t>
            </a:r>
          </a:p>
        </p:txBody>
      </p:sp>
      <p:sp>
        <p:nvSpPr>
          <p:cNvPr id="12298" name="Oval 10">
            <a:extLst>
              <a:ext uri="{FF2B5EF4-FFF2-40B4-BE49-F238E27FC236}">
                <a16:creationId xmlns:a16="http://schemas.microsoft.com/office/drawing/2014/main" id="{87CD6532-20E5-EB53-9CF1-6B919630D7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89800" y="3505200"/>
            <a:ext cx="1219200" cy="1143000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>
                <a:latin typeface="Times New Roman" panose="02020603050405020304" pitchFamily="18" charset="0"/>
              </a:rPr>
              <a:t>Bad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>
                <a:latin typeface="Times New Roman" panose="02020603050405020304" pitchFamily="18" charset="0"/>
              </a:rPr>
              <a:t>Mind</a:t>
            </a:r>
          </a:p>
        </p:txBody>
      </p:sp>
      <p:sp>
        <p:nvSpPr>
          <p:cNvPr id="12299" name="Rectangle 11">
            <a:extLst>
              <a:ext uri="{FF2B5EF4-FFF2-40B4-BE49-F238E27FC236}">
                <a16:creationId xmlns:a16="http://schemas.microsoft.com/office/drawing/2014/main" id="{15691928-A496-326C-F1BB-8220D1A0B6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563" y="4800600"/>
            <a:ext cx="1371600" cy="9144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>
                <a:latin typeface="Times New Roman" panose="02020603050405020304" pitchFamily="18" charset="0"/>
              </a:rPr>
              <a:t>Good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>
                <a:latin typeface="Times New Roman" panose="02020603050405020304" pitchFamily="18" charset="0"/>
              </a:rPr>
              <a:t>Harvest</a:t>
            </a:r>
          </a:p>
        </p:txBody>
      </p:sp>
      <p:sp>
        <p:nvSpPr>
          <p:cNvPr id="12300" name="Rectangle 12">
            <a:extLst>
              <a:ext uri="{FF2B5EF4-FFF2-40B4-BE49-F238E27FC236}">
                <a16:creationId xmlns:a16="http://schemas.microsoft.com/office/drawing/2014/main" id="{8E3D4232-21B9-F6BA-3A75-731AC000BB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8563" y="4800600"/>
            <a:ext cx="1447800" cy="9144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>
                <a:latin typeface="Times New Roman" panose="02020603050405020304" pitchFamily="18" charset="0"/>
              </a:rPr>
              <a:t>Bad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>
                <a:latin typeface="Times New Roman" panose="02020603050405020304" pitchFamily="18" charset="0"/>
              </a:rPr>
              <a:t>Harvest</a:t>
            </a:r>
          </a:p>
        </p:txBody>
      </p:sp>
      <p:sp>
        <p:nvSpPr>
          <p:cNvPr id="12301" name="Rectangle 13">
            <a:extLst>
              <a:ext uri="{FF2B5EF4-FFF2-40B4-BE49-F238E27FC236}">
                <a16:creationId xmlns:a16="http://schemas.microsoft.com/office/drawing/2014/main" id="{3B4417C4-D2DB-23DE-BF5B-8E431D8FC0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35563" y="4876800"/>
            <a:ext cx="1654175" cy="9144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>
                <a:latin typeface="Times New Roman" panose="02020603050405020304" pitchFamily="18" charset="0"/>
              </a:rPr>
              <a:t>Good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>
                <a:latin typeface="Times New Roman" panose="02020603050405020304" pitchFamily="18" charset="0"/>
              </a:rPr>
              <a:t>Behavior</a:t>
            </a:r>
          </a:p>
        </p:txBody>
      </p:sp>
      <p:sp>
        <p:nvSpPr>
          <p:cNvPr id="12302" name="Rectangle 14">
            <a:extLst>
              <a:ext uri="{FF2B5EF4-FFF2-40B4-BE49-F238E27FC236}">
                <a16:creationId xmlns:a16="http://schemas.microsoft.com/office/drawing/2014/main" id="{96D0490B-C92D-C05D-5BB6-D11636F0DB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4876800"/>
            <a:ext cx="1447800" cy="9144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>
                <a:latin typeface="Times New Roman" panose="02020603050405020304" pitchFamily="18" charset="0"/>
              </a:rPr>
              <a:t>Bad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>
                <a:latin typeface="Times New Roman" panose="02020603050405020304" pitchFamily="18" charset="0"/>
              </a:rPr>
              <a:t>Behavior</a:t>
            </a:r>
          </a:p>
        </p:txBody>
      </p:sp>
      <p:sp>
        <p:nvSpPr>
          <p:cNvPr id="12303" name="Line 15">
            <a:extLst>
              <a:ext uri="{FF2B5EF4-FFF2-40B4-BE49-F238E27FC236}">
                <a16:creationId xmlns:a16="http://schemas.microsoft.com/office/drawing/2014/main" id="{0F916642-2C2E-4B73-AD03-B33A8B93529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362200" y="1219200"/>
            <a:ext cx="1447800" cy="152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PH"/>
          </a:p>
        </p:txBody>
      </p:sp>
      <p:sp>
        <p:nvSpPr>
          <p:cNvPr id="12304" name="Line 16">
            <a:extLst>
              <a:ext uri="{FF2B5EF4-FFF2-40B4-BE49-F238E27FC236}">
                <a16:creationId xmlns:a16="http://schemas.microsoft.com/office/drawing/2014/main" id="{E7D6E297-7632-FE96-BDD4-2AE928311AF3}"/>
              </a:ext>
            </a:extLst>
          </p:cNvPr>
          <p:cNvSpPr>
            <a:spLocks noChangeShapeType="1"/>
          </p:cNvSpPr>
          <p:nvPr/>
        </p:nvSpPr>
        <p:spPr bwMode="auto">
          <a:xfrm>
            <a:off x="5181600" y="1219200"/>
            <a:ext cx="914400" cy="152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PH"/>
          </a:p>
        </p:txBody>
      </p:sp>
      <p:sp>
        <p:nvSpPr>
          <p:cNvPr id="12305" name="Line 17">
            <a:extLst>
              <a:ext uri="{FF2B5EF4-FFF2-40B4-BE49-F238E27FC236}">
                <a16:creationId xmlns:a16="http://schemas.microsoft.com/office/drawing/2014/main" id="{6A0F5668-8B55-444A-BC61-9313F395212F}"/>
              </a:ext>
            </a:extLst>
          </p:cNvPr>
          <p:cNvSpPr>
            <a:spLocks noChangeShapeType="1"/>
          </p:cNvSpPr>
          <p:nvPr/>
        </p:nvSpPr>
        <p:spPr bwMode="auto">
          <a:xfrm>
            <a:off x="2133600" y="2286000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PH"/>
          </a:p>
        </p:txBody>
      </p:sp>
      <p:sp>
        <p:nvSpPr>
          <p:cNvPr id="12306" name="Line 18">
            <a:extLst>
              <a:ext uri="{FF2B5EF4-FFF2-40B4-BE49-F238E27FC236}">
                <a16:creationId xmlns:a16="http://schemas.microsoft.com/office/drawing/2014/main" id="{8DD6B13F-F368-80D7-3858-F6DF30E134A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258888" y="2997200"/>
            <a:ext cx="911225" cy="5032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PH"/>
          </a:p>
        </p:txBody>
      </p:sp>
      <p:sp>
        <p:nvSpPr>
          <p:cNvPr id="12307" name="Line 19">
            <a:extLst>
              <a:ext uri="{FF2B5EF4-FFF2-40B4-BE49-F238E27FC236}">
                <a16:creationId xmlns:a16="http://schemas.microsoft.com/office/drawing/2014/main" id="{8BFABD55-82CB-B977-8C46-41B51C673E17}"/>
              </a:ext>
            </a:extLst>
          </p:cNvPr>
          <p:cNvSpPr>
            <a:spLocks noChangeShapeType="1"/>
          </p:cNvSpPr>
          <p:nvPr/>
        </p:nvSpPr>
        <p:spPr bwMode="auto">
          <a:xfrm>
            <a:off x="2268538" y="3068638"/>
            <a:ext cx="609600" cy="4699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PH"/>
          </a:p>
        </p:txBody>
      </p:sp>
      <p:sp>
        <p:nvSpPr>
          <p:cNvPr id="12308" name="Line 20">
            <a:extLst>
              <a:ext uri="{FF2B5EF4-FFF2-40B4-BE49-F238E27FC236}">
                <a16:creationId xmlns:a16="http://schemas.microsoft.com/office/drawing/2014/main" id="{CA6BF2A9-9336-EBBC-1D50-B6502AAF9544}"/>
              </a:ext>
            </a:extLst>
          </p:cNvPr>
          <p:cNvSpPr>
            <a:spLocks noChangeShapeType="1"/>
          </p:cNvSpPr>
          <p:nvPr/>
        </p:nvSpPr>
        <p:spPr bwMode="auto">
          <a:xfrm>
            <a:off x="1143000" y="4437063"/>
            <a:ext cx="0" cy="3635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PH"/>
          </a:p>
        </p:txBody>
      </p:sp>
      <p:sp>
        <p:nvSpPr>
          <p:cNvPr id="12309" name="Line 21">
            <a:extLst>
              <a:ext uri="{FF2B5EF4-FFF2-40B4-BE49-F238E27FC236}">
                <a16:creationId xmlns:a16="http://schemas.microsoft.com/office/drawing/2014/main" id="{DFB61280-5D9D-B5BB-D010-D0EBB2B98FC7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4200" y="4437063"/>
            <a:ext cx="0" cy="3635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PH"/>
          </a:p>
        </p:txBody>
      </p:sp>
      <p:sp>
        <p:nvSpPr>
          <p:cNvPr id="12310" name="Line 22">
            <a:extLst>
              <a:ext uri="{FF2B5EF4-FFF2-40B4-BE49-F238E27FC236}">
                <a16:creationId xmlns:a16="http://schemas.microsoft.com/office/drawing/2014/main" id="{74D78420-35A3-0D88-256E-C590D5668970}"/>
              </a:ext>
            </a:extLst>
          </p:cNvPr>
          <p:cNvSpPr>
            <a:spLocks noChangeShapeType="1"/>
          </p:cNvSpPr>
          <p:nvPr/>
        </p:nvSpPr>
        <p:spPr bwMode="auto">
          <a:xfrm>
            <a:off x="6934200" y="2286000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PH"/>
          </a:p>
        </p:txBody>
      </p:sp>
      <p:sp>
        <p:nvSpPr>
          <p:cNvPr id="12311" name="Line 23">
            <a:extLst>
              <a:ext uri="{FF2B5EF4-FFF2-40B4-BE49-F238E27FC236}">
                <a16:creationId xmlns:a16="http://schemas.microsoft.com/office/drawing/2014/main" id="{DD928213-953F-D8D1-CA42-DCBAB7CCE99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011863" y="3048000"/>
            <a:ext cx="769937" cy="4524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PH"/>
          </a:p>
        </p:txBody>
      </p:sp>
      <p:sp>
        <p:nvSpPr>
          <p:cNvPr id="12312" name="Line 24">
            <a:extLst>
              <a:ext uri="{FF2B5EF4-FFF2-40B4-BE49-F238E27FC236}">
                <a16:creationId xmlns:a16="http://schemas.microsoft.com/office/drawing/2014/main" id="{3A6939EF-FC8F-3C2F-E55C-4FA71CF4F6AD}"/>
              </a:ext>
            </a:extLst>
          </p:cNvPr>
          <p:cNvSpPr>
            <a:spLocks noChangeShapeType="1"/>
          </p:cNvSpPr>
          <p:nvPr/>
        </p:nvSpPr>
        <p:spPr bwMode="auto">
          <a:xfrm>
            <a:off x="7162800" y="3048000"/>
            <a:ext cx="577850" cy="4524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PH"/>
          </a:p>
        </p:txBody>
      </p:sp>
      <p:sp>
        <p:nvSpPr>
          <p:cNvPr id="12313" name="Line 25">
            <a:extLst>
              <a:ext uri="{FF2B5EF4-FFF2-40B4-BE49-F238E27FC236}">
                <a16:creationId xmlns:a16="http://schemas.microsoft.com/office/drawing/2014/main" id="{C0B8E7CB-9CCC-570A-3546-110C041F521F}"/>
              </a:ext>
            </a:extLst>
          </p:cNvPr>
          <p:cNvSpPr>
            <a:spLocks noChangeShapeType="1"/>
          </p:cNvSpPr>
          <p:nvPr/>
        </p:nvSpPr>
        <p:spPr bwMode="auto">
          <a:xfrm>
            <a:off x="6019800" y="4589463"/>
            <a:ext cx="0" cy="2873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PH"/>
          </a:p>
        </p:txBody>
      </p:sp>
      <p:sp>
        <p:nvSpPr>
          <p:cNvPr id="12314" name="Line 26">
            <a:extLst>
              <a:ext uri="{FF2B5EF4-FFF2-40B4-BE49-F238E27FC236}">
                <a16:creationId xmlns:a16="http://schemas.microsoft.com/office/drawing/2014/main" id="{9B58CC2C-8864-F604-42F2-DE509A35F611}"/>
              </a:ext>
            </a:extLst>
          </p:cNvPr>
          <p:cNvSpPr>
            <a:spLocks noChangeShapeType="1"/>
          </p:cNvSpPr>
          <p:nvPr/>
        </p:nvSpPr>
        <p:spPr bwMode="auto">
          <a:xfrm>
            <a:off x="7924800" y="4589463"/>
            <a:ext cx="0" cy="3635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PH"/>
          </a:p>
        </p:txBody>
      </p:sp>
      <p:sp>
        <p:nvSpPr>
          <p:cNvPr id="12315" name="Text Box 27">
            <a:extLst>
              <a:ext uri="{FF2B5EF4-FFF2-40B4-BE49-F238E27FC236}">
                <a16:creationId xmlns:a16="http://schemas.microsoft.com/office/drawing/2014/main" id="{905423FA-1953-CB0C-0F66-5328FE7301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867400"/>
            <a:ext cx="8305800" cy="95408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ko-KR">
                <a:latin typeface="Times New Roman" panose="02020603050405020304" pitchFamily="18" charset="0"/>
              </a:rPr>
              <a:t>We need to have a fertile (good) land physically and spiritually through transformation of mindset</a:t>
            </a:r>
          </a:p>
        </p:txBody>
      </p:sp>
      <p:sp>
        <p:nvSpPr>
          <p:cNvPr id="39964" name="TextBox 27">
            <a:extLst>
              <a:ext uri="{FF2B5EF4-FFF2-40B4-BE49-F238E27FC236}">
                <a16:creationId xmlns:a16="http://schemas.microsoft.com/office/drawing/2014/main" id="{9DE858AB-FC49-2AE6-8650-9E700355F5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76200"/>
            <a:ext cx="6477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Physical and spiritual farming</a:t>
            </a:r>
          </a:p>
        </p:txBody>
      </p:sp>
    </p:spTree>
    <p:extLst>
      <p:ext uri="{BB962C8B-B14F-4D97-AF65-F5344CB8AC3E}">
        <p14:creationId xmlns:p14="http://schemas.microsoft.com/office/powerpoint/2010/main" val="3537391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2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2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2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2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2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2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12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12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12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12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12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8" dur="5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12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3" grpId="0" animBg="1"/>
      <p:bldP spid="12294" grpId="0" animBg="1"/>
      <p:bldP spid="12295" grpId="0" animBg="1"/>
      <p:bldP spid="12296" grpId="0" animBg="1"/>
      <p:bldP spid="12297" grpId="0" animBg="1"/>
      <p:bldP spid="12298" grpId="0" animBg="1"/>
      <p:bldP spid="12299" grpId="0" animBg="1"/>
      <p:bldP spid="12300" grpId="0" animBg="1"/>
      <p:bldP spid="12301" grpId="0" animBg="1"/>
      <p:bldP spid="12302" grpId="0" animBg="1"/>
      <p:bldP spid="123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FB822DB0-45B3-A20C-FD59-9C7C246E3C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132" y="188129"/>
            <a:ext cx="8520112" cy="8309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ko-KR" sz="2400" dirty="0">
                <a:latin typeface="Times New Roman" pitchFamily="18" charset="0"/>
                <a:cs typeface="Times New Roman" pitchFamily="18" charset="0"/>
              </a:rPr>
              <a:t>Normally it is easy to give them something necessary, but it is very difficult to teach them how to cultivate their life. </a:t>
            </a: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98460393-DBBA-B7D7-82B6-A48ED90B55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132" y="1164233"/>
            <a:ext cx="3276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ko-KR" sz="2400" dirty="0">
                <a:latin typeface="Times New Roman" pitchFamily="18" charset="0"/>
                <a:cs typeface="Times New Roman" pitchFamily="18" charset="0"/>
              </a:rPr>
              <a:t>What is more difficult ? </a:t>
            </a:r>
          </a:p>
        </p:txBody>
      </p:sp>
      <p:sp>
        <p:nvSpPr>
          <p:cNvPr id="4" name="Oval 4">
            <a:extLst>
              <a:ext uri="{FF2B5EF4-FFF2-40B4-BE49-F238E27FC236}">
                <a16:creationId xmlns:a16="http://schemas.microsoft.com/office/drawing/2014/main" id="{F371F628-B015-1FF1-0B7A-F5C4FF28E2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5756" y="1567014"/>
            <a:ext cx="6408738" cy="600222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altLang="ko-KR" sz="2400" dirty="0">
                <a:latin typeface="Times New Roman" pitchFamily="18" charset="0"/>
                <a:ea typeface="HY견명조" pitchFamily="18" charset="-127"/>
                <a:cs typeface="Times New Roman" pitchFamily="18" charset="0"/>
              </a:rPr>
              <a:t>To give them mind-set of independence</a:t>
            </a:r>
          </a:p>
        </p:txBody>
      </p:sp>
      <p:sp>
        <p:nvSpPr>
          <p:cNvPr id="5" name="Oval 5">
            <a:extLst>
              <a:ext uri="{FF2B5EF4-FFF2-40B4-BE49-F238E27FC236}">
                <a16:creationId xmlns:a16="http://schemas.microsoft.com/office/drawing/2014/main" id="{BAD06A34-5641-3DB2-7FC1-DB0A30E957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3486" y="2756370"/>
            <a:ext cx="4537075" cy="559744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altLang="ko-KR" sz="2400" dirty="0">
                <a:solidFill>
                  <a:srgbClr val="000014"/>
                </a:solidFill>
                <a:latin typeface="Times New Roman" pitchFamily="18" charset="0"/>
                <a:ea typeface="HY견명조" pitchFamily="18" charset="-127"/>
                <a:cs typeface="Times New Roman" pitchFamily="18" charset="0"/>
              </a:rPr>
              <a:t>Challenge and Reformation</a:t>
            </a:r>
          </a:p>
        </p:txBody>
      </p:sp>
      <p:sp>
        <p:nvSpPr>
          <p:cNvPr id="6" name="Oval 6">
            <a:extLst>
              <a:ext uri="{FF2B5EF4-FFF2-40B4-BE49-F238E27FC236}">
                <a16:creationId xmlns:a16="http://schemas.microsoft.com/office/drawing/2014/main" id="{81BB892E-000D-3324-ED10-5EA52311A9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2819" y="3812556"/>
            <a:ext cx="5029200" cy="559744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altLang="ko-KR" sz="2400" dirty="0">
                <a:solidFill>
                  <a:srgbClr val="000014"/>
                </a:solidFill>
                <a:latin typeface="Times New Roman" pitchFamily="18" charset="0"/>
                <a:ea typeface="HY견명조" pitchFamily="18" charset="-127"/>
                <a:cs typeface="Times New Roman" pitchFamily="18" charset="0"/>
              </a:rPr>
              <a:t>Transformation of mindset</a:t>
            </a:r>
          </a:p>
        </p:txBody>
      </p:sp>
      <p:sp>
        <p:nvSpPr>
          <p:cNvPr id="7" name="AutoShape 7">
            <a:extLst>
              <a:ext uri="{FF2B5EF4-FFF2-40B4-BE49-F238E27FC236}">
                <a16:creationId xmlns:a16="http://schemas.microsoft.com/office/drawing/2014/main" id="{56C9F0F3-EBBA-D865-0406-3074B9216C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2637" y="2211983"/>
            <a:ext cx="358775" cy="381000"/>
          </a:xfrm>
          <a:prstGeom prst="upArrow">
            <a:avLst>
              <a:gd name="adj1" fmla="val 50000"/>
              <a:gd name="adj2" fmla="val 35177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>
              <a:defRPr/>
            </a:pPr>
            <a:endParaRPr lang="ko-KR" altLang="en-US">
              <a:latin typeface="Lucida Sans Unicode" pitchFamily="34" charset="0"/>
            </a:endParaRPr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336542CD-CCFF-74B0-5CC8-1628EF767A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7238" y="3376961"/>
            <a:ext cx="360362" cy="304800"/>
          </a:xfrm>
          <a:prstGeom prst="upArrow">
            <a:avLst>
              <a:gd name="adj1" fmla="val 50000"/>
              <a:gd name="adj2" fmla="val 35023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>
              <a:defRPr/>
            </a:pPr>
            <a:endParaRPr lang="ko-KR" altLang="en-US">
              <a:latin typeface="Lucida Sans Unicode" pitchFamily="34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15F91339-6E52-2FE6-8249-D48F1FB4D868}"/>
              </a:ext>
            </a:extLst>
          </p:cNvPr>
          <p:cNvSpPr/>
          <p:nvPr/>
        </p:nvSpPr>
        <p:spPr>
          <a:xfrm>
            <a:off x="5043488" y="4694734"/>
            <a:ext cx="2509837" cy="5334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ea typeface="HY견명조" pitchFamily="18" charset="-127"/>
                <a:cs typeface="Times New Roman" pitchFamily="18" charset="0"/>
              </a:rPr>
              <a:t>Pioneering Spirit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7524B9E2-0368-0240-D909-F5A6FB3EACF8}"/>
              </a:ext>
            </a:extLst>
          </p:cNvPr>
          <p:cNvSpPr/>
          <p:nvPr/>
        </p:nvSpPr>
        <p:spPr>
          <a:xfrm>
            <a:off x="1295400" y="4668390"/>
            <a:ext cx="3117057" cy="55974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ea typeface="HY견명조" pitchFamily="18" charset="-127"/>
                <a:cs typeface="Times New Roman" pitchFamily="18" charset="0"/>
              </a:rPr>
              <a:t>Education &amp; Training</a:t>
            </a:r>
          </a:p>
        </p:txBody>
      </p:sp>
      <p:sp>
        <p:nvSpPr>
          <p:cNvPr id="11" name="Left-Right Arrow 10">
            <a:extLst>
              <a:ext uri="{FF2B5EF4-FFF2-40B4-BE49-F238E27FC236}">
                <a16:creationId xmlns:a16="http://schemas.microsoft.com/office/drawing/2014/main" id="{DCF99C06-9169-70B1-4BF8-D9D18EBC45B1}"/>
              </a:ext>
            </a:extLst>
          </p:cNvPr>
          <p:cNvSpPr/>
          <p:nvPr/>
        </p:nvSpPr>
        <p:spPr>
          <a:xfrm>
            <a:off x="4517033" y="4837065"/>
            <a:ext cx="460772" cy="304800"/>
          </a:xfrm>
          <a:prstGeom prst="left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Up Arrow 11">
            <a:extLst>
              <a:ext uri="{FF2B5EF4-FFF2-40B4-BE49-F238E27FC236}">
                <a16:creationId xmlns:a16="http://schemas.microsoft.com/office/drawing/2014/main" id="{5229C9C7-0D31-5314-1FD7-DBECB08FF62F}"/>
              </a:ext>
            </a:extLst>
          </p:cNvPr>
          <p:cNvSpPr/>
          <p:nvPr/>
        </p:nvSpPr>
        <p:spPr>
          <a:xfrm>
            <a:off x="4614068" y="4385606"/>
            <a:ext cx="318293" cy="384783"/>
          </a:xfrm>
          <a:prstGeom prst="up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CFCE7D4-55D5-3A70-703E-9B7DF9FD52EA}"/>
              </a:ext>
            </a:extLst>
          </p:cNvPr>
          <p:cNvSpPr txBox="1"/>
          <p:nvPr/>
        </p:nvSpPr>
        <p:spPr>
          <a:xfrm>
            <a:off x="371475" y="2319636"/>
            <a:ext cx="2170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we need ?</a:t>
            </a:r>
          </a:p>
        </p:txBody>
      </p:sp>
    </p:spTree>
    <p:extLst>
      <p:ext uri="{BB962C8B-B14F-4D97-AF65-F5344CB8AC3E}">
        <p14:creationId xmlns:p14="http://schemas.microsoft.com/office/powerpoint/2010/main" val="1495591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304800" y="296863"/>
            <a:ext cx="4572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ko-KR" altLang="ko-KR" sz="2800" b="1">
              <a:latin typeface="Times New Roman" pitchFamily="18" charset="0"/>
            </a:endParaRP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142875" y="85725"/>
            <a:ext cx="84724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ko-KR" sz="2800" dirty="0">
                <a:latin typeface="Times New Roman" pitchFamily="18" charset="0"/>
              </a:rPr>
              <a:t>How can people transform their life practically ?</a:t>
            </a:r>
            <a:endParaRPr lang="en-US" altLang="ko-KR" sz="28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19469" name="TextBox 13"/>
          <p:cNvSpPr txBox="1">
            <a:spLocks noChangeArrowheads="1"/>
          </p:cNvSpPr>
          <p:nvPr/>
        </p:nvSpPr>
        <p:spPr bwMode="auto">
          <a:xfrm>
            <a:off x="76200" y="533400"/>
            <a:ext cx="89916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We need to practice the “True and Good Ways of Living” through training</a:t>
            </a:r>
          </a:p>
        </p:txBody>
      </p:sp>
      <p:sp>
        <p:nvSpPr>
          <p:cNvPr id="2" name="모서리가 둥근 직사각형 1"/>
          <p:cNvSpPr/>
          <p:nvPr/>
        </p:nvSpPr>
        <p:spPr>
          <a:xfrm>
            <a:off x="142876" y="1524000"/>
            <a:ext cx="8772524" cy="533400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altLang="ko-KR" sz="2800" dirty="0">
                <a:solidFill>
                  <a:schemeClr val="tx1"/>
                </a:solidFill>
                <a:latin typeface="Times New Roman" pitchFamily="18" charset="0"/>
              </a:rPr>
              <a:t>Practicing ‘True and Good Ways of Living’ by Training</a:t>
            </a:r>
          </a:p>
        </p:txBody>
      </p:sp>
      <p:sp>
        <p:nvSpPr>
          <p:cNvPr id="3" name="아래쪽 화살표 2"/>
          <p:cNvSpPr/>
          <p:nvPr/>
        </p:nvSpPr>
        <p:spPr>
          <a:xfrm>
            <a:off x="4114800" y="2133600"/>
            <a:ext cx="990600" cy="228600"/>
          </a:xfrm>
          <a:prstGeom prst="down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>
              <a:solidFill>
                <a:schemeClr val="tx1"/>
              </a:solidFill>
            </a:endParaRPr>
          </a:p>
        </p:txBody>
      </p:sp>
      <p:sp>
        <p:nvSpPr>
          <p:cNvPr id="4" name="타원 3"/>
          <p:cNvSpPr/>
          <p:nvPr/>
        </p:nvSpPr>
        <p:spPr>
          <a:xfrm>
            <a:off x="1031026" y="3386470"/>
            <a:ext cx="7391400" cy="533400"/>
          </a:xfrm>
          <a:prstGeom prst="ellipse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altLang="ko-KR" sz="2800" dirty="0">
                <a:solidFill>
                  <a:schemeClr val="tx1"/>
                </a:solidFill>
                <a:latin typeface="Times New Roman" pitchFamily="18" charset="0"/>
              </a:rPr>
              <a:t>Transform the Life of Mankind</a:t>
            </a:r>
          </a:p>
        </p:txBody>
      </p:sp>
      <p:sp>
        <p:nvSpPr>
          <p:cNvPr id="5" name="타원 4"/>
          <p:cNvSpPr/>
          <p:nvPr/>
        </p:nvSpPr>
        <p:spPr>
          <a:xfrm>
            <a:off x="1475780" y="2438400"/>
            <a:ext cx="6248400" cy="533400"/>
          </a:xfrm>
          <a:prstGeom prst="ellipse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Transformation of Mindset</a:t>
            </a:r>
          </a:p>
        </p:txBody>
      </p:sp>
      <p:sp>
        <p:nvSpPr>
          <p:cNvPr id="6" name="아래쪽 화살표 5"/>
          <p:cNvSpPr/>
          <p:nvPr/>
        </p:nvSpPr>
        <p:spPr>
          <a:xfrm>
            <a:off x="4191000" y="3048000"/>
            <a:ext cx="838200" cy="304800"/>
          </a:xfrm>
          <a:prstGeom prst="down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>
              <a:solidFill>
                <a:schemeClr val="tx1"/>
              </a:solidFill>
            </a:endParaRPr>
          </a:p>
        </p:txBody>
      </p:sp>
      <p:sp>
        <p:nvSpPr>
          <p:cNvPr id="7" name="아래쪽 화살표 6"/>
          <p:cNvSpPr/>
          <p:nvPr/>
        </p:nvSpPr>
        <p:spPr>
          <a:xfrm>
            <a:off x="4114800" y="4038600"/>
            <a:ext cx="954881" cy="2286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0" name="모서리가 둥근 직사각형 9"/>
          <p:cNvSpPr/>
          <p:nvPr/>
        </p:nvSpPr>
        <p:spPr>
          <a:xfrm>
            <a:off x="304800" y="4267200"/>
            <a:ext cx="3505200" cy="9906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Physical &amp; Spiritual Waste Land</a:t>
            </a:r>
          </a:p>
        </p:txBody>
      </p:sp>
      <p:sp>
        <p:nvSpPr>
          <p:cNvPr id="11" name="모서리가 둥근 직사각형 10"/>
          <p:cNvSpPr/>
          <p:nvPr/>
        </p:nvSpPr>
        <p:spPr>
          <a:xfrm>
            <a:off x="5334000" y="4267200"/>
            <a:ext cx="3581400" cy="9906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Physical &amp; Spiritual Fertile land</a:t>
            </a:r>
          </a:p>
        </p:txBody>
      </p:sp>
      <p:sp>
        <p:nvSpPr>
          <p:cNvPr id="12" name="오른쪽 화살표 11"/>
          <p:cNvSpPr/>
          <p:nvPr/>
        </p:nvSpPr>
        <p:spPr>
          <a:xfrm>
            <a:off x="4114800" y="4572000"/>
            <a:ext cx="990599" cy="3048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3" name="모서리가 둥근 직사각형 12"/>
          <p:cNvSpPr/>
          <p:nvPr/>
        </p:nvSpPr>
        <p:spPr>
          <a:xfrm>
            <a:off x="3657600" y="6172200"/>
            <a:ext cx="5257800" cy="533400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Physical &amp; Spiritual Poverty</a:t>
            </a:r>
          </a:p>
        </p:txBody>
      </p:sp>
      <p:sp>
        <p:nvSpPr>
          <p:cNvPr id="14" name="모서리가 둥근 직사각형 13"/>
          <p:cNvSpPr/>
          <p:nvPr/>
        </p:nvSpPr>
        <p:spPr>
          <a:xfrm>
            <a:off x="3200400" y="5410200"/>
            <a:ext cx="2895600" cy="533400"/>
          </a:xfrm>
          <a:prstGeom prst="round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Pioneering Spirit</a:t>
            </a:r>
          </a:p>
        </p:txBody>
      </p:sp>
      <p:sp>
        <p:nvSpPr>
          <p:cNvPr id="17" name="위쪽 화살표 16"/>
          <p:cNvSpPr/>
          <p:nvPr/>
        </p:nvSpPr>
        <p:spPr>
          <a:xfrm>
            <a:off x="4343400" y="5029200"/>
            <a:ext cx="513160" cy="228600"/>
          </a:xfrm>
          <a:prstGeom prst="up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8" name="위쪽 화살표 17"/>
          <p:cNvSpPr/>
          <p:nvPr/>
        </p:nvSpPr>
        <p:spPr>
          <a:xfrm>
            <a:off x="7239000" y="5486400"/>
            <a:ext cx="838200" cy="457200"/>
          </a:xfrm>
          <a:prstGeom prst="upArrow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0930800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7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262731" y="141038"/>
            <a:ext cx="50403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ko-KR" sz="2400" dirty="0">
                <a:latin typeface="Times New Roman" pitchFamily="18" charset="0"/>
                <a:cs typeface="Times New Roman" pitchFamily="18" charset="0"/>
              </a:rPr>
              <a:t>What is the meaning of transformation?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395412" y="560137"/>
            <a:ext cx="64865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ko-KR" sz="2400" dirty="0">
                <a:latin typeface="Times New Roman" pitchFamily="18" charset="0"/>
                <a:cs typeface="Times New Roman" pitchFamily="18" charset="0"/>
              </a:rPr>
              <a:t>“a marked change in nature, form, or appearance.”</a:t>
            </a: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88913" y="1157009"/>
            <a:ext cx="6583362" cy="461665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ko-KR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Transformation Mindset is revolution of mindset 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5470525" y="1769745"/>
            <a:ext cx="3451225" cy="46166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ko-KR" sz="2400" dirty="0">
                <a:latin typeface="Times New Roman" pitchFamily="18" charset="0"/>
                <a:cs typeface="Times New Roman" pitchFamily="18" charset="0"/>
              </a:rPr>
              <a:t>a habitual way of thinking</a:t>
            </a:r>
          </a:p>
        </p:txBody>
      </p:sp>
      <p:sp>
        <p:nvSpPr>
          <p:cNvPr id="10" name="Oval 6"/>
          <p:cNvSpPr>
            <a:spLocks noChangeArrowheads="1"/>
          </p:cNvSpPr>
          <p:nvPr/>
        </p:nvSpPr>
        <p:spPr bwMode="auto">
          <a:xfrm>
            <a:off x="2207419" y="3007050"/>
            <a:ext cx="4838701" cy="539130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2400" dirty="0">
                <a:solidFill>
                  <a:srgbClr val="000014"/>
                </a:solidFill>
                <a:latin typeface="Times New Roman" pitchFamily="18" charset="0"/>
              </a:rPr>
              <a:t>Transformation of Mindset</a:t>
            </a:r>
          </a:p>
        </p:txBody>
      </p:sp>
      <p:sp>
        <p:nvSpPr>
          <p:cNvPr id="12" name="Oval 8"/>
          <p:cNvSpPr>
            <a:spLocks noChangeArrowheads="1"/>
          </p:cNvSpPr>
          <p:nvPr/>
        </p:nvSpPr>
        <p:spPr bwMode="auto">
          <a:xfrm>
            <a:off x="423863" y="3817305"/>
            <a:ext cx="3567112" cy="85216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2400" dirty="0">
                <a:solidFill>
                  <a:srgbClr val="000014"/>
                </a:solidFill>
                <a:latin typeface="Times New Roman" pitchFamily="18" charset="0"/>
              </a:rPr>
              <a:t>Physical &amp; Spiritual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2400" dirty="0">
                <a:solidFill>
                  <a:srgbClr val="000014"/>
                </a:solidFill>
                <a:latin typeface="Times New Roman" pitchFamily="18" charset="0"/>
              </a:rPr>
              <a:t>Waste Land</a:t>
            </a:r>
          </a:p>
        </p:txBody>
      </p:sp>
      <p:sp>
        <p:nvSpPr>
          <p:cNvPr id="14" name="Oval 10"/>
          <p:cNvSpPr>
            <a:spLocks noChangeArrowheads="1"/>
          </p:cNvSpPr>
          <p:nvPr/>
        </p:nvSpPr>
        <p:spPr bwMode="auto">
          <a:xfrm>
            <a:off x="5392738" y="3840795"/>
            <a:ext cx="3529012" cy="85216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2400">
                <a:solidFill>
                  <a:srgbClr val="000014"/>
                </a:solidFill>
                <a:latin typeface="Times New Roman" pitchFamily="18" charset="0"/>
              </a:rPr>
              <a:t>Physical &amp; Spiritual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2400">
                <a:solidFill>
                  <a:srgbClr val="000014"/>
                </a:solidFill>
                <a:latin typeface="Times New Roman" pitchFamily="18" charset="0"/>
              </a:rPr>
              <a:t>Fertile Land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88913" y="1769745"/>
            <a:ext cx="5305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Mindset – the established set of attitudes</a:t>
            </a:r>
          </a:p>
        </p:txBody>
      </p:sp>
      <p:sp>
        <p:nvSpPr>
          <p:cNvPr id="6" name="아래쪽 화살표 5"/>
          <p:cNvSpPr/>
          <p:nvPr/>
        </p:nvSpPr>
        <p:spPr>
          <a:xfrm>
            <a:off x="4190999" y="3662069"/>
            <a:ext cx="944563" cy="3810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7" name="오른쪽 화살표 6"/>
          <p:cNvSpPr/>
          <p:nvPr/>
        </p:nvSpPr>
        <p:spPr>
          <a:xfrm>
            <a:off x="4175921" y="4076377"/>
            <a:ext cx="977106" cy="3810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B55090-3A8D-4A7D-7BF1-05F9DE93FDF9}"/>
              </a:ext>
            </a:extLst>
          </p:cNvPr>
          <p:cNvSpPr txBox="1"/>
          <p:nvPr/>
        </p:nvSpPr>
        <p:spPr>
          <a:xfrm>
            <a:off x="150415" y="2366617"/>
            <a:ext cx="8081169" cy="461665"/>
          </a:xfrm>
          <a:prstGeom prst="rect">
            <a:avLst/>
          </a:prstGeom>
          <a:solidFill>
            <a:srgbClr val="FFCC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Transformation Mindset is to change a habitual way of thinking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7A9D139-7541-9B14-EA9A-EF0C8CCE87DE}"/>
              </a:ext>
            </a:extLst>
          </p:cNvPr>
          <p:cNvSpPr txBox="1"/>
          <p:nvPr/>
        </p:nvSpPr>
        <p:spPr>
          <a:xfrm>
            <a:off x="188913" y="4845665"/>
            <a:ext cx="45259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transform our mindset,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1C7F24-E3D7-F6E1-1D6E-B740C3C0CF3D}"/>
              </a:ext>
            </a:extLst>
          </p:cNvPr>
          <p:cNvSpPr txBox="1"/>
          <p:nvPr/>
        </p:nvSpPr>
        <p:spPr>
          <a:xfrm>
            <a:off x="3092451" y="5383827"/>
            <a:ext cx="2401887" cy="461665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Who am I now 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96AA23C-7924-C806-08A3-888421673E4C}"/>
              </a:ext>
            </a:extLst>
          </p:cNvPr>
          <p:cNvSpPr txBox="1"/>
          <p:nvPr/>
        </p:nvSpPr>
        <p:spPr>
          <a:xfrm>
            <a:off x="752475" y="6048375"/>
            <a:ext cx="2752725" cy="461665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Who was I before 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3E59329-8E61-0083-4EFA-612CD723B0AB}"/>
              </a:ext>
            </a:extLst>
          </p:cNvPr>
          <p:cNvSpPr txBox="1"/>
          <p:nvPr/>
        </p:nvSpPr>
        <p:spPr>
          <a:xfrm>
            <a:off x="4714874" y="6036290"/>
            <a:ext cx="3705225" cy="461665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Who will be I in the future ?</a:t>
            </a:r>
          </a:p>
        </p:txBody>
      </p:sp>
    </p:spTree>
    <p:extLst>
      <p:ext uri="{BB962C8B-B14F-4D97-AF65-F5344CB8AC3E}">
        <p14:creationId xmlns:p14="http://schemas.microsoft.com/office/powerpoint/2010/main" val="1276783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0" grpId="0" animBg="1"/>
      <p:bldP spid="12" grpId="0" animBg="1"/>
      <p:bldP spid="14" grpId="0" animBg="1"/>
      <p:bldP spid="2" grpId="0"/>
      <p:bldP spid="6" grpId="0" animBg="1"/>
      <p:bldP spid="7" grpId="0" animBg="1"/>
      <p:bldP spid="8" grpId="0" animBg="1"/>
      <p:bldP spid="9" grpId="0"/>
      <p:bldP spid="11" grpId="0" animBg="1"/>
      <p:bldP spid="13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1"/>
          <p:cNvSpPr txBox="1">
            <a:spLocks noChangeArrowheads="1"/>
          </p:cNvSpPr>
          <p:nvPr/>
        </p:nvSpPr>
        <p:spPr bwMode="auto">
          <a:xfrm>
            <a:off x="228600" y="152400"/>
            <a:ext cx="84582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To cultivate our life in order to improve the quality of our life</a:t>
            </a:r>
          </a:p>
        </p:txBody>
      </p:sp>
      <p:sp>
        <p:nvSpPr>
          <p:cNvPr id="3" name="Oval 2"/>
          <p:cNvSpPr/>
          <p:nvPr/>
        </p:nvSpPr>
        <p:spPr>
          <a:xfrm>
            <a:off x="1676400" y="1219200"/>
            <a:ext cx="6172200" cy="533400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Challenge &amp; Reformation</a:t>
            </a:r>
          </a:p>
        </p:txBody>
      </p:sp>
      <p:sp>
        <p:nvSpPr>
          <p:cNvPr id="4" name="Oval 3"/>
          <p:cNvSpPr/>
          <p:nvPr/>
        </p:nvSpPr>
        <p:spPr>
          <a:xfrm>
            <a:off x="1143000" y="2209800"/>
            <a:ext cx="7239000" cy="6096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Transformation of Mindset</a:t>
            </a:r>
          </a:p>
        </p:txBody>
      </p:sp>
      <p:sp>
        <p:nvSpPr>
          <p:cNvPr id="5" name="Oval 4"/>
          <p:cNvSpPr/>
          <p:nvPr/>
        </p:nvSpPr>
        <p:spPr>
          <a:xfrm>
            <a:off x="1905000" y="3505200"/>
            <a:ext cx="5867400" cy="609600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New Vision and Dream</a:t>
            </a:r>
          </a:p>
        </p:txBody>
      </p:sp>
      <p:sp>
        <p:nvSpPr>
          <p:cNvPr id="6" name="Oval 5"/>
          <p:cNvSpPr/>
          <p:nvPr/>
        </p:nvSpPr>
        <p:spPr>
          <a:xfrm>
            <a:off x="1828800" y="4648200"/>
            <a:ext cx="6019800" cy="533400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New Plan</a:t>
            </a:r>
          </a:p>
        </p:txBody>
      </p:sp>
      <p:sp>
        <p:nvSpPr>
          <p:cNvPr id="7" name="Oval 6"/>
          <p:cNvSpPr/>
          <p:nvPr/>
        </p:nvSpPr>
        <p:spPr>
          <a:xfrm>
            <a:off x="2057400" y="5867400"/>
            <a:ext cx="5562600" cy="533400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New Project</a:t>
            </a:r>
          </a:p>
        </p:txBody>
      </p:sp>
      <p:sp>
        <p:nvSpPr>
          <p:cNvPr id="8" name="Down Arrow 7"/>
          <p:cNvSpPr/>
          <p:nvPr/>
        </p:nvSpPr>
        <p:spPr>
          <a:xfrm>
            <a:off x="4572000" y="1828800"/>
            <a:ext cx="304800" cy="381000"/>
          </a:xfrm>
          <a:prstGeom prst="down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Down Arrow 8"/>
          <p:cNvSpPr/>
          <p:nvPr/>
        </p:nvSpPr>
        <p:spPr>
          <a:xfrm>
            <a:off x="4648200" y="2971800"/>
            <a:ext cx="304800" cy="457200"/>
          </a:xfrm>
          <a:prstGeom prst="down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Down Arrow 9"/>
          <p:cNvSpPr/>
          <p:nvPr/>
        </p:nvSpPr>
        <p:spPr>
          <a:xfrm>
            <a:off x="4648200" y="4191000"/>
            <a:ext cx="381000" cy="381000"/>
          </a:xfrm>
          <a:prstGeom prst="down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Down Arrow 10"/>
          <p:cNvSpPr/>
          <p:nvPr/>
        </p:nvSpPr>
        <p:spPr>
          <a:xfrm>
            <a:off x="4724400" y="5334000"/>
            <a:ext cx="304800" cy="457200"/>
          </a:xfrm>
          <a:prstGeom prst="down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405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/>
      <a:lstStyle/>
      <a:style>
        <a:lnRef idx="2">
          <a:schemeClr val="accent1">
            <a:shade val="2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/>
      <a:lstStyle/>
    </a:txDef>
  </a:objectDefaul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592</ep:Words>
  <ep:PresentationFormat>On-screen Show (4:3)</ep:PresentationFormat>
  <ep:Paragraphs>141</ep:Paragraphs>
  <ep:Slides>11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ep:HeadingPairs>
  <ep: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슬라이드 7</vt:lpstr>
      <vt:lpstr>슬라이드 8</vt:lpstr>
      <vt:lpstr>슬라이드 9</vt:lpstr>
      <vt:lpstr>슬라이드 10</vt:lpstr>
      <vt:lpstr>슬라이드 11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2026-05-07T16:18:59.000</dcterms:created>
  <dc:creator>Kwansoo Lee</dc:creator>
  <cp:lastModifiedBy>bjcho</cp:lastModifiedBy>
  <dcterms:modified xsi:type="dcterms:W3CDTF">2026-05-26T05:23:36.742</dcterms:modified>
  <cp:revision>4</cp:revision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