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s>
</file>

<file path=ppt/presentation.xml><?xml version="1.0" encoding="utf-8"?>
<p:presentation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sldMasterIdLst>
    <p:sldMasterId id="2147483660" r:id="rId1"/>
  </p:sldMasterIdLst>
  <p:sldIdLst>
    <p:sldId id="257" r:id="rId2"/>
    <p:sldId id="436" r:id="rId3"/>
    <p:sldId id="259" r:id="rId4"/>
    <p:sldId id="428" r:id="rId5"/>
    <p:sldId id="430" r:id="rId6"/>
    <p:sldId id="260" r:id="rId7"/>
    <p:sldId id="261" r:id="rId8"/>
    <p:sldId id="262" r:id="rId9"/>
    <p:sldId id="342" r:id="rId10"/>
    <p:sldId id="268" r:id="rId11"/>
    <p:sldId id="266" r:id="rId12"/>
    <p:sldId id="432" r:id="rId13"/>
    <p:sldId id="343" r:id="rId14"/>
    <p:sldId id="284" r:id="rId15"/>
    <p:sldId id="274" r:id="rId16"/>
    <p:sldId id="344" r:id="rId17"/>
    <p:sldId id="345" r:id="rId18"/>
    <p:sldId id="346" r:id="rId19"/>
    <p:sldId id="347" r:id="rId20"/>
    <p:sldId id="279" r:id="rId21"/>
    <p:sldId id="431" r:id="rId22"/>
    <p:sldId id="276" r:id="rId23"/>
    <p:sldId id="277" r:id="rId24"/>
    <p:sldId id="278"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file>

<file path=ppt/tableStyles.xml><?xml version="1.0" encoding="utf-8"?>
<a:tblStyleLst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def="{5C22544A-7EE6-4342-B048-85BDC9FD1C3A}"/>
</file>

<file path=ppt/viewProps.xml><?xml version="1.0" encoding="utf-8"?>
<p:viewP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normalViewPr>
    <p:restoredLeft sz="14995" autoAdjust="0"/>
    <p:restoredTop sz="94660"/>
  </p:normalViewPr>
  <p:slideViewPr>
    <p:cSldViewPr snapToGrid="0">
      <p:cViewPr varScale="1">
        <p:scale>
          <a:sx n="100" d="100"/>
          <a:sy n="100" d="100"/>
        </p:scale>
        <p:origin x="1204" y="52"/>
      </p:cViewPr>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 Type="http://schemas.openxmlformats.org/officeDocument/2006/relationships/slide" Target="slides/slide1.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heme" Target="theme/theme1.xml"  /><Relationship Id="rId29" Type="http://schemas.openxmlformats.org/officeDocument/2006/relationships/tableStyles" Target="tableStyles.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10C8AE-9B0E-489C-B2F6-FF1C75ADEE20}"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PH"/>
        </a:p>
      </dgm:t>
    </dgm:pt>
    <dgm:pt modelId="{4DA17FC5-E374-4154-A5E0-9FA20DE50676}">
      <dgm:prSet phldrT="[텍스트]" custT="1"/>
      <dgm:spPr>
        <a:solidFill>
          <a:srgbClr val="66FFFF"/>
        </a:solidFill>
        <a:ln>
          <a:solidFill>
            <a:schemeClr val="tx1"/>
          </a:solidFill>
        </a:ln>
      </dgm:spPr>
      <dgm:t>
        <a:bodyPr/>
        <a:lstStyle/>
        <a:p>
          <a:r>
            <a:rPr lang="en-PH" sz="2600" b="0" dirty="0">
              <a:solidFill>
                <a:schemeClr val="tx1"/>
              </a:solidFill>
              <a:latin typeface="Times New Roman" pitchFamily="18" charset="0"/>
              <a:cs typeface="Times New Roman" pitchFamily="18" charset="0"/>
            </a:rPr>
            <a:t>Low Production &amp; Low productivity </a:t>
          </a:r>
        </a:p>
      </dgm:t>
    </dgm:pt>
    <dgm:pt modelId="{9273634E-745E-471D-B180-F8047666C8BD}" type="parTrans" cxnId="{F314B843-88FC-4695-99B2-71CE54AC234E}">
      <dgm:prSet/>
      <dgm:spPr/>
      <dgm:t>
        <a:bodyPr/>
        <a:lstStyle/>
        <a:p>
          <a:endParaRPr lang="en-PH"/>
        </a:p>
      </dgm:t>
    </dgm:pt>
    <dgm:pt modelId="{C7AF7DE3-F2F3-4841-9C73-0A1C512F5ABC}" type="sibTrans" cxnId="{F314B843-88FC-4695-99B2-71CE54AC234E}">
      <dgm:prSet/>
      <dgm:spPr>
        <a:ln w="57150"/>
      </dgm:spPr>
      <dgm:t>
        <a:bodyPr/>
        <a:lstStyle/>
        <a:p>
          <a:endParaRPr lang="en-PH"/>
        </a:p>
      </dgm:t>
    </dgm:pt>
    <dgm:pt modelId="{6D3924F6-CE7D-40C8-B4F1-9C4B01A2846B}">
      <dgm:prSet phldrT="[텍스트]" custT="1"/>
      <dgm:spPr>
        <a:solidFill>
          <a:srgbClr val="66FFFF"/>
        </a:solidFill>
        <a:ln>
          <a:solidFill>
            <a:schemeClr val="tx1"/>
          </a:solidFill>
        </a:ln>
      </dgm:spPr>
      <dgm:t>
        <a:bodyPr/>
        <a:lstStyle/>
        <a:p>
          <a:r>
            <a:rPr lang="en-PH" sz="2600" b="0" dirty="0">
              <a:solidFill>
                <a:schemeClr val="tx1"/>
              </a:solidFill>
              <a:latin typeface="Times New Roman" pitchFamily="18" charset="0"/>
              <a:cs typeface="Times New Roman" pitchFamily="18" charset="0"/>
            </a:rPr>
            <a:t>Low Income </a:t>
          </a:r>
        </a:p>
      </dgm:t>
    </dgm:pt>
    <dgm:pt modelId="{466837E5-45E2-4821-8E2B-461FE795E2E2}" type="parTrans" cxnId="{F8598F3F-B2CE-4DA8-80DF-B8200F4E0817}">
      <dgm:prSet/>
      <dgm:spPr/>
      <dgm:t>
        <a:bodyPr/>
        <a:lstStyle/>
        <a:p>
          <a:endParaRPr lang="en-PH"/>
        </a:p>
      </dgm:t>
    </dgm:pt>
    <dgm:pt modelId="{73984591-7FEF-4C58-9E1C-34A2269FCA72}" type="sibTrans" cxnId="{F8598F3F-B2CE-4DA8-80DF-B8200F4E0817}">
      <dgm:prSet/>
      <dgm:spPr>
        <a:ln w="57150"/>
      </dgm:spPr>
      <dgm:t>
        <a:bodyPr/>
        <a:lstStyle/>
        <a:p>
          <a:endParaRPr lang="en-PH"/>
        </a:p>
      </dgm:t>
    </dgm:pt>
    <dgm:pt modelId="{CB77AC63-20EE-457C-BA93-F3BED194990C}">
      <dgm:prSet phldrT="[텍스트]" custT="1"/>
      <dgm:spPr>
        <a:solidFill>
          <a:srgbClr val="66FFFF"/>
        </a:solidFill>
        <a:ln>
          <a:solidFill>
            <a:schemeClr val="tx1"/>
          </a:solidFill>
        </a:ln>
      </dgm:spPr>
      <dgm:t>
        <a:bodyPr/>
        <a:lstStyle/>
        <a:p>
          <a:r>
            <a:rPr lang="en-PH" sz="2600" b="0" dirty="0">
              <a:solidFill>
                <a:schemeClr val="tx1"/>
              </a:solidFill>
              <a:latin typeface="Times New Roman" pitchFamily="18" charset="0"/>
              <a:cs typeface="Times New Roman" pitchFamily="18" charset="0"/>
            </a:rPr>
            <a:t>Low Savings</a:t>
          </a:r>
        </a:p>
      </dgm:t>
    </dgm:pt>
    <dgm:pt modelId="{F52C0DC9-CF1F-439E-A945-99984BE3A2DA}" type="parTrans" cxnId="{3A0CBA34-17FB-407D-ABFF-43E932A27235}">
      <dgm:prSet/>
      <dgm:spPr/>
      <dgm:t>
        <a:bodyPr/>
        <a:lstStyle/>
        <a:p>
          <a:endParaRPr lang="en-PH"/>
        </a:p>
      </dgm:t>
    </dgm:pt>
    <dgm:pt modelId="{ED933F70-585B-4700-90E9-FA099595AC12}" type="sibTrans" cxnId="{3A0CBA34-17FB-407D-ABFF-43E932A27235}">
      <dgm:prSet/>
      <dgm:spPr>
        <a:ln w="57150"/>
      </dgm:spPr>
      <dgm:t>
        <a:bodyPr/>
        <a:lstStyle/>
        <a:p>
          <a:endParaRPr lang="en-PH"/>
        </a:p>
      </dgm:t>
    </dgm:pt>
    <dgm:pt modelId="{0A20160E-93AF-41C3-B812-426EDD5E32DC}">
      <dgm:prSet phldrT="[텍스트]" custT="1"/>
      <dgm:spPr>
        <a:solidFill>
          <a:srgbClr val="66FFFF"/>
        </a:solidFill>
        <a:ln>
          <a:solidFill>
            <a:schemeClr val="tx1"/>
          </a:solidFill>
        </a:ln>
      </dgm:spPr>
      <dgm:t>
        <a:bodyPr/>
        <a:lstStyle/>
        <a:p>
          <a:r>
            <a:rPr lang="en-PH" sz="2600" b="0" dirty="0">
              <a:solidFill>
                <a:schemeClr val="tx1"/>
              </a:solidFill>
              <a:latin typeface="Times New Roman" pitchFamily="18" charset="0"/>
              <a:cs typeface="Times New Roman" pitchFamily="18" charset="0"/>
            </a:rPr>
            <a:t>Low Investment</a:t>
          </a:r>
        </a:p>
      </dgm:t>
    </dgm:pt>
    <dgm:pt modelId="{2763CCF2-7807-4C82-9D60-DAD1A45C6D4D}" type="parTrans" cxnId="{1AC9E59B-0DA8-4EB6-8565-C08968272344}">
      <dgm:prSet/>
      <dgm:spPr/>
      <dgm:t>
        <a:bodyPr/>
        <a:lstStyle/>
        <a:p>
          <a:endParaRPr lang="en-PH"/>
        </a:p>
      </dgm:t>
    </dgm:pt>
    <dgm:pt modelId="{DCB369FC-EE80-470D-9465-DB2B567FF4C7}" type="sibTrans" cxnId="{1AC9E59B-0DA8-4EB6-8565-C08968272344}">
      <dgm:prSet/>
      <dgm:spPr>
        <a:ln w="57150"/>
      </dgm:spPr>
      <dgm:t>
        <a:bodyPr/>
        <a:lstStyle/>
        <a:p>
          <a:endParaRPr lang="en-PH"/>
        </a:p>
      </dgm:t>
    </dgm:pt>
    <dgm:pt modelId="{526AD446-0374-41B9-BB1C-0E2DF55D8712}" type="pres">
      <dgm:prSet presAssocID="{9D10C8AE-9B0E-489C-B2F6-FF1C75ADEE20}" presName="cycle" presStyleCnt="0">
        <dgm:presLayoutVars>
          <dgm:dir/>
          <dgm:resizeHandles val="exact"/>
        </dgm:presLayoutVars>
      </dgm:prSet>
      <dgm:spPr/>
    </dgm:pt>
    <dgm:pt modelId="{4F5647D1-1DCA-42C0-BB12-37F466CF2376}" type="pres">
      <dgm:prSet presAssocID="{4DA17FC5-E374-4154-A5E0-9FA20DE50676}" presName="node" presStyleLbl="node1" presStyleIdx="0" presStyleCnt="4" custScaleX="245625" custScaleY="114708">
        <dgm:presLayoutVars>
          <dgm:bulletEnabled val="1"/>
        </dgm:presLayoutVars>
      </dgm:prSet>
      <dgm:spPr/>
    </dgm:pt>
    <dgm:pt modelId="{BDFA8D40-3342-49B5-B12E-00D43B686B78}" type="pres">
      <dgm:prSet presAssocID="{4DA17FC5-E374-4154-A5E0-9FA20DE50676}" presName="spNode" presStyleCnt="0"/>
      <dgm:spPr/>
    </dgm:pt>
    <dgm:pt modelId="{698041C5-0249-48C0-BCA7-ECDB05515FE5}" type="pres">
      <dgm:prSet presAssocID="{C7AF7DE3-F2F3-4841-9C73-0A1C512F5ABC}" presName="sibTrans" presStyleLbl="sibTrans1D1" presStyleIdx="0" presStyleCnt="4"/>
      <dgm:spPr/>
    </dgm:pt>
    <dgm:pt modelId="{00DB46DE-10F9-4C08-9219-71AA1D82B42E}" type="pres">
      <dgm:prSet presAssocID="{6D3924F6-CE7D-40C8-B4F1-9C4B01A2846B}" presName="node" presStyleLbl="node1" presStyleIdx="1" presStyleCnt="4" custScaleX="179074" custScaleY="104367">
        <dgm:presLayoutVars>
          <dgm:bulletEnabled val="1"/>
        </dgm:presLayoutVars>
      </dgm:prSet>
      <dgm:spPr/>
    </dgm:pt>
    <dgm:pt modelId="{E2F9009E-9D32-4EDE-B935-166311C54066}" type="pres">
      <dgm:prSet presAssocID="{6D3924F6-CE7D-40C8-B4F1-9C4B01A2846B}" presName="spNode" presStyleCnt="0"/>
      <dgm:spPr/>
    </dgm:pt>
    <dgm:pt modelId="{A9F7FBB6-8616-4F63-ADF7-23FB51368DDA}" type="pres">
      <dgm:prSet presAssocID="{73984591-7FEF-4C58-9E1C-34A2269FCA72}" presName="sibTrans" presStyleLbl="sibTrans1D1" presStyleIdx="1" presStyleCnt="4"/>
      <dgm:spPr/>
    </dgm:pt>
    <dgm:pt modelId="{F39C306B-28AE-443E-8C24-BC80BCF62448}" type="pres">
      <dgm:prSet presAssocID="{CB77AC63-20EE-457C-BA93-F3BED194990C}" presName="node" presStyleLbl="node1" presStyleIdx="2" presStyleCnt="4" custScaleX="179074" custScaleY="104367" custRadScaleRad="100107" custRadScaleInc="-8856">
        <dgm:presLayoutVars>
          <dgm:bulletEnabled val="1"/>
        </dgm:presLayoutVars>
      </dgm:prSet>
      <dgm:spPr/>
    </dgm:pt>
    <dgm:pt modelId="{3BA8E245-DE89-4BB9-A29E-7C25B1FCEEA1}" type="pres">
      <dgm:prSet presAssocID="{CB77AC63-20EE-457C-BA93-F3BED194990C}" presName="spNode" presStyleCnt="0"/>
      <dgm:spPr/>
    </dgm:pt>
    <dgm:pt modelId="{A26B3A65-5F49-43F2-AB6D-81A6997A8973}" type="pres">
      <dgm:prSet presAssocID="{ED933F70-585B-4700-90E9-FA099595AC12}" presName="sibTrans" presStyleLbl="sibTrans1D1" presStyleIdx="2" presStyleCnt="4"/>
      <dgm:spPr/>
    </dgm:pt>
    <dgm:pt modelId="{F6F109EC-11A7-4E89-848A-677B97DE4A49}" type="pres">
      <dgm:prSet presAssocID="{0A20160E-93AF-41C3-B812-426EDD5E32DC}" presName="node" presStyleLbl="node1" presStyleIdx="3" presStyleCnt="4" custScaleX="179074" custScaleY="104367">
        <dgm:presLayoutVars>
          <dgm:bulletEnabled val="1"/>
        </dgm:presLayoutVars>
      </dgm:prSet>
      <dgm:spPr/>
    </dgm:pt>
    <dgm:pt modelId="{4AABCBB1-E95E-4313-BBB8-6F7E669F9D70}" type="pres">
      <dgm:prSet presAssocID="{0A20160E-93AF-41C3-B812-426EDD5E32DC}" presName="spNode" presStyleCnt="0"/>
      <dgm:spPr/>
    </dgm:pt>
    <dgm:pt modelId="{75F74132-2ED8-467F-B408-0A0A4E251C4A}" type="pres">
      <dgm:prSet presAssocID="{DCB369FC-EE80-470D-9465-DB2B567FF4C7}" presName="sibTrans" presStyleLbl="sibTrans1D1" presStyleIdx="3" presStyleCnt="4"/>
      <dgm:spPr/>
    </dgm:pt>
  </dgm:ptLst>
  <dgm:cxnLst>
    <dgm:cxn modelId="{6FF11817-34D6-4E5F-83F0-F720501FDE0F}" type="presOf" srcId="{DCB369FC-EE80-470D-9465-DB2B567FF4C7}" destId="{75F74132-2ED8-467F-B408-0A0A4E251C4A}" srcOrd="0" destOrd="0" presId="urn:microsoft.com/office/officeart/2005/8/layout/cycle5"/>
    <dgm:cxn modelId="{3A0CBA34-17FB-407D-ABFF-43E932A27235}" srcId="{9D10C8AE-9B0E-489C-B2F6-FF1C75ADEE20}" destId="{CB77AC63-20EE-457C-BA93-F3BED194990C}" srcOrd="2" destOrd="0" parTransId="{F52C0DC9-CF1F-439E-A945-99984BE3A2DA}" sibTransId="{ED933F70-585B-4700-90E9-FA099595AC12}"/>
    <dgm:cxn modelId="{F8598F3F-B2CE-4DA8-80DF-B8200F4E0817}" srcId="{9D10C8AE-9B0E-489C-B2F6-FF1C75ADEE20}" destId="{6D3924F6-CE7D-40C8-B4F1-9C4B01A2846B}" srcOrd="1" destOrd="0" parTransId="{466837E5-45E2-4821-8E2B-461FE795E2E2}" sibTransId="{73984591-7FEF-4C58-9E1C-34A2269FCA72}"/>
    <dgm:cxn modelId="{F314B843-88FC-4695-99B2-71CE54AC234E}" srcId="{9D10C8AE-9B0E-489C-B2F6-FF1C75ADEE20}" destId="{4DA17FC5-E374-4154-A5E0-9FA20DE50676}" srcOrd="0" destOrd="0" parTransId="{9273634E-745E-471D-B180-F8047666C8BD}" sibTransId="{C7AF7DE3-F2F3-4841-9C73-0A1C512F5ABC}"/>
    <dgm:cxn modelId="{2B714D79-0A39-426C-9D56-596A68E3EC15}" type="presOf" srcId="{C7AF7DE3-F2F3-4841-9C73-0A1C512F5ABC}" destId="{698041C5-0249-48C0-BCA7-ECDB05515FE5}" srcOrd="0" destOrd="0" presId="urn:microsoft.com/office/officeart/2005/8/layout/cycle5"/>
    <dgm:cxn modelId="{1F0AF499-A5D7-46EB-9C0D-C6D39C304E7F}" type="presOf" srcId="{6D3924F6-CE7D-40C8-B4F1-9C4B01A2846B}" destId="{00DB46DE-10F9-4C08-9219-71AA1D82B42E}" srcOrd="0" destOrd="0" presId="urn:microsoft.com/office/officeart/2005/8/layout/cycle5"/>
    <dgm:cxn modelId="{1AC9E59B-0DA8-4EB6-8565-C08968272344}" srcId="{9D10C8AE-9B0E-489C-B2F6-FF1C75ADEE20}" destId="{0A20160E-93AF-41C3-B812-426EDD5E32DC}" srcOrd="3" destOrd="0" parTransId="{2763CCF2-7807-4C82-9D60-DAD1A45C6D4D}" sibTransId="{DCB369FC-EE80-470D-9465-DB2B567FF4C7}"/>
    <dgm:cxn modelId="{33D05BC6-1183-42B9-AB3C-91D4474C1A20}" type="presOf" srcId="{9D10C8AE-9B0E-489C-B2F6-FF1C75ADEE20}" destId="{526AD446-0374-41B9-BB1C-0E2DF55D8712}" srcOrd="0" destOrd="0" presId="urn:microsoft.com/office/officeart/2005/8/layout/cycle5"/>
    <dgm:cxn modelId="{3BE1ECCD-30E4-4343-8E8D-FF35E0857558}" type="presOf" srcId="{ED933F70-585B-4700-90E9-FA099595AC12}" destId="{A26B3A65-5F49-43F2-AB6D-81A6997A8973}" srcOrd="0" destOrd="0" presId="urn:microsoft.com/office/officeart/2005/8/layout/cycle5"/>
    <dgm:cxn modelId="{99E628D0-137E-4FA0-9E1C-0F9170E315E7}" type="presOf" srcId="{4DA17FC5-E374-4154-A5E0-9FA20DE50676}" destId="{4F5647D1-1DCA-42C0-BB12-37F466CF2376}" srcOrd="0" destOrd="0" presId="urn:microsoft.com/office/officeart/2005/8/layout/cycle5"/>
    <dgm:cxn modelId="{0BEBC9D5-6C55-4DB8-A989-687A4D63D701}" type="presOf" srcId="{0A20160E-93AF-41C3-B812-426EDD5E32DC}" destId="{F6F109EC-11A7-4E89-848A-677B97DE4A49}" srcOrd="0" destOrd="0" presId="urn:microsoft.com/office/officeart/2005/8/layout/cycle5"/>
    <dgm:cxn modelId="{5F2A9BD7-7F7E-47BF-8572-5D8BE290963C}" type="presOf" srcId="{73984591-7FEF-4C58-9E1C-34A2269FCA72}" destId="{A9F7FBB6-8616-4F63-ADF7-23FB51368DDA}" srcOrd="0" destOrd="0" presId="urn:microsoft.com/office/officeart/2005/8/layout/cycle5"/>
    <dgm:cxn modelId="{230B89EB-9BA5-4992-9A24-941A0CD27EBE}" type="presOf" srcId="{CB77AC63-20EE-457C-BA93-F3BED194990C}" destId="{F39C306B-28AE-443E-8C24-BC80BCF62448}" srcOrd="0" destOrd="0" presId="urn:microsoft.com/office/officeart/2005/8/layout/cycle5"/>
    <dgm:cxn modelId="{B75E682E-98E6-40EE-8626-6A7C0821E66A}" type="presParOf" srcId="{526AD446-0374-41B9-BB1C-0E2DF55D8712}" destId="{4F5647D1-1DCA-42C0-BB12-37F466CF2376}" srcOrd="0" destOrd="0" presId="urn:microsoft.com/office/officeart/2005/8/layout/cycle5"/>
    <dgm:cxn modelId="{1F985BD3-0BAE-43BA-8C30-EB6065F74681}" type="presParOf" srcId="{526AD446-0374-41B9-BB1C-0E2DF55D8712}" destId="{BDFA8D40-3342-49B5-B12E-00D43B686B78}" srcOrd="1" destOrd="0" presId="urn:microsoft.com/office/officeart/2005/8/layout/cycle5"/>
    <dgm:cxn modelId="{F42D604A-F34E-4308-B218-86A0FF592154}" type="presParOf" srcId="{526AD446-0374-41B9-BB1C-0E2DF55D8712}" destId="{698041C5-0249-48C0-BCA7-ECDB05515FE5}" srcOrd="2" destOrd="0" presId="urn:microsoft.com/office/officeart/2005/8/layout/cycle5"/>
    <dgm:cxn modelId="{0ED7A82D-1F11-4A40-AA0E-CA67B3EB996E}" type="presParOf" srcId="{526AD446-0374-41B9-BB1C-0E2DF55D8712}" destId="{00DB46DE-10F9-4C08-9219-71AA1D82B42E}" srcOrd="3" destOrd="0" presId="urn:microsoft.com/office/officeart/2005/8/layout/cycle5"/>
    <dgm:cxn modelId="{4CFFA04E-985D-4370-9EE5-FDD694D5A817}" type="presParOf" srcId="{526AD446-0374-41B9-BB1C-0E2DF55D8712}" destId="{E2F9009E-9D32-4EDE-B935-166311C54066}" srcOrd="4" destOrd="0" presId="urn:microsoft.com/office/officeart/2005/8/layout/cycle5"/>
    <dgm:cxn modelId="{5D9F209C-4DF9-4C73-BC7A-4899C420EF80}" type="presParOf" srcId="{526AD446-0374-41B9-BB1C-0E2DF55D8712}" destId="{A9F7FBB6-8616-4F63-ADF7-23FB51368DDA}" srcOrd="5" destOrd="0" presId="urn:microsoft.com/office/officeart/2005/8/layout/cycle5"/>
    <dgm:cxn modelId="{267223B2-F2AD-413C-9BC9-E3A78B75FA99}" type="presParOf" srcId="{526AD446-0374-41B9-BB1C-0E2DF55D8712}" destId="{F39C306B-28AE-443E-8C24-BC80BCF62448}" srcOrd="6" destOrd="0" presId="urn:microsoft.com/office/officeart/2005/8/layout/cycle5"/>
    <dgm:cxn modelId="{E5277272-F434-4B2C-BCD9-7E5090CC58EB}" type="presParOf" srcId="{526AD446-0374-41B9-BB1C-0E2DF55D8712}" destId="{3BA8E245-DE89-4BB9-A29E-7C25B1FCEEA1}" srcOrd="7" destOrd="0" presId="urn:microsoft.com/office/officeart/2005/8/layout/cycle5"/>
    <dgm:cxn modelId="{13CBA42F-2742-4909-B1A6-5E31B57B870A}" type="presParOf" srcId="{526AD446-0374-41B9-BB1C-0E2DF55D8712}" destId="{A26B3A65-5F49-43F2-AB6D-81A6997A8973}" srcOrd="8" destOrd="0" presId="urn:microsoft.com/office/officeart/2005/8/layout/cycle5"/>
    <dgm:cxn modelId="{AACFCE21-5E81-49E4-86DA-394C869F2A71}" type="presParOf" srcId="{526AD446-0374-41B9-BB1C-0E2DF55D8712}" destId="{F6F109EC-11A7-4E89-848A-677B97DE4A49}" srcOrd="9" destOrd="0" presId="urn:microsoft.com/office/officeart/2005/8/layout/cycle5"/>
    <dgm:cxn modelId="{69ED9007-3777-468F-A80F-01474B11979A}" type="presParOf" srcId="{526AD446-0374-41B9-BB1C-0E2DF55D8712}" destId="{4AABCBB1-E95E-4313-BBB8-6F7E669F9D70}" srcOrd="10" destOrd="0" presId="urn:microsoft.com/office/officeart/2005/8/layout/cycle5"/>
    <dgm:cxn modelId="{CDF209B9-3541-45D5-8CD9-E03A91EDFAB5}" type="presParOf" srcId="{526AD446-0374-41B9-BB1C-0E2DF55D8712}" destId="{75F74132-2ED8-467F-B408-0A0A4E251C4A}" srcOrd="11"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CC1E6F-C93C-40AD-A414-9727071D61DB}" type="doc">
      <dgm:prSet loTypeId="urn:microsoft.com/office/officeart/2005/8/layout/pyramid2" loCatId="pyramid" qsTypeId="urn:microsoft.com/office/officeart/2005/8/quickstyle/simple1" qsCatId="simple" csTypeId="urn:microsoft.com/office/officeart/2005/8/colors/accent1_2" csCatId="accent1" phldr="1"/>
      <dgm:spPr/>
    </dgm:pt>
    <dgm:pt modelId="{1AD124E9-228B-4D23-AE2D-951B6EC46EBD}">
      <dgm:prSet phldrT="[Text]" custT="1"/>
      <dgm:spPr/>
      <dgm:t>
        <a:bodyPr/>
        <a:lstStyle/>
        <a:p>
          <a:r>
            <a:rPr lang="en-US" sz="2200" b="0" dirty="0">
              <a:latin typeface="Times New Roman" pitchFamily="18" charset="0"/>
              <a:cs typeface="Times New Roman" pitchFamily="18" charset="0"/>
            </a:rPr>
            <a:t>Shortage and No Resources of Capital </a:t>
          </a:r>
        </a:p>
      </dgm:t>
    </dgm:pt>
    <dgm:pt modelId="{136E35D5-74EC-45F9-BB14-1A2EBD2A2E2D}" type="parTrans" cxnId="{E13E0579-5422-4204-945C-D02854825707}">
      <dgm:prSet/>
      <dgm:spPr/>
      <dgm:t>
        <a:bodyPr/>
        <a:lstStyle/>
        <a:p>
          <a:endParaRPr lang="en-US" sz="2400" b="1">
            <a:latin typeface="Times New Roman" pitchFamily="18" charset="0"/>
            <a:cs typeface="Times New Roman" pitchFamily="18" charset="0"/>
          </a:endParaRPr>
        </a:p>
      </dgm:t>
    </dgm:pt>
    <dgm:pt modelId="{4A66A0EC-8545-417F-B539-71B1969A5A68}" type="sibTrans" cxnId="{E13E0579-5422-4204-945C-D02854825707}">
      <dgm:prSet/>
      <dgm:spPr/>
      <dgm:t>
        <a:bodyPr/>
        <a:lstStyle/>
        <a:p>
          <a:endParaRPr lang="en-US" sz="2400" b="1">
            <a:latin typeface="Times New Roman" pitchFamily="18" charset="0"/>
            <a:cs typeface="Times New Roman" pitchFamily="18" charset="0"/>
          </a:endParaRPr>
        </a:p>
      </dgm:t>
    </dgm:pt>
    <dgm:pt modelId="{7FD7EF78-AC25-4615-B807-8F6E1A442566}">
      <dgm:prSet phldrT="[Text]" custT="1"/>
      <dgm:spPr/>
      <dgm:t>
        <a:bodyPr/>
        <a:lstStyle/>
        <a:p>
          <a:r>
            <a:rPr lang="en-US" sz="2200" b="0" dirty="0">
              <a:latin typeface="Times New Roman" pitchFamily="18" charset="0"/>
              <a:cs typeface="Times New Roman" pitchFamily="18" charset="0"/>
            </a:rPr>
            <a:t>Technical Weakness </a:t>
          </a:r>
        </a:p>
      </dgm:t>
    </dgm:pt>
    <dgm:pt modelId="{D19FB00A-0756-44FD-ADF0-D02D2EBAFB1E}" type="parTrans" cxnId="{D4937E77-8012-4B5D-BAA0-4BB15A4DFB28}">
      <dgm:prSet/>
      <dgm:spPr/>
      <dgm:t>
        <a:bodyPr/>
        <a:lstStyle/>
        <a:p>
          <a:endParaRPr lang="en-US" sz="2400" b="1">
            <a:latin typeface="Times New Roman" pitchFamily="18" charset="0"/>
            <a:cs typeface="Times New Roman" pitchFamily="18" charset="0"/>
          </a:endParaRPr>
        </a:p>
      </dgm:t>
    </dgm:pt>
    <dgm:pt modelId="{157C8F2D-D2C2-4C17-BBE1-BE4523FEC292}" type="sibTrans" cxnId="{D4937E77-8012-4B5D-BAA0-4BB15A4DFB28}">
      <dgm:prSet/>
      <dgm:spPr/>
      <dgm:t>
        <a:bodyPr/>
        <a:lstStyle/>
        <a:p>
          <a:endParaRPr lang="en-US" sz="2400" b="1">
            <a:latin typeface="Times New Roman" pitchFamily="18" charset="0"/>
            <a:cs typeface="Times New Roman" pitchFamily="18" charset="0"/>
          </a:endParaRPr>
        </a:p>
      </dgm:t>
    </dgm:pt>
    <dgm:pt modelId="{427BFCC4-BD51-49DA-8A34-BFBE03D4D53A}">
      <dgm:prSet phldrT="[Text]" custT="1"/>
      <dgm:spPr/>
      <dgm:t>
        <a:bodyPr/>
        <a:lstStyle/>
        <a:p>
          <a:r>
            <a:rPr lang="en-US" sz="2200" b="0" dirty="0">
              <a:latin typeface="Times New Roman" pitchFamily="18" charset="0"/>
              <a:cs typeface="Times New Roman" pitchFamily="18" charset="0"/>
            </a:rPr>
            <a:t>Undeveloped Business and Industry </a:t>
          </a:r>
        </a:p>
      </dgm:t>
    </dgm:pt>
    <dgm:pt modelId="{C12D62D9-AB4D-47B4-BD1F-A5543145379E}" type="parTrans" cxnId="{51D42A21-CE1A-4B8A-BAF9-3F87F2AA8635}">
      <dgm:prSet/>
      <dgm:spPr/>
      <dgm:t>
        <a:bodyPr/>
        <a:lstStyle/>
        <a:p>
          <a:endParaRPr lang="en-US" sz="2400" b="1">
            <a:latin typeface="Times New Roman" pitchFamily="18" charset="0"/>
            <a:cs typeface="Times New Roman" pitchFamily="18" charset="0"/>
          </a:endParaRPr>
        </a:p>
      </dgm:t>
    </dgm:pt>
    <dgm:pt modelId="{08A852E0-60D4-4DE0-B826-FF64CCCD7146}" type="sibTrans" cxnId="{51D42A21-CE1A-4B8A-BAF9-3F87F2AA8635}">
      <dgm:prSet/>
      <dgm:spPr/>
      <dgm:t>
        <a:bodyPr/>
        <a:lstStyle/>
        <a:p>
          <a:endParaRPr lang="en-US" sz="2400" b="1">
            <a:latin typeface="Times New Roman" pitchFamily="18" charset="0"/>
            <a:cs typeface="Times New Roman" pitchFamily="18" charset="0"/>
          </a:endParaRPr>
        </a:p>
      </dgm:t>
    </dgm:pt>
    <dgm:pt modelId="{1ED3C381-D49A-4632-8617-DE93DE59FB23}" type="pres">
      <dgm:prSet presAssocID="{8ACC1E6F-C93C-40AD-A414-9727071D61DB}" presName="compositeShape" presStyleCnt="0">
        <dgm:presLayoutVars>
          <dgm:dir/>
          <dgm:resizeHandles/>
        </dgm:presLayoutVars>
      </dgm:prSet>
      <dgm:spPr/>
    </dgm:pt>
    <dgm:pt modelId="{920B52C3-2A5A-407F-953C-D30EE9421FB2}" type="pres">
      <dgm:prSet presAssocID="{8ACC1E6F-C93C-40AD-A414-9727071D61DB}" presName="pyramid" presStyleLbl="node1" presStyleIdx="0" presStyleCnt="1"/>
      <dgm:spPr/>
    </dgm:pt>
    <dgm:pt modelId="{3AB415FC-9840-4A78-9F69-8F28F0C5BEDF}" type="pres">
      <dgm:prSet presAssocID="{8ACC1E6F-C93C-40AD-A414-9727071D61DB}" presName="theList" presStyleCnt="0"/>
      <dgm:spPr/>
    </dgm:pt>
    <dgm:pt modelId="{E0FBAC79-1CBE-4CE8-9D7D-D40306180232}" type="pres">
      <dgm:prSet presAssocID="{1AD124E9-228B-4D23-AE2D-951B6EC46EBD}" presName="aNode" presStyleLbl="fgAcc1" presStyleIdx="0" presStyleCnt="3" custScaleX="317455" custScaleY="153276">
        <dgm:presLayoutVars>
          <dgm:bulletEnabled val="1"/>
        </dgm:presLayoutVars>
      </dgm:prSet>
      <dgm:spPr/>
    </dgm:pt>
    <dgm:pt modelId="{FF2D784A-16D2-478D-81CF-A822D4AACC6F}" type="pres">
      <dgm:prSet presAssocID="{1AD124E9-228B-4D23-AE2D-951B6EC46EBD}" presName="aSpace" presStyleCnt="0"/>
      <dgm:spPr/>
    </dgm:pt>
    <dgm:pt modelId="{9B756788-F6DF-44D7-A92D-0861ABCC9576}" type="pres">
      <dgm:prSet presAssocID="{7FD7EF78-AC25-4615-B807-8F6E1A442566}" presName="aNode" presStyleLbl="fgAcc1" presStyleIdx="1" presStyleCnt="3" custScaleX="321942" custScaleY="137288">
        <dgm:presLayoutVars>
          <dgm:bulletEnabled val="1"/>
        </dgm:presLayoutVars>
      </dgm:prSet>
      <dgm:spPr/>
    </dgm:pt>
    <dgm:pt modelId="{DF63FC1F-DF6B-4D61-9FF6-D599A7E17D43}" type="pres">
      <dgm:prSet presAssocID="{7FD7EF78-AC25-4615-B807-8F6E1A442566}" presName="aSpace" presStyleCnt="0"/>
      <dgm:spPr/>
    </dgm:pt>
    <dgm:pt modelId="{5C061928-DF98-44B0-B569-F7F0858B1BDC}" type="pres">
      <dgm:prSet presAssocID="{427BFCC4-BD51-49DA-8A34-BFBE03D4D53A}" presName="aNode" presStyleLbl="fgAcc1" presStyleIdx="2" presStyleCnt="3" custScaleX="316638" custScaleY="137288">
        <dgm:presLayoutVars>
          <dgm:bulletEnabled val="1"/>
        </dgm:presLayoutVars>
      </dgm:prSet>
      <dgm:spPr/>
    </dgm:pt>
    <dgm:pt modelId="{F2301E4F-E71E-4A4E-A748-6F82A9DDF9EE}" type="pres">
      <dgm:prSet presAssocID="{427BFCC4-BD51-49DA-8A34-BFBE03D4D53A}" presName="aSpace" presStyleCnt="0"/>
      <dgm:spPr/>
    </dgm:pt>
  </dgm:ptLst>
  <dgm:cxnLst>
    <dgm:cxn modelId="{CB976008-8FAE-437B-B9A9-B8A47D9E182B}" type="presOf" srcId="{427BFCC4-BD51-49DA-8A34-BFBE03D4D53A}" destId="{5C061928-DF98-44B0-B569-F7F0858B1BDC}" srcOrd="0" destOrd="0" presId="urn:microsoft.com/office/officeart/2005/8/layout/pyramid2"/>
    <dgm:cxn modelId="{462E161C-48A9-4AE0-931F-6FE5FC759339}" type="presOf" srcId="{1AD124E9-228B-4D23-AE2D-951B6EC46EBD}" destId="{E0FBAC79-1CBE-4CE8-9D7D-D40306180232}" srcOrd="0" destOrd="0" presId="urn:microsoft.com/office/officeart/2005/8/layout/pyramid2"/>
    <dgm:cxn modelId="{51D42A21-CE1A-4B8A-BAF9-3F87F2AA8635}" srcId="{8ACC1E6F-C93C-40AD-A414-9727071D61DB}" destId="{427BFCC4-BD51-49DA-8A34-BFBE03D4D53A}" srcOrd="2" destOrd="0" parTransId="{C12D62D9-AB4D-47B4-BD1F-A5543145379E}" sibTransId="{08A852E0-60D4-4DE0-B826-FF64CCCD7146}"/>
    <dgm:cxn modelId="{D4937E77-8012-4B5D-BAA0-4BB15A4DFB28}" srcId="{8ACC1E6F-C93C-40AD-A414-9727071D61DB}" destId="{7FD7EF78-AC25-4615-B807-8F6E1A442566}" srcOrd="1" destOrd="0" parTransId="{D19FB00A-0756-44FD-ADF0-D02D2EBAFB1E}" sibTransId="{157C8F2D-D2C2-4C17-BBE1-BE4523FEC292}"/>
    <dgm:cxn modelId="{E13E0579-5422-4204-945C-D02854825707}" srcId="{8ACC1E6F-C93C-40AD-A414-9727071D61DB}" destId="{1AD124E9-228B-4D23-AE2D-951B6EC46EBD}" srcOrd="0" destOrd="0" parTransId="{136E35D5-74EC-45F9-BB14-1A2EBD2A2E2D}" sibTransId="{4A66A0EC-8545-417F-B539-71B1969A5A68}"/>
    <dgm:cxn modelId="{D015EEA8-9D4E-4E74-82B0-E3005ABB7D0F}" type="presOf" srcId="{7FD7EF78-AC25-4615-B807-8F6E1A442566}" destId="{9B756788-F6DF-44D7-A92D-0861ABCC9576}" srcOrd="0" destOrd="0" presId="urn:microsoft.com/office/officeart/2005/8/layout/pyramid2"/>
    <dgm:cxn modelId="{B3AD3CBE-7353-4BB2-97A0-AB9F0C31F66A}" type="presOf" srcId="{8ACC1E6F-C93C-40AD-A414-9727071D61DB}" destId="{1ED3C381-D49A-4632-8617-DE93DE59FB23}" srcOrd="0" destOrd="0" presId="urn:microsoft.com/office/officeart/2005/8/layout/pyramid2"/>
    <dgm:cxn modelId="{43D5091C-E7DA-4161-97F8-3EC517A51BD1}" type="presParOf" srcId="{1ED3C381-D49A-4632-8617-DE93DE59FB23}" destId="{920B52C3-2A5A-407F-953C-D30EE9421FB2}" srcOrd="0" destOrd="0" presId="urn:microsoft.com/office/officeart/2005/8/layout/pyramid2"/>
    <dgm:cxn modelId="{22A0DE27-ED17-432E-8D8E-7B0046070A25}" type="presParOf" srcId="{1ED3C381-D49A-4632-8617-DE93DE59FB23}" destId="{3AB415FC-9840-4A78-9F69-8F28F0C5BEDF}" srcOrd="1" destOrd="0" presId="urn:microsoft.com/office/officeart/2005/8/layout/pyramid2"/>
    <dgm:cxn modelId="{D4CAF3A1-9B5D-4B1F-B79B-5F8AB5A61439}" type="presParOf" srcId="{3AB415FC-9840-4A78-9F69-8F28F0C5BEDF}" destId="{E0FBAC79-1CBE-4CE8-9D7D-D40306180232}" srcOrd="0" destOrd="0" presId="urn:microsoft.com/office/officeart/2005/8/layout/pyramid2"/>
    <dgm:cxn modelId="{84F061F0-71D1-435E-8CCA-F0DDC4CBE47D}" type="presParOf" srcId="{3AB415FC-9840-4A78-9F69-8F28F0C5BEDF}" destId="{FF2D784A-16D2-478D-81CF-A822D4AACC6F}" srcOrd="1" destOrd="0" presId="urn:microsoft.com/office/officeart/2005/8/layout/pyramid2"/>
    <dgm:cxn modelId="{0CFEB3EF-474B-4CA6-925C-73574F48DCAE}" type="presParOf" srcId="{3AB415FC-9840-4A78-9F69-8F28F0C5BEDF}" destId="{9B756788-F6DF-44D7-A92D-0861ABCC9576}" srcOrd="2" destOrd="0" presId="urn:microsoft.com/office/officeart/2005/8/layout/pyramid2"/>
    <dgm:cxn modelId="{7399E712-453D-42B3-BD13-02349C100732}" type="presParOf" srcId="{3AB415FC-9840-4A78-9F69-8F28F0C5BEDF}" destId="{DF63FC1F-DF6B-4D61-9FF6-D599A7E17D43}" srcOrd="3" destOrd="0" presId="urn:microsoft.com/office/officeart/2005/8/layout/pyramid2"/>
    <dgm:cxn modelId="{2B6C0E4D-3855-4F0F-9875-48DFEEBDA753}" type="presParOf" srcId="{3AB415FC-9840-4A78-9F69-8F28F0C5BEDF}" destId="{5C061928-DF98-44B0-B569-F7F0858B1BDC}" srcOrd="4" destOrd="0" presId="urn:microsoft.com/office/officeart/2005/8/layout/pyramid2"/>
    <dgm:cxn modelId="{6B613265-D275-4806-8E7C-30A4E77044FE}" type="presParOf" srcId="{3AB415FC-9840-4A78-9F69-8F28F0C5BEDF}" destId="{F2301E4F-E71E-4A4E-A748-6F82A9DDF9EE}"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647D1-1DCA-42C0-BB12-37F466CF2376}">
      <dsp:nvSpPr>
        <dsp:cNvPr id="0" name=""/>
        <dsp:cNvSpPr/>
      </dsp:nvSpPr>
      <dsp:spPr>
        <a:xfrm>
          <a:off x="1494453" y="-43028"/>
          <a:ext cx="3564292" cy="1081951"/>
        </a:xfrm>
        <a:prstGeom prst="roundRect">
          <a:avLst/>
        </a:prstGeom>
        <a:solidFill>
          <a:srgbClr val="66FFFF"/>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PH" sz="2600" b="0" kern="1200" dirty="0">
              <a:solidFill>
                <a:schemeClr val="tx1"/>
              </a:solidFill>
              <a:latin typeface="Times New Roman" pitchFamily="18" charset="0"/>
              <a:cs typeface="Times New Roman" pitchFamily="18" charset="0"/>
            </a:rPr>
            <a:t>Low Production &amp; Low productivity </a:t>
          </a:r>
        </a:p>
      </dsp:txBody>
      <dsp:txXfrm>
        <a:off x="1547269" y="9788"/>
        <a:ext cx="3458660" cy="976319"/>
      </dsp:txXfrm>
    </dsp:sp>
    <dsp:sp modelId="{698041C5-0249-48C0-BCA7-ECDB05515FE5}">
      <dsp:nvSpPr>
        <dsp:cNvPr id="0" name=""/>
        <dsp:cNvSpPr/>
      </dsp:nvSpPr>
      <dsp:spPr>
        <a:xfrm>
          <a:off x="1451536" y="813342"/>
          <a:ext cx="3116874" cy="3116874"/>
        </a:xfrm>
        <a:custGeom>
          <a:avLst/>
          <a:gdLst/>
          <a:ahLst/>
          <a:cxnLst/>
          <a:rect l="0" t="0" r="0" b="0"/>
          <a:pathLst>
            <a:path>
              <a:moveTo>
                <a:pt x="2489239" y="308503"/>
              </a:moveTo>
              <a:arcTo wR="1558437" hR="1558437" stAng="18400463" swAng="999075"/>
            </a:path>
          </a:pathLst>
        </a:custGeom>
        <a:noFill/>
        <a:ln w="571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 modelId="{00DB46DE-10F9-4C08-9219-71AA1D82B42E}">
      <dsp:nvSpPr>
        <dsp:cNvPr id="0" name=""/>
        <dsp:cNvSpPr/>
      </dsp:nvSpPr>
      <dsp:spPr>
        <a:xfrm>
          <a:off x="3535755" y="1564178"/>
          <a:ext cx="2598563" cy="984412"/>
        </a:xfrm>
        <a:prstGeom prst="roundRect">
          <a:avLst/>
        </a:prstGeom>
        <a:solidFill>
          <a:srgbClr val="66FFFF"/>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PH" sz="2600" b="0" kern="1200" dirty="0">
              <a:solidFill>
                <a:schemeClr val="tx1"/>
              </a:solidFill>
              <a:latin typeface="Times New Roman" pitchFamily="18" charset="0"/>
              <a:cs typeface="Times New Roman" pitchFamily="18" charset="0"/>
            </a:rPr>
            <a:t>Low Income </a:t>
          </a:r>
        </a:p>
      </dsp:txBody>
      <dsp:txXfrm>
        <a:off x="3583810" y="1612233"/>
        <a:ext cx="2502453" cy="888302"/>
      </dsp:txXfrm>
    </dsp:sp>
    <dsp:sp modelId="{A9F7FBB6-8616-4F63-ADF7-23FB51368DDA}">
      <dsp:nvSpPr>
        <dsp:cNvPr id="0" name=""/>
        <dsp:cNvSpPr/>
      </dsp:nvSpPr>
      <dsp:spPr>
        <a:xfrm>
          <a:off x="1442833" y="237061"/>
          <a:ext cx="3116874" cy="3116874"/>
        </a:xfrm>
        <a:custGeom>
          <a:avLst/>
          <a:gdLst/>
          <a:ahLst/>
          <a:cxnLst/>
          <a:rect l="0" t="0" r="0" b="0"/>
          <a:pathLst>
            <a:path>
              <a:moveTo>
                <a:pt x="2839246" y="2446274"/>
              </a:moveTo>
              <a:arcTo wR="1558437" hR="1558437" stAng="2083747" swAng="1069247"/>
            </a:path>
          </a:pathLst>
        </a:custGeom>
        <a:noFill/>
        <a:ln w="571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 modelId="{F39C306B-28AE-443E-8C24-BC80BCF62448}">
      <dsp:nvSpPr>
        <dsp:cNvPr id="0" name=""/>
        <dsp:cNvSpPr/>
      </dsp:nvSpPr>
      <dsp:spPr>
        <a:xfrm>
          <a:off x="2049634" y="3122606"/>
          <a:ext cx="2598563" cy="984412"/>
        </a:xfrm>
        <a:prstGeom prst="roundRect">
          <a:avLst/>
        </a:prstGeom>
        <a:solidFill>
          <a:srgbClr val="66FFFF"/>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PH" sz="2600" b="0" kern="1200" dirty="0">
              <a:solidFill>
                <a:schemeClr val="tx1"/>
              </a:solidFill>
              <a:latin typeface="Times New Roman" pitchFamily="18" charset="0"/>
              <a:cs typeface="Times New Roman" pitchFamily="18" charset="0"/>
            </a:rPr>
            <a:t>Low Savings</a:t>
          </a:r>
        </a:p>
      </dsp:txBody>
      <dsp:txXfrm>
        <a:off x="2097689" y="3170661"/>
        <a:ext cx="2502453" cy="888302"/>
      </dsp:txXfrm>
    </dsp:sp>
    <dsp:sp modelId="{A26B3A65-5F49-43F2-AB6D-81A6997A8973}">
      <dsp:nvSpPr>
        <dsp:cNvPr id="0" name=""/>
        <dsp:cNvSpPr/>
      </dsp:nvSpPr>
      <dsp:spPr>
        <a:xfrm>
          <a:off x="2012858" y="191243"/>
          <a:ext cx="3116874" cy="3116874"/>
        </a:xfrm>
        <a:custGeom>
          <a:avLst/>
          <a:gdLst/>
          <a:ahLst/>
          <a:cxnLst/>
          <a:rect l="0" t="0" r="0" b="0"/>
          <a:pathLst>
            <a:path>
              <a:moveTo>
                <a:pt x="679086" y="2845087"/>
              </a:moveTo>
              <a:arcTo wR="1558437" hR="1558437" stAng="7461020" swAng="1122062"/>
            </a:path>
          </a:pathLst>
        </a:custGeom>
        <a:noFill/>
        <a:ln w="571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 modelId="{F6F109EC-11A7-4E89-848A-677B97DE4A49}">
      <dsp:nvSpPr>
        <dsp:cNvPr id="0" name=""/>
        <dsp:cNvSpPr/>
      </dsp:nvSpPr>
      <dsp:spPr>
        <a:xfrm>
          <a:off x="418880" y="1564178"/>
          <a:ext cx="2598563" cy="984412"/>
        </a:xfrm>
        <a:prstGeom prst="roundRect">
          <a:avLst/>
        </a:prstGeom>
        <a:solidFill>
          <a:srgbClr val="66FFFF"/>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PH" sz="2600" b="0" kern="1200" dirty="0">
              <a:solidFill>
                <a:schemeClr val="tx1"/>
              </a:solidFill>
              <a:latin typeface="Times New Roman" pitchFamily="18" charset="0"/>
              <a:cs typeface="Times New Roman" pitchFamily="18" charset="0"/>
            </a:rPr>
            <a:t>Low Investment</a:t>
          </a:r>
        </a:p>
      </dsp:txBody>
      <dsp:txXfrm>
        <a:off x="466935" y="1612233"/>
        <a:ext cx="2502453" cy="888302"/>
      </dsp:txXfrm>
    </dsp:sp>
    <dsp:sp modelId="{75F74132-2ED8-467F-B408-0A0A4E251C4A}">
      <dsp:nvSpPr>
        <dsp:cNvPr id="0" name=""/>
        <dsp:cNvSpPr/>
      </dsp:nvSpPr>
      <dsp:spPr>
        <a:xfrm>
          <a:off x="1984788" y="813342"/>
          <a:ext cx="3116874" cy="3116874"/>
        </a:xfrm>
        <a:custGeom>
          <a:avLst/>
          <a:gdLst/>
          <a:ahLst/>
          <a:cxnLst/>
          <a:rect l="0" t="0" r="0" b="0"/>
          <a:pathLst>
            <a:path>
              <a:moveTo>
                <a:pt x="308503" y="627634"/>
              </a:moveTo>
              <a:arcTo wR="1558437" hR="1558437" stAng="13000463" swAng="999075"/>
            </a:path>
          </a:pathLst>
        </a:custGeom>
        <a:noFill/>
        <a:ln w="571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0B52C3-2A5A-407F-953C-D30EE9421FB2}">
      <dsp:nvSpPr>
        <dsp:cNvPr id="0" name=""/>
        <dsp:cNvSpPr/>
      </dsp:nvSpPr>
      <dsp:spPr>
        <a:xfrm>
          <a:off x="986176" y="0"/>
          <a:ext cx="2591544" cy="2591544"/>
        </a:xfrm>
        <a:prstGeom prst="triangl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FBAC79-1CBE-4CE8-9D7D-D40306180232}">
      <dsp:nvSpPr>
        <dsp:cNvPr id="0" name=""/>
        <dsp:cNvSpPr/>
      </dsp:nvSpPr>
      <dsp:spPr>
        <a:xfrm>
          <a:off x="450429" y="259382"/>
          <a:ext cx="5347540" cy="682724"/>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kern="1200" dirty="0">
              <a:latin typeface="Times New Roman" pitchFamily="18" charset="0"/>
              <a:cs typeface="Times New Roman" pitchFamily="18" charset="0"/>
            </a:rPr>
            <a:t>Shortage and No Resources of Capital </a:t>
          </a:r>
        </a:p>
      </dsp:txBody>
      <dsp:txXfrm>
        <a:off x="483757" y="292710"/>
        <a:ext cx="5280884" cy="616068"/>
      </dsp:txXfrm>
    </dsp:sp>
    <dsp:sp modelId="{9B756788-F6DF-44D7-A92D-0861ABCC9576}">
      <dsp:nvSpPr>
        <dsp:cNvPr id="0" name=""/>
        <dsp:cNvSpPr/>
      </dsp:nvSpPr>
      <dsp:spPr>
        <a:xfrm>
          <a:off x="412637" y="997784"/>
          <a:ext cx="5423124" cy="611510"/>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kern="1200" dirty="0">
              <a:latin typeface="Times New Roman" pitchFamily="18" charset="0"/>
              <a:cs typeface="Times New Roman" pitchFamily="18" charset="0"/>
            </a:rPr>
            <a:t>Technical Weakness </a:t>
          </a:r>
        </a:p>
      </dsp:txBody>
      <dsp:txXfrm>
        <a:off x="442488" y="1027635"/>
        <a:ext cx="5363422" cy="551808"/>
      </dsp:txXfrm>
    </dsp:sp>
    <dsp:sp modelId="{5C061928-DF98-44B0-B569-F7F0858B1BDC}">
      <dsp:nvSpPr>
        <dsp:cNvPr id="0" name=""/>
        <dsp:cNvSpPr/>
      </dsp:nvSpPr>
      <dsp:spPr>
        <a:xfrm>
          <a:off x="457310" y="1664973"/>
          <a:ext cx="5333778" cy="611510"/>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kern="1200" dirty="0">
              <a:latin typeface="Times New Roman" pitchFamily="18" charset="0"/>
              <a:cs typeface="Times New Roman" pitchFamily="18" charset="0"/>
            </a:rPr>
            <a:t>Undeveloped Business and Industry </a:t>
          </a:r>
        </a:p>
      </dsp:txBody>
      <dsp:txXfrm>
        <a:off x="487161" y="1694824"/>
        <a:ext cx="5274076" cy="551808"/>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7600FE4-13E5-4DDC-8BE6-005FBBE33121}" type="datetimeFigureOut">
              <a:rPr lang="en-PH" smtClean="0"/>
              <a:t>5/15/2026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1FB673C3-B194-4B3A-AD1B-FB0E1E2DA340}" type="slidenum">
              <a:rPr lang="en-PH" smtClean="0"/>
              <a:t>‹#›</a:t>
            </a:fld>
            <a:endParaRPr lang="en-PH"/>
          </a:p>
        </p:txBody>
      </p:sp>
    </p:spTree>
    <p:extLst>
      <p:ext uri="{BB962C8B-B14F-4D97-AF65-F5344CB8AC3E}">
        <p14:creationId xmlns:p14="http://schemas.microsoft.com/office/powerpoint/2010/main" val="1376013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600FE4-13E5-4DDC-8BE6-005FBBE33121}" type="datetimeFigureOut">
              <a:rPr lang="en-PH" smtClean="0"/>
              <a:t>5/15/2026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1FB673C3-B194-4B3A-AD1B-FB0E1E2DA340}" type="slidenum">
              <a:rPr lang="en-PH" smtClean="0"/>
              <a:t>‹#›</a:t>
            </a:fld>
            <a:endParaRPr lang="en-PH"/>
          </a:p>
        </p:txBody>
      </p:sp>
    </p:spTree>
    <p:extLst>
      <p:ext uri="{BB962C8B-B14F-4D97-AF65-F5344CB8AC3E}">
        <p14:creationId xmlns:p14="http://schemas.microsoft.com/office/powerpoint/2010/main" val="3759742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600FE4-13E5-4DDC-8BE6-005FBBE33121}" type="datetimeFigureOut">
              <a:rPr lang="en-PH" smtClean="0"/>
              <a:t>5/15/2026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1FB673C3-B194-4B3A-AD1B-FB0E1E2DA340}" type="slidenum">
              <a:rPr lang="en-PH" smtClean="0"/>
              <a:t>‹#›</a:t>
            </a:fld>
            <a:endParaRPr lang="en-PH"/>
          </a:p>
        </p:txBody>
      </p:sp>
    </p:spTree>
    <p:extLst>
      <p:ext uri="{BB962C8B-B14F-4D97-AF65-F5344CB8AC3E}">
        <p14:creationId xmlns:p14="http://schemas.microsoft.com/office/powerpoint/2010/main" val="4078441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600FE4-13E5-4DDC-8BE6-005FBBE33121}" type="datetimeFigureOut">
              <a:rPr lang="en-PH" smtClean="0"/>
              <a:t>5/15/2026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1FB673C3-B194-4B3A-AD1B-FB0E1E2DA340}" type="slidenum">
              <a:rPr lang="en-PH" smtClean="0"/>
              <a:t>‹#›</a:t>
            </a:fld>
            <a:endParaRPr lang="en-PH"/>
          </a:p>
        </p:txBody>
      </p:sp>
    </p:spTree>
    <p:extLst>
      <p:ext uri="{BB962C8B-B14F-4D97-AF65-F5344CB8AC3E}">
        <p14:creationId xmlns:p14="http://schemas.microsoft.com/office/powerpoint/2010/main" val="257361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600FE4-13E5-4DDC-8BE6-005FBBE33121}" type="datetimeFigureOut">
              <a:rPr lang="en-PH" smtClean="0"/>
              <a:t>5/15/2026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1FB673C3-B194-4B3A-AD1B-FB0E1E2DA340}" type="slidenum">
              <a:rPr lang="en-PH" smtClean="0"/>
              <a:t>‹#›</a:t>
            </a:fld>
            <a:endParaRPr lang="en-PH"/>
          </a:p>
        </p:txBody>
      </p:sp>
    </p:spTree>
    <p:extLst>
      <p:ext uri="{BB962C8B-B14F-4D97-AF65-F5344CB8AC3E}">
        <p14:creationId xmlns:p14="http://schemas.microsoft.com/office/powerpoint/2010/main" val="364726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600FE4-13E5-4DDC-8BE6-005FBBE33121}" type="datetimeFigureOut">
              <a:rPr lang="en-PH" smtClean="0"/>
              <a:t>5/15/2026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1FB673C3-B194-4B3A-AD1B-FB0E1E2DA340}" type="slidenum">
              <a:rPr lang="en-PH" smtClean="0"/>
              <a:t>‹#›</a:t>
            </a:fld>
            <a:endParaRPr lang="en-PH"/>
          </a:p>
        </p:txBody>
      </p:sp>
    </p:spTree>
    <p:extLst>
      <p:ext uri="{BB962C8B-B14F-4D97-AF65-F5344CB8AC3E}">
        <p14:creationId xmlns:p14="http://schemas.microsoft.com/office/powerpoint/2010/main" val="1312772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600FE4-13E5-4DDC-8BE6-005FBBE33121}" type="datetimeFigureOut">
              <a:rPr lang="en-PH" smtClean="0"/>
              <a:t>5/15/2026</a:t>
            </a:fld>
            <a:endParaRPr lang="en-PH"/>
          </a:p>
        </p:txBody>
      </p:sp>
      <p:sp>
        <p:nvSpPr>
          <p:cNvPr id="8" name="Footer Placeholder 7"/>
          <p:cNvSpPr>
            <a:spLocks noGrp="1"/>
          </p:cNvSpPr>
          <p:nvPr>
            <p:ph type="ftr" sz="quarter" idx="11"/>
          </p:nvPr>
        </p:nvSpPr>
        <p:spPr/>
        <p:txBody>
          <a:bodyPr/>
          <a:lstStyle/>
          <a:p>
            <a:endParaRPr lang="en-PH"/>
          </a:p>
        </p:txBody>
      </p:sp>
      <p:sp>
        <p:nvSpPr>
          <p:cNvPr id="9" name="Slide Number Placeholder 8"/>
          <p:cNvSpPr>
            <a:spLocks noGrp="1"/>
          </p:cNvSpPr>
          <p:nvPr>
            <p:ph type="sldNum" sz="quarter" idx="12"/>
          </p:nvPr>
        </p:nvSpPr>
        <p:spPr/>
        <p:txBody>
          <a:bodyPr/>
          <a:lstStyle/>
          <a:p>
            <a:fld id="{1FB673C3-B194-4B3A-AD1B-FB0E1E2DA340}" type="slidenum">
              <a:rPr lang="en-PH" smtClean="0"/>
              <a:t>‹#›</a:t>
            </a:fld>
            <a:endParaRPr lang="en-PH"/>
          </a:p>
        </p:txBody>
      </p:sp>
    </p:spTree>
    <p:extLst>
      <p:ext uri="{BB962C8B-B14F-4D97-AF65-F5344CB8AC3E}">
        <p14:creationId xmlns:p14="http://schemas.microsoft.com/office/powerpoint/2010/main" val="2687209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7600FE4-13E5-4DDC-8BE6-005FBBE33121}" type="datetimeFigureOut">
              <a:rPr lang="en-PH" smtClean="0"/>
              <a:t>5/15/2026</a:t>
            </a:fld>
            <a:endParaRPr lang="en-PH"/>
          </a:p>
        </p:txBody>
      </p:sp>
      <p:sp>
        <p:nvSpPr>
          <p:cNvPr id="4" name="Footer Placeholder 3"/>
          <p:cNvSpPr>
            <a:spLocks noGrp="1"/>
          </p:cNvSpPr>
          <p:nvPr>
            <p:ph type="ftr" sz="quarter" idx="11"/>
          </p:nvPr>
        </p:nvSpPr>
        <p:spPr/>
        <p:txBody>
          <a:bodyPr/>
          <a:lstStyle/>
          <a:p>
            <a:endParaRPr lang="en-PH"/>
          </a:p>
        </p:txBody>
      </p:sp>
      <p:sp>
        <p:nvSpPr>
          <p:cNvPr id="5" name="Slide Number Placeholder 4"/>
          <p:cNvSpPr>
            <a:spLocks noGrp="1"/>
          </p:cNvSpPr>
          <p:nvPr>
            <p:ph type="sldNum" sz="quarter" idx="12"/>
          </p:nvPr>
        </p:nvSpPr>
        <p:spPr/>
        <p:txBody>
          <a:bodyPr/>
          <a:lstStyle/>
          <a:p>
            <a:fld id="{1FB673C3-B194-4B3A-AD1B-FB0E1E2DA340}" type="slidenum">
              <a:rPr lang="en-PH" smtClean="0"/>
              <a:t>‹#›</a:t>
            </a:fld>
            <a:endParaRPr lang="en-PH"/>
          </a:p>
        </p:txBody>
      </p:sp>
    </p:spTree>
    <p:extLst>
      <p:ext uri="{BB962C8B-B14F-4D97-AF65-F5344CB8AC3E}">
        <p14:creationId xmlns:p14="http://schemas.microsoft.com/office/powerpoint/2010/main" val="605848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600FE4-13E5-4DDC-8BE6-005FBBE33121}" type="datetimeFigureOut">
              <a:rPr lang="en-PH" smtClean="0"/>
              <a:t>5/15/2026</a:t>
            </a:fld>
            <a:endParaRPr lang="en-PH"/>
          </a:p>
        </p:txBody>
      </p:sp>
      <p:sp>
        <p:nvSpPr>
          <p:cNvPr id="3" name="Footer Placeholder 2"/>
          <p:cNvSpPr>
            <a:spLocks noGrp="1"/>
          </p:cNvSpPr>
          <p:nvPr>
            <p:ph type="ftr" sz="quarter" idx="11"/>
          </p:nvPr>
        </p:nvSpPr>
        <p:spPr/>
        <p:txBody>
          <a:bodyPr/>
          <a:lstStyle/>
          <a:p>
            <a:endParaRPr lang="en-PH"/>
          </a:p>
        </p:txBody>
      </p:sp>
      <p:sp>
        <p:nvSpPr>
          <p:cNvPr id="4" name="Slide Number Placeholder 3"/>
          <p:cNvSpPr>
            <a:spLocks noGrp="1"/>
          </p:cNvSpPr>
          <p:nvPr>
            <p:ph type="sldNum" sz="quarter" idx="12"/>
          </p:nvPr>
        </p:nvSpPr>
        <p:spPr/>
        <p:txBody>
          <a:bodyPr/>
          <a:lstStyle/>
          <a:p>
            <a:fld id="{1FB673C3-B194-4B3A-AD1B-FB0E1E2DA340}" type="slidenum">
              <a:rPr lang="en-PH" smtClean="0"/>
              <a:t>‹#›</a:t>
            </a:fld>
            <a:endParaRPr lang="en-PH"/>
          </a:p>
        </p:txBody>
      </p:sp>
    </p:spTree>
    <p:extLst>
      <p:ext uri="{BB962C8B-B14F-4D97-AF65-F5344CB8AC3E}">
        <p14:creationId xmlns:p14="http://schemas.microsoft.com/office/powerpoint/2010/main" val="2374378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600FE4-13E5-4DDC-8BE6-005FBBE33121}" type="datetimeFigureOut">
              <a:rPr lang="en-PH" smtClean="0"/>
              <a:t>5/15/2026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1FB673C3-B194-4B3A-AD1B-FB0E1E2DA340}" type="slidenum">
              <a:rPr lang="en-PH" smtClean="0"/>
              <a:t>‹#›</a:t>
            </a:fld>
            <a:endParaRPr lang="en-PH"/>
          </a:p>
        </p:txBody>
      </p:sp>
    </p:spTree>
    <p:extLst>
      <p:ext uri="{BB962C8B-B14F-4D97-AF65-F5344CB8AC3E}">
        <p14:creationId xmlns:p14="http://schemas.microsoft.com/office/powerpoint/2010/main" val="3650557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600FE4-13E5-4DDC-8BE6-005FBBE33121}" type="datetimeFigureOut">
              <a:rPr lang="en-PH" smtClean="0"/>
              <a:t>5/15/2026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1FB673C3-B194-4B3A-AD1B-FB0E1E2DA340}" type="slidenum">
              <a:rPr lang="en-PH" smtClean="0"/>
              <a:t>‹#›</a:t>
            </a:fld>
            <a:endParaRPr lang="en-PH"/>
          </a:p>
        </p:txBody>
      </p:sp>
    </p:spTree>
    <p:extLst>
      <p:ext uri="{BB962C8B-B14F-4D97-AF65-F5344CB8AC3E}">
        <p14:creationId xmlns:p14="http://schemas.microsoft.com/office/powerpoint/2010/main" val="3652180037"/>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7600FE4-13E5-4DDC-8BE6-005FBBE33121}" type="datetimeFigureOut">
              <a:rPr lang="en-PH" smtClean="0"/>
              <a:t>5/15/2026</a:t>
            </a:fld>
            <a:endParaRPr lang="en-PH"/>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PH"/>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FB673C3-B194-4B3A-AD1B-FB0E1E2DA340}" type="slidenum">
              <a:rPr lang="en-PH" smtClean="0"/>
              <a:t>‹#›</a:t>
            </a:fld>
            <a:endParaRPr lang="en-PH"/>
          </a:p>
        </p:txBody>
      </p:sp>
    </p:spTree>
    <p:extLst>
      <p:ext uri="{BB962C8B-B14F-4D97-AF65-F5344CB8AC3E}">
        <p14:creationId xmlns:p14="http://schemas.microsoft.com/office/powerpoint/2010/main" val="31006487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1.jpeg"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5.png"  /><Relationship Id="rId3" Type="http://schemas.openxmlformats.org/officeDocument/2006/relationships/image" Target="../media/image6.jpeg"  /><Relationship Id="rId4" Type="http://schemas.openxmlformats.org/officeDocument/2006/relationships/image" Target="../media/image7.jpeg"  /><Relationship Id="rId5" Type="http://schemas.openxmlformats.org/officeDocument/2006/relationships/image" Target="../media/image8.jpeg"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9.png"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diagramData" Target="../diagrams/data2.xml"  /><Relationship Id="rId3" Type="http://schemas.openxmlformats.org/officeDocument/2006/relationships/diagramLayout" Target="../diagrams/layout2.xml"  /><Relationship Id="rId4" Type="http://schemas.openxmlformats.org/officeDocument/2006/relationships/diagramQuickStyle" Target="../diagrams/quickStyle2.xml"  /><Relationship Id="rId5" Type="http://schemas.openxmlformats.org/officeDocument/2006/relationships/diagramColors" Target="../diagrams/colors2.xml"  /><Relationship Id="rId6" Type="http://schemas.microsoft.com/office/2007/relationships/diagramDrawing" Target="../diagrams/drawing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hyperlink" Target="http://pds27.egloos.com/pds/201602/25/01/d0128801_56ce5c1a5358e.jpg" TargetMode="External" /><Relationship Id="rId3" Type="http://schemas.openxmlformats.org/officeDocument/2006/relationships/image" Target="../media/image10.jpeg"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1.jpeg"  /><Relationship Id="rId3" Type="http://schemas.openxmlformats.org/officeDocument/2006/relationships/image" Target="../media/image12.jpeg"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3.jpeg"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jpeg"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3.png"  /><Relationship Id="rId3" Type="http://schemas.openxmlformats.org/officeDocument/2006/relationships/image" Target="../media/image4.png"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diagramData" Target="../diagrams/data1.xml"  /><Relationship Id="rId3" Type="http://schemas.openxmlformats.org/officeDocument/2006/relationships/diagramLayout" Target="../diagrams/layout1.xml"  /><Relationship Id="rId4" Type="http://schemas.openxmlformats.org/officeDocument/2006/relationships/diagramQuickStyle" Target="../diagrams/quickStyle1.xml"  /><Relationship Id="rId5" Type="http://schemas.openxmlformats.org/officeDocument/2006/relationships/diagramColors" Target="../diagrams/colors1.xml"  /><Relationship Id="rId6" Type="http://schemas.microsoft.com/office/2007/relationships/diagramDrawing" Target="../diagrams/drawing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6B471D-7071-4B2D-BE57-8B3B86964C5F}"/>
              </a:ext>
            </a:extLst>
          </p:cNvPr>
          <p:cNvSpPr>
            <a:spLocks noGrp="1"/>
          </p:cNvSpPr>
          <p:nvPr>
            <p:ph type="ctrTitle"/>
          </p:nvPr>
        </p:nvSpPr>
        <p:spPr>
          <a:xfrm>
            <a:off x="-1" y="1685925"/>
            <a:ext cx="3490723" cy="3009900"/>
          </a:xfrm>
        </p:spPr>
        <p:txBody>
          <a:bodyPr vert="horz" lIns="91440" tIns="45720" rIns="91440" bIns="45720" rtlCol="0" anchor="ctr">
            <a:normAutofit/>
          </a:bodyPr>
          <a:lstStyle/>
          <a:p>
            <a:pPr defTabSz="914400"/>
            <a:r>
              <a:rPr lang="en-US" sz="3200" dirty="0">
                <a:solidFill>
                  <a:schemeClr val="accent1"/>
                </a:solidFill>
                <a:latin typeface="Times New Roman" panose="02020603050405020304" pitchFamily="18" charset="0"/>
                <a:ea typeface="HY견명조" panose="02030600000101010101" pitchFamily="18" charset="-127"/>
                <a:cs typeface="Times New Roman" panose="02020603050405020304" pitchFamily="18" charset="0"/>
              </a:rPr>
              <a:t>Pioneering History</a:t>
            </a:r>
            <a:br>
              <a:rPr lang="en-US" sz="3200" dirty="0">
                <a:solidFill>
                  <a:schemeClr val="accent1"/>
                </a:solidFill>
                <a:latin typeface="Times New Roman" panose="02020603050405020304" pitchFamily="18" charset="0"/>
                <a:ea typeface="HY견명조" panose="02030600000101010101" pitchFamily="18" charset="-127"/>
                <a:cs typeface="Times New Roman" panose="02020603050405020304" pitchFamily="18" charset="0"/>
              </a:rPr>
            </a:br>
            <a:r>
              <a:rPr lang="en-US" sz="3200" dirty="0">
                <a:solidFill>
                  <a:schemeClr val="accent1"/>
                </a:solidFill>
                <a:latin typeface="Times New Roman" panose="02020603050405020304" pitchFamily="18" charset="0"/>
                <a:ea typeface="HY견명조" panose="02030600000101010101" pitchFamily="18" charset="-127"/>
                <a:cs typeface="Times New Roman" panose="02020603050405020304" pitchFamily="18" charset="0"/>
              </a:rPr>
              <a:t>(History of Korea’s Economic Development)</a:t>
            </a:r>
            <a:endParaRPr lang="en-US" sz="3200" kern="1200" dirty="0">
              <a:solidFill>
                <a:schemeClr val="accent1"/>
              </a:solidFill>
              <a:latin typeface="Times New Roman" panose="02020603050405020304" pitchFamily="18" charset="0"/>
              <a:ea typeface="HY견명조" panose="02030600000101010101" pitchFamily="18" charset="-127"/>
              <a:cs typeface="Times New Roman" panose="02020603050405020304" pitchFamily="18" charset="0"/>
            </a:endParaRPr>
          </a:p>
        </p:txBody>
      </p:sp>
      <p:cxnSp>
        <p:nvCxnSpPr>
          <p:cNvPr id="19" name="Straight Connector 18">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BD3436A6-D1C4-477A-8EB3-5B0083617A3F}"/>
              </a:ext>
            </a:extLst>
          </p:cNvPr>
          <p:cNvSpPr>
            <a:spLocks noGrp="1"/>
          </p:cNvSpPr>
          <p:nvPr>
            <p:ph type="subTitle" idx="1"/>
          </p:nvPr>
        </p:nvSpPr>
        <p:spPr>
          <a:xfrm>
            <a:off x="3800475" y="1200149"/>
            <a:ext cx="4714875" cy="4991101"/>
          </a:xfrm>
        </p:spPr>
        <p:txBody>
          <a:bodyPr vert="horz" lIns="91440" tIns="45720" rIns="91440" bIns="45720" rtlCol="0" anchor="ctr">
            <a:noAutofit/>
          </a:bodyPr>
          <a:lstStyle/>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algn="l" defTabSz="914400"/>
            <a:r>
              <a:rPr lang="en-US" altLang="ko-KR" dirty="0">
                <a:latin typeface="Times New Roman" panose="02020603050405020304" pitchFamily="18" charset="0"/>
                <a:ea typeface="HY견명조" panose="02030600000101010101" pitchFamily="18" charset="-127"/>
                <a:cs typeface="Times New Roman" panose="02020603050405020304" pitchFamily="18" charset="0"/>
              </a:rPr>
              <a:t>Canaan Farmers Training Center Medan, Indonesia</a:t>
            </a:r>
          </a:p>
        </p:txBody>
      </p:sp>
      <p:pic>
        <p:nvPicPr>
          <p:cNvPr id="5" name="Picture 4" descr="A logo with text on it&#10;&#10;Description automatically generated">
            <a:extLst>
              <a:ext uri="{FF2B5EF4-FFF2-40B4-BE49-F238E27FC236}">
                <a16:creationId xmlns:a16="http://schemas.microsoft.com/office/drawing/2014/main" id="{EF03B4A4-1C7F-0F14-401D-AF25F7D394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8301" y="403913"/>
            <a:ext cx="1857376" cy="1033427"/>
          </a:xfrm>
          <a:prstGeom prst="rect">
            <a:avLst/>
          </a:prstGeom>
        </p:spPr>
      </p:pic>
    </p:spTree>
    <p:extLst>
      <p:ext uri="{BB962C8B-B14F-4D97-AF65-F5344CB8AC3E}">
        <p14:creationId xmlns:p14="http://schemas.microsoft.com/office/powerpoint/2010/main" val="21404278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E98723-5AF0-42F5-BD4F-C1A28A49F480}"/>
              </a:ext>
            </a:extLst>
          </p:cNvPr>
          <p:cNvSpPr txBox="1"/>
          <p:nvPr/>
        </p:nvSpPr>
        <p:spPr>
          <a:xfrm>
            <a:off x="238124" y="100278"/>
            <a:ext cx="641032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Model of Development by Transformation – Korea </a:t>
            </a:r>
          </a:p>
        </p:txBody>
      </p:sp>
      <p:sp>
        <p:nvSpPr>
          <p:cNvPr id="5" name="Rectangle: Rounded Corners 4">
            <a:extLst>
              <a:ext uri="{FF2B5EF4-FFF2-40B4-BE49-F238E27FC236}">
                <a16:creationId xmlns:a16="http://schemas.microsoft.com/office/drawing/2014/main" id="{6367A69D-2AB2-414E-A806-37F224D330A2}"/>
              </a:ext>
            </a:extLst>
          </p:cNvPr>
          <p:cNvSpPr/>
          <p:nvPr/>
        </p:nvSpPr>
        <p:spPr>
          <a:xfrm>
            <a:off x="4752977" y="1021345"/>
            <a:ext cx="4238625" cy="1781174"/>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Korea became developed Country </a:t>
            </a:r>
          </a:p>
          <a:p>
            <a:pPr algn="ctr"/>
            <a:r>
              <a:rPr lang="en-PH" sz="2400" dirty="0">
                <a:solidFill>
                  <a:srgbClr val="FF0000"/>
                </a:solidFill>
                <a:latin typeface="Times New Roman" panose="02020603050405020304" pitchFamily="18" charset="0"/>
                <a:cs typeface="Times New Roman" panose="02020603050405020304" pitchFamily="18" charset="0"/>
              </a:rPr>
              <a:t>GDP per Capita US$31,489/2020</a:t>
            </a:r>
          </a:p>
          <a:p>
            <a:pPr algn="ctr"/>
            <a:r>
              <a:rPr lang="en-PH" sz="2400" dirty="0">
                <a:solidFill>
                  <a:schemeClr val="tx1"/>
                </a:solidFill>
                <a:latin typeface="Times New Roman" panose="02020603050405020304" pitchFamily="18" charset="0"/>
                <a:cs typeface="Times New Roman" panose="02020603050405020304" pitchFamily="18" charset="0"/>
              </a:rPr>
              <a:t>(335 times increase since 1961)</a:t>
            </a:r>
          </a:p>
        </p:txBody>
      </p:sp>
      <p:sp>
        <p:nvSpPr>
          <p:cNvPr id="6" name="Rectangle: Rounded Corners 5">
            <a:extLst>
              <a:ext uri="{FF2B5EF4-FFF2-40B4-BE49-F238E27FC236}">
                <a16:creationId xmlns:a16="http://schemas.microsoft.com/office/drawing/2014/main" id="{923AF64C-18E0-4348-A9CA-92ABE10B89B4}"/>
              </a:ext>
            </a:extLst>
          </p:cNvPr>
          <p:cNvSpPr/>
          <p:nvPr/>
        </p:nvSpPr>
        <p:spPr>
          <a:xfrm>
            <a:off x="100012" y="1076324"/>
            <a:ext cx="3867150" cy="1781175"/>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2400" dirty="0">
              <a:solidFill>
                <a:schemeClr val="tx1"/>
              </a:solidFill>
              <a:latin typeface="Times New Roman" panose="02020603050405020304" pitchFamily="18" charset="0"/>
              <a:cs typeface="Times New Roman" panose="02020603050405020304" pitchFamily="18" charset="0"/>
            </a:endParaRPr>
          </a:p>
          <a:p>
            <a:pPr algn="ctr"/>
            <a:r>
              <a:rPr lang="en-PH" sz="2400" dirty="0">
                <a:solidFill>
                  <a:schemeClr val="tx1"/>
                </a:solidFill>
                <a:latin typeface="Times New Roman" panose="02020603050405020304" pitchFamily="18" charset="0"/>
                <a:cs typeface="Times New Roman" panose="02020603050405020304" pitchFamily="18" charset="0"/>
              </a:rPr>
              <a:t>Korea</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was</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the</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poorest</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country</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in</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the</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world</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in</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1953 </a:t>
            </a:r>
          </a:p>
          <a:p>
            <a:pPr algn="ctr"/>
            <a:r>
              <a:rPr lang="en-PH" altLang="ko-KR" sz="2400" dirty="0">
                <a:solidFill>
                  <a:srgbClr val="FF0000"/>
                </a:solidFill>
                <a:latin typeface="Times New Roman" panose="02020603050405020304" pitchFamily="18" charset="0"/>
                <a:ea typeface="HY견명조" panose="02030600000101010101" pitchFamily="18" charset="-127"/>
                <a:cs typeface="Times New Roman" panose="02020603050405020304" pitchFamily="18" charset="0"/>
              </a:rPr>
              <a:t>GDP per Capita </a:t>
            </a:r>
          </a:p>
          <a:p>
            <a:pPr algn="ctr"/>
            <a:r>
              <a:rPr lang="en-PH" altLang="ko-KR" sz="2400" dirty="0">
                <a:solidFill>
                  <a:srgbClr val="FF0000"/>
                </a:solidFill>
                <a:latin typeface="Times New Roman" panose="02020603050405020304" pitchFamily="18" charset="0"/>
                <a:ea typeface="HY견명조" panose="02030600000101010101" pitchFamily="18" charset="-127"/>
                <a:cs typeface="Times New Roman" panose="02020603050405020304" pitchFamily="18" charset="0"/>
              </a:rPr>
              <a:t>U$94/1961 </a:t>
            </a:r>
          </a:p>
          <a:p>
            <a:pPr algn="ctr"/>
            <a:endParaRPr lang="en-PH" sz="2400" dirty="0">
              <a:solidFill>
                <a:schemeClr val="tx1"/>
              </a:solidFill>
              <a:latin typeface="Times New Roman" panose="02020603050405020304" pitchFamily="18" charset="0"/>
              <a:cs typeface="Times New Roman" panose="02020603050405020304" pitchFamily="18" charset="0"/>
            </a:endParaRPr>
          </a:p>
        </p:txBody>
      </p:sp>
      <p:sp>
        <p:nvSpPr>
          <p:cNvPr id="7" name="Arrow: Right 6">
            <a:extLst>
              <a:ext uri="{FF2B5EF4-FFF2-40B4-BE49-F238E27FC236}">
                <a16:creationId xmlns:a16="http://schemas.microsoft.com/office/drawing/2014/main" id="{6B0112F6-3623-420B-A1CA-159FCA0405E3}"/>
              </a:ext>
            </a:extLst>
          </p:cNvPr>
          <p:cNvSpPr/>
          <p:nvPr/>
        </p:nvSpPr>
        <p:spPr>
          <a:xfrm>
            <a:off x="4140994" y="1762125"/>
            <a:ext cx="438150" cy="638175"/>
          </a:xfrm>
          <a:prstGeom prst="right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 name="TextBox 7">
            <a:extLst>
              <a:ext uri="{FF2B5EF4-FFF2-40B4-BE49-F238E27FC236}">
                <a16:creationId xmlns:a16="http://schemas.microsoft.com/office/drawing/2014/main" id="{17247A30-320F-44A0-96C2-E70F3ACE83A8}"/>
              </a:ext>
            </a:extLst>
          </p:cNvPr>
          <p:cNvSpPr txBox="1"/>
          <p:nvPr/>
        </p:nvSpPr>
        <p:spPr>
          <a:xfrm>
            <a:off x="3231356" y="550513"/>
            <a:ext cx="225742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After 60 Years</a:t>
            </a:r>
          </a:p>
        </p:txBody>
      </p:sp>
      <p:sp>
        <p:nvSpPr>
          <p:cNvPr id="9" name="Arrow: Down 8">
            <a:extLst>
              <a:ext uri="{FF2B5EF4-FFF2-40B4-BE49-F238E27FC236}">
                <a16:creationId xmlns:a16="http://schemas.microsoft.com/office/drawing/2014/main" id="{990A6034-118D-44BB-A3CD-97433E4DF1F7}"/>
              </a:ext>
            </a:extLst>
          </p:cNvPr>
          <p:cNvSpPr/>
          <p:nvPr/>
        </p:nvSpPr>
        <p:spPr>
          <a:xfrm>
            <a:off x="4018361" y="2676523"/>
            <a:ext cx="647700" cy="533400"/>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0" name="Oval 9">
            <a:extLst>
              <a:ext uri="{FF2B5EF4-FFF2-40B4-BE49-F238E27FC236}">
                <a16:creationId xmlns:a16="http://schemas.microsoft.com/office/drawing/2014/main" id="{5A8004B9-F105-4D91-B4A9-86CA4D0D8410}"/>
              </a:ext>
            </a:extLst>
          </p:cNvPr>
          <p:cNvSpPr/>
          <p:nvPr/>
        </p:nvSpPr>
        <p:spPr>
          <a:xfrm>
            <a:off x="2143125" y="3305174"/>
            <a:ext cx="4057650" cy="533400"/>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Transformation</a:t>
            </a:r>
            <a:endParaRPr lang="en-PH" sz="24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1" name="TextBox 10">
            <a:extLst>
              <a:ext uri="{FF2B5EF4-FFF2-40B4-BE49-F238E27FC236}">
                <a16:creationId xmlns:a16="http://schemas.microsoft.com/office/drawing/2014/main" id="{484E243B-9497-402A-A13C-69B3B3A490B9}"/>
              </a:ext>
            </a:extLst>
          </p:cNvPr>
          <p:cNvSpPr txBox="1"/>
          <p:nvPr/>
        </p:nvSpPr>
        <p:spPr>
          <a:xfrm>
            <a:off x="814387" y="3305174"/>
            <a:ext cx="12192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How</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a:t>
            </a:r>
            <a:endParaRPr lang="en-PH" sz="2400" dirty="0">
              <a:latin typeface="Times New Roman" panose="02020603050405020304" pitchFamily="18"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554AF2ED-7AB4-48A1-9DCA-7554C209BD99}"/>
              </a:ext>
            </a:extLst>
          </p:cNvPr>
          <p:cNvSpPr/>
          <p:nvPr/>
        </p:nvSpPr>
        <p:spPr>
          <a:xfrm>
            <a:off x="466725" y="4467225"/>
            <a:ext cx="3648075" cy="6858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2400" dirty="0">
              <a:solidFill>
                <a:schemeClr val="tx1"/>
              </a:solidFill>
              <a:latin typeface="Times New Roman" panose="02020603050405020304" pitchFamily="18" charset="0"/>
              <a:cs typeface="Times New Roman" panose="02020603050405020304" pitchFamily="18" charset="0"/>
            </a:endParaRPr>
          </a:p>
          <a:p>
            <a:pPr algn="ctr"/>
            <a:r>
              <a:rPr lang="en-PH" sz="2400" dirty="0">
                <a:solidFill>
                  <a:schemeClr val="tx1"/>
                </a:solidFill>
                <a:latin typeface="Times New Roman" panose="02020603050405020304" pitchFamily="18" charset="0"/>
                <a:cs typeface="Times New Roman" panose="02020603050405020304" pitchFamily="18" charset="0"/>
              </a:rPr>
              <a:t>Economic Development Plan</a:t>
            </a:r>
            <a:endParaRPr lang="en-PH" sz="24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a:p>
            <a:pPr algn="ctr"/>
            <a:endParaRPr lang="en-PH" sz="2400" dirty="0">
              <a:solidFill>
                <a:schemeClr val="tx1"/>
              </a:solidFill>
              <a:latin typeface="Times New Roman" panose="02020603050405020304" pitchFamily="18"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6EDDA68D-E31F-4BA2-B48F-2B57B0312EA7}"/>
              </a:ext>
            </a:extLst>
          </p:cNvPr>
          <p:cNvSpPr/>
          <p:nvPr/>
        </p:nvSpPr>
        <p:spPr>
          <a:xfrm>
            <a:off x="4772025" y="4467225"/>
            <a:ext cx="3762375" cy="6858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err="1">
                <a:solidFill>
                  <a:schemeClr val="tx1"/>
                </a:solidFill>
                <a:latin typeface="Times New Roman" panose="02020603050405020304" pitchFamily="18" charset="0"/>
                <a:cs typeface="Times New Roman" panose="02020603050405020304" pitchFamily="18" charset="0"/>
              </a:rPr>
              <a:t>Saemaul</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err="1">
                <a:solidFill>
                  <a:schemeClr val="tx1"/>
                </a:solidFill>
                <a:latin typeface="Times New Roman" panose="02020603050405020304" pitchFamily="18" charset="0"/>
                <a:cs typeface="Times New Roman" panose="02020603050405020304" pitchFamily="18" charset="0"/>
              </a:rPr>
              <a:t>Undong</a:t>
            </a:r>
            <a:endParaRPr lang="en-PH" altLang="ko-KR" sz="2400" dirty="0">
              <a:solidFill>
                <a:schemeClr val="tx1"/>
              </a:solidFill>
              <a:latin typeface="Times New Roman" panose="02020603050405020304" pitchFamily="18" charset="0"/>
              <a:cs typeface="Times New Roman" panose="02020603050405020304" pitchFamily="18" charset="0"/>
            </a:endParaRPr>
          </a:p>
          <a:p>
            <a:pPr algn="ctr"/>
            <a:r>
              <a:rPr lang="en-PH" sz="2400" dirty="0">
                <a:solidFill>
                  <a:schemeClr val="tx1"/>
                </a:solidFill>
                <a:latin typeface="Times New Roman" panose="02020603050405020304" pitchFamily="18" charset="0"/>
                <a:cs typeface="Times New Roman" panose="02020603050405020304" pitchFamily="18" charset="0"/>
              </a:rPr>
              <a:t>New Village Movement</a:t>
            </a:r>
          </a:p>
        </p:txBody>
      </p:sp>
      <p:sp>
        <p:nvSpPr>
          <p:cNvPr id="15" name="Rectangle: Rounded Corners 14">
            <a:extLst>
              <a:ext uri="{FF2B5EF4-FFF2-40B4-BE49-F238E27FC236}">
                <a16:creationId xmlns:a16="http://schemas.microsoft.com/office/drawing/2014/main" id="{056A3B89-CE4C-44DC-9F9E-792E9273EA86}"/>
              </a:ext>
            </a:extLst>
          </p:cNvPr>
          <p:cNvSpPr/>
          <p:nvPr/>
        </p:nvSpPr>
        <p:spPr>
          <a:xfrm>
            <a:off x="466725" y="5600700"/>
            <a:ext cx="3724275" cy="1028702"/>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itchFamily="18" charset="0"/>
                <a:cs typeface="Times New Roman" pitchFamily="18" charset="0"/>
              </a:rPr>
              <a:t>Foreign Capital Inflow</a:t>
            </a:r>
            <a:endParaRPr lang="en-US" sz="2400" dirty="0">
              <a:solidFill>
                <a:schemeClr val="tx1"/>
              </a:solidFill>
              <a:latin typeface="HY견명조" panose="02030600000101010101" pitchFamily="18" charset="-127"/>
              <a:ea typeface="HY견명조" panose="02030600000101010101" pitchFamily="18" charset="-127"/>
              <a:cs typeface="Times New Roman" pitchFamily="18" charset="0"/>
            </a:endParaRPr>
          </a:p>
          <a:p>
            <a:pPr algn="ctr"/>
            <a:r>
              <a:rPr lang="en-US" sz="2400" dirty="0">
                <a:solidFill>
                  <a:schemeClr val="tx1"/>
                </a:solidFill>
                <a:latin typeface="Times New Roman" pitchFamily="18" charset="0"/>
                <a:cs typeface="Times New Roman" pitchFamily="18" charset="0"/>
              </a:rPr>
              <a:t>Industrialization</a:t>
            </a:r>
            <a:endParaRPr lang="en-US" sz="2400" dirty="0">
              <a:solidFill>
                <a:schemeClr val="tx1"/>
              </a:solidFill>
              <a:latin typeface="HY견명조" panose="02030600000101010101" pitchFamily="18" charset="-127"/>
              <a:ea typeface="HY견명조" panose="02030600000101010101" pitchFamily="18" charset="-127"/>
              <a:cs typeface="Times New Roman" pitchFamily="18" charset="0"/>
            </a:endParaRPr>
          </a:p>
          <a:p>
            <a:pPr algn="ctr"/>
            <a:r>
              <a:rPr lang="en-US" sz="2400" dirty="0">
                <a:solidFill>
                  <a:schemeClr val="tx1"/>
                </a:solidFill>
                <a:latin typeface="Times New Roman" pitchFamily="18" charset="0"/>
                <a:cs typeface="Times New Roman" pitchFamily="18" charset="0"/>
              </a:rPr>
              <a:t>Export Promotion</a:t>
            </a:r>
            <a:endParaRPr lang="en-PH" sz="24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4469AB91-B49D-40D5-A6F9-3799995AF16B}"/>
              </a:ext>
            </a:extLst>
          </p:cNvPr>
          <p:cNvSpPr/>
          <p:nvPr/>
        </p:nvSpPr>
        <p:spPr>
          <a:xfrm>
            <a:off x="4838700" y="5600700"/>
            <a:ext cx="3619500" cy="904875"/>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cs typeface="Times New Roman" panose="02020603050405020304" pitchFamily="18" charset="0"/>
              </a:rPr>
              <a:t>Pioneering</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Spirit</a:t>
            </a:r>
            <a:endParaRPr lang="en-PH" altLang="ko-KR" sz="24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a:p>
            <a:pPr algn="ctr"/>
            <a:r>
              <a:rPr lang="en-PH" sz="2400" dirty="0">
                <a:solidFill>
                  <a:schemeClr val="tx1"/>
                </a:solidFill>
                <a:latin typeface="Times New Roman" panose="02020603050405020304" pitchFamily="18" charset="0"/>
                <a:cs typeface="Times New Roman" panose="02020603050405020304" pitchFamily="18" charset="0"/>
              </a:rPr>
              <a:t>Canaan Farmers School</a:t>
            </a:r>
          </a:p>
        </p:txBody>
      </p:sp>
      <p:cxnSp>
        <p:nvCxnSpPr>
          <p:cNvPr id="19" name="Straight Arrow Connector 18">
            <a:extLst>
              <a:ext uri="{FF2B5EF4-FFF2-40B4-BE49-F238E27FC236}">
                <a16:creationId xmlns:a16="http://schemas.microsoft.com/office/drawing/2014/main" id="{90B68072-FEDD-46CF-8B3C-10FCA53B23D9}"/>
              </a:ext>
            </a:extLst>
          </p:cNvPr>
          <p:cNvCxnSpPr>
            <a:stCxn id="13" idx="0"/>
            <a:endCxn id="10" idx="4"/>
          </p:cNvCxnSpPr>
          <p:nvPr/>
        </p:nvCxnSpPr>
        <p:spPr>
          <a:xfrm flipV="1">
            <a:off x="2290763" y="3838574"/>
            <a:ext cx="1881187" cy="62865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1A3DD25-737E-4CB4-891D-207674ED6562}"/>
              </a:ext>
            </a:extLst>
          </p:cNvPr>
          <p:cNvCxnSpPr>
            <a:stCxn id="14" idx="0"/>
            <a:endCxn id="10" idx="4"/>
          </p:cNvCxnSpPr>
          <p:nvPr/>
        </p:nvCxnSpPr>
        <p:spPr>
          <a:xfrm flipH="1" flipV="1">
            <a:off x="4171950" y="3838574"/>
            <a:ext cx="2481263" cy="62865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Arrow: Up 21">
            <a:extLst>
              <a:ext uri="{FF2B5EF4-FFF2-40B4-BE49-F238E27FC236}">
                <a16:creationId xmlns:a16="http://schemas.microsoft.com/office/drawing/2014/main" id="{5C1B10C5-F108-46E9-9308-F69067E071D8}"/>
              </a:ext>
            </a:extLst>
          </p:cNvPr>
          <p:cNvSpPr/>
          <p:nvPr/>
        </p:nvSpPr>
        <p:spPr>
          <a:xfrm>
            <a:off x="2143125" y="5191125"/>
            <a:ext cx="704850" cy="314325"/>
          </a:xfrm>
          <a:prstGeom prst="up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3" name="Arrow: Up 22">
            <a:extLst>
              <a:ext uri="{FF2B5EF4-FFF2-40B4-BE49-F238E27FC236}">
                <a16:creationId xmlns:a16="http://schemas.microsoft.com/office/drawing/2014/main" id="{CA6E55C4-96CC-4B40-88E0-E66622873D9B}"/>
              </a:ext>
            </a:extLst>
          </p:cNvPr>
          <p:cNvSpPr/>
          <p:nvPr/>
        </p:nvSpPr>
        <p:spPr>
          <a:xfrm>
            <a:off x="6338887" y="5210176"/>
            <a:ext cx="704850" cy="314325"/>
          </a:xfrm>
          <a:prstGeom prst="up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4" name="Thought Bubble: Cloud 23">
            <a:extLst>
              <a:ext uri="{FF2B5EF4-FFF2-40B4-BE49-F238E27FC236}">
                <a16:creationId xmlns:a16="http://schemas.microsoft.com/office/drawing/2014/main" id="{82585527-A44F-4BA3-ADB0-3AA66ACA3A94}"/>
              </a:ext>
            </a:extLst>
          </p:cNvPr>
          <p:cNvSpPr/>
          <p:nvPr/>
        </p:nvSpPr>
        <p:spPr>
          <a:xfrm>
            <a:off x="6767512" y="3322023"/>
            <a:ext cx="2043113" cy="685800"/>
          </a:xfrm>
          <a:prstGeom prst="cloudCallout">
            <a:avLst>
              <a:gd name="adj1" fmla="val -78642"/>
              <a:gd name="adj2" fmla="val -13889"/>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Dream</a:t>
            </a:r>
          </a:p>
        </p:txBody>
      </p:sp>
    </p:spTree>
    <p:extLst>
      <p:ext uri="{BB962C8B-B14F-4D97-AF65-F5344CB8AC3E}">
        <p14:creationId xmlns:p14="http://schemas.microsoft.com/office/powerpoint/2010/main" val="448516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linds(horizontal)">
                                      <p:cBhvr>
                                        <p:cTn id="10" dur="500"/>
                                        <p:tgtEl>
                                          <p:spTgt spid="11"/>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linds(horizont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linds(horizontal)">
                                      <p:cBhvr>
                                        <p:cTn id="18" dur="500"/>
                                        <p:tgtEl>
                                          <p:spTgt spid="19"/>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linds(horizontal)">
                                      <p:cBhvr>
                                        <p:cTn id="21" dur="500"/>
                                        <p:tgtEl>
                                          <p:spTgt spid="13"/>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blinds(horizontal)">
                                      <p:cBhvr>
                                        <p:cTn id="24" dur="500"/>
                                        <p:tgtEl>
                                          <p:spTgt spid="22"/>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linds(horizont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blinds(horizontal)">
                                      <p:cBhvr>
                                        <p:cTn id="32" dur="500"/>
                                        <p:tgtEl>
                                          <p:spTgt spid="21"/>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blinds(horizontal)">
                                      <p:cBhvr>
                                        <p:cTn id="35" dur="500"/>
                                        <p:tgtEl>
                                          <p:spTgt spid="14"/>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blinds(horizontal)">
                                      <p:cBhvr>
                                        <p:cTn id="38" dur="500"/>
                                        <p:tgtEl>
                                          <p:spTgt spid="23"/>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blinds(horizontal)">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blinds(horizontal)">
                                      <p:cBhvr>
                                        <p:cTn id="4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3" grpId="0" animBg="1"/>
      <p:bldP spid="14" grpId="0" animBg="1"/>
      <p:bldP spid="15" grpId="0" animBg="1"/>
      <p:bldP spid="17" grpId="0" animBg="1"/>
      <p:bldP spid="22" grpId="0" animBg="1"/>
      <p:bldP spid="23" grpId="0" animBg="1"/>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4_img10">
            <a:extLst>
              <a:ext uri="{FF2B5EF4-FFF2-40B4-BE49-F238E27FC236}">
                <a16:creationId xmlns:a16="http://schemas.microsoft.com/office/drawing/2014/main" id="{4E194F23-D7FF-4D88-9BD7-DDD495D0D6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8" y="469900"/>
            <a:ext cx="8785225"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673874F-0170-43AB-906C-A6EC8E94B346}"/>
              </a:ext>
            </a:extLst>
          </p:cNvPr>
          <p:cNvSpPr/>
          <p:nvPr/>
        </p:nvSpPr>
        <p:spPr>
          <a:xfrm>
            <a:off x="3000375" y="71438"/>
            <a:ext cx="4214813" cy="428625"/>
          </a:xfrm>
          <a:prstGeom prst="rect">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ko-KR" sz="2400" dirty="0">
                <a:solidFill>
                  <a:srgbClr val="000014"/>
                </a:solidFill>
                <a:latin typeface="Times New Roman" pitchFamily="18" charset="0"/>
                <a:cs typeface="Times New Roman" pitchFamily="18" charset="0"/>
              </a:rPr>
              <a:t>1953 – 1965, Life in Poverty</a:t>
            </a:r>
            <a:endParaRPr lang="ko-KR" altLang="en-US" sz="2400" dirty="0">
              <a:solidFill>
                <a:srgbClr val="000014"/>
              </a:solidFill>
              <a:latin typeface="Times New Roman" pitchFamily="18" charset="0"/>
              <a:cs typeface="Times New Roman" pitchFamily="18" charset="0"/>
            </a:endParaRPr>
          </a:p>
        </p:txBody>
      </p:sp>
      <p:pic>
        <p:nvPicPr>
          <p:cNvPr id="4" name="Picture 3" descr="4sub_3_02">
            <a:extLst>
              <a:ext uri="{FF2B5EF4-FFF2-40B4-BE49-F238E27FC236}">
                <a16:creationId xmlns:a16="http://schemas.microsoft.com/office/drawing/2014/main" id="{2C5CFB65-BD5B-4B91-9FB7-755817F94A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8" y="2571750"/>
            <a:ext cx="8713787"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62FF276B-C72A-412E-B28E-B80647591CE7}"/>
              </a:ext>
            </a:extLst>
          </p:cNvPr>
          <p:cNvSpPr/>
          <p:nvPr/>
        </p:nvSpPr>
        <p:spPr>
          <a:xfrm>
            <a:off x="2286000" y="2500313"/>
            <a:ext cx="4357688" cy="428625"/>
          </a:xfrm>
          <a:prstGeom prst="rect">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ko-KR" sz="2400" dirty="0">
                <a:solidFill>
                  <a:srgbClr val="000014"/>
                </a:solidFill>
                <a:latin typeface="Times New Roman" pitchFamily="18" charset="0"/>
                <a:cs typeface="Times New Roman" pitchFamily="18" charset="0"/>
              </a:rPr>
              <a:t>1975 – 2005, Industrialization</a:t>
            </a:r>
            <a:endParaRPr lang="ko-KR" altLang="en-US" sz="2400" dirty="0">
              <a:solidFill>
                <a:srgbClr val="000014"/>
              </a:solidFill>
              <a:latin typeface="Times New Roman" pitchFamily="18" charset="0"/>
              <a:cs typeface="Times New Roman" pitchFamily="18" charset="0"/>
            </a:endParaRPr>
          </a:p>
        </p:txBody>
      </p:sp>
      <p:pic>
        <p:nvPicPr>
          <p:cNvPr id="6" name="Picture 5" descr="Korea-Seoul-Cheonggyecheon-2008-01">
            <a:extLst>
              <a:ext uri="{FF2B5EF4-FFF2-40B4-BE49-F238E27FC236}">
                <a16:creationId xmlns:a16="http://schemas.microsoft.com/office/drawing/2014/main" id="{2165F011-EF54-499F-9995-709F8DF9CD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4629150"/>
            <a:ext cx="4143375" cy="219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6B753897-FAFE-41FA-9011-65DEE10DC212}"/>
              </a:ext>
            </a:extLst>
          </p:cNvPr>
          <p:cNvSpPr txBox="1">
            <a:spLocks noChangeArrowheads="1"/>
          </p:cNvSpPr>
          <p:nvPr/>
        </p:nvSpPr>
        <p:spPr bwMode="auto">
          <a:xfrm>
            <a:off x="142875" y="71438"/>
            <a:ext cx="2714625" cy="461962"/>
          </a:xfrm>
          <a:prstGeom prst="rect">
            <a:avLst/>
          </a:prstGeom>
          <a:solidFill>
            <a:srgbClr val="66FFFF"/>
          </a:solidFill>
          <a:ln w="28575">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ko-KR" sz="2400" dirty="0">
                <a:solidFill>
                  <a:srgbClr val="000014"/>
                </a:solidFill>
                <a:latin typeface="Times New Roman" pitchFamily="18" charset="0"/>
                <a:cs typeface="Times New Roman" pitchFamily="18" charset="0"/>
              </a:rPr>
              <a:t>Chung </a:t>
            </a:r>
            <a:r>
              <a:rPr lang="en-US" altLang="ko-KR" sz="2400" dirty="0" err="1">
                <a:solidFill>
                  <a:srgbClr val="000014"/>
                </a:solidFill>
                <a:latin typeface="Times New Roman" pitchFamily="18" charset="0"/>
                <a:cs typeface="Times New Roman" pitchFamily="18" charset="0"/>
              </a:rPr>
              <a:t>Gae</a:t>
            </a:r>
            <a:r>
              <a:rPr lang="en-US" altLang="ko-KR" sz="2400" dirty="0">
                <a:solidFill>
                  <a:srgbClr val="000014"/>
                </a:solidFill>
                <a:latin typeface="Times New Roman" pitchFamily="18" charset="0"/>
                <a:cs typeface="Times New Roman" pitchFamily="18" charset="0"/>
              </a:rPr>
              <a:t> Stream</a:t>
            </a:r>
            <a:endParaRPr lang="ko-KR" altLang="en-US" sz="2400" dirty="0">
              <a:solidFill>
                <a:srgbClr val="000014"/>
              </a:solidFill>
              <a:latin typeface="Times New Roman" pitchFamily="18" charset="0"/>
              <a:cs typeface="Times New Roman" pitchFamily="18" charset="0"/>
            </a:endParaRPr>
          </a:p>
        </p:txBody>
      </p:sp>
      <p:pic>
        <p:nvPicPr>
          <p:cNvPr id="9" name="Picture 4" descr="800px-Seoul_Cheonggyecheon_river">
            <a:extLst>
              <a:ext uri="{FF2B5EF4-FFF2-40B4-BE49-F238E27FC236}">
                <a16:creationId xmlns:a16="http://schemas.microsoft.com/office/drawing/2014/main" id="{1FF5A3CC-F27B-4631-AABC-B598A76F4C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188" y="4572000"/>
            <a:ext cx="4143375"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DCC4B417-0886-49BF-948B-3A1C693CCDD5}"/>
              </a:ext>
            </a:extLst>
          </p:cNvPr>
          <p:cNvSpPr/>
          <p:nvPr/>
        </p:nvSpPr>
        <p:spPr>
          <a:xfrm>
            <a:off x="1857375" y="4500563"/>
            <a:ext cx="5286375" cy="428625"/>
          </a:xfrm>
          <a:prstGeom prst="rect">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ko-KR" sz="2400" dirty="0">
                <a:solidFill>
                  <a:srgbClr val="000014"/>
                </a:solidFill>
                <a:latin typeface="Times New Roman" pitchFamily="18" charset="0"/>
                <a:cs typeface="Times New Roman" pitchFamily="18" charset="0"/>
              </a:rPr>
              <a:t>2005 – Present, Developed Country</a:t>
            </a:r>
            <a:endParaRPr lang="ko-KR" altLang="en-US" sz="2400" dirty="0">
              <a:solidFill>
                <a:srgbClr val="000014"/>
              </a:solidFill>
              <a:latin typeface="Times New Roman" pitchFamily="18" charset="0"/>
              <a:cs typeface="Times New Roman" pitchFamily="18" charset="0"/>
            </a:endParaRPr>
          </a:p>
        </p:txBody>
      </p:sp>
    </p:spTree>
    <p:extLst>
      <p:ext uri="{BB962C8B-B14F-4D97-AF65-F5344CB8AC3E}">
        <p14:creationId xmlns:p14="http://schemas.microsoft.com/office/powerpoint/2010/main" val="1495398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linds(horizontal)">
                                      <p:cBhvr>
                                        <p:cTn id="15" dur="500"/>
                                        <p:tgtEl>
                                          <p:spTgt spid="9"/>
                                        </p:tgtEl>
                                      </p:cBhvr>
                                    </p:animEffect>
                                  </p:childTnLst>
                                </p:cTn>
                              </p:par>
                              <p:par>
                                <p:cTn id="16" presetID="3" presetClass="entr" presetSubtype="1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linds(horizontal)">
                                      <p:cBhvr>
                                        <p:cTn id="18" dur="500"/>
                                        <p:tgtEl>
                                          <p:spTgt spid="6"/>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linds(horizontal)">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C157B7-B8C8-F73A-0EF1-C5B7BC299736}"/>
              </a:ext>
            </a:extLst>
          </p:cNvPr>
          <p:cNvSpPr txBox="1"/>
          <p:nvPr/>
        </p:nvSpPr>
        <p:spPr>
          <a:xfrm>
            <a:off x="544528" y="359596"/>
            <a:ext cx="6349431" cy="523220"/>
          </a:xfrm>
          <a:prstGeom prst="rect">
            <a:avLst/>
          </a:prstGeom>
          <a:noFill/>
        </p:spPr>
        <p:txBody>
          <a:bodyPr wrap="square" rtlCol="0">
            <a:spAutoFit/>
          </a:bodyPr>
          <a:lstStyle/>
          <a:p>
            <a:r>
              <a:rPr lang="en-PH" sz="2800" dirty="0"/>
              <a:t>Video: Korea Economic Development</a:t>
            </a:r>
          </a:p>
        </p:txBody>
      </p:sp>
    </p:spTree>
    <p:extLst>
      <p:ext uri="{BB962C8B-B14F-4D97-AF65-F5344CB8AC3E}">
        <p14:creationId xmlns:p14="http://schemas.microsoft.com/office/powerpoint/2010/main" val="4288650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1"/>
          <p:cNvSpPr txBox="1">
            <a:spLocks noChangeArrowheads="1"/>
          </p:cNvSpPr>
          <p:nvPr/>
        </p:nvSpPr>
        <p:spPr bwMode="auto">
          <a:xfrm>
            <a:off x="266700" y="224168"/>
            <a:ext cx="7848600" cy="461665"/>
          </a:xfrm>
          <a:prstGeom prst="rect">
            <a:avLst/>
          </a:prstGeom>
          <a:noFill/>
          <a:ln w="9525">
            <a:no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457200" indent="-457200" eaLnBrk="1" fontAlgn="auto" hangingPunct="1">
              <a:spcBef>
                <a:spcPts val="0"/>
              </a:spcBef>
              <a:spcAft>
                <a:spcPts val="0"/>
              </a:spcAft>
              <a:buAutoNum type="arabicPeriod" startAt="2"/>
              <a:defRPr/>
            </a:pPr>
            <a:r>
              <a:rPr lang="en-US" sz="2400" dirty="0">
                <a:latin typeface="Times New Roman" pitchFamily="18" charset="0"/>
                <a:cs typeface="Times New Roman" pitchFamily="18" charset="0"/>
              </a:rPr>
              <a:t>Basic Foundation of Economic Growth (1948 – 1953)</a:t>
            </a:r>
          </a:p>
        </p:txBody>
      </p:sp>
      <p:sp>
        <p:nvSpPr>
          <p:cNvPr id="11269" name="TextBox 5"/>
          <p:cNvSpPr txBox="1">
            <a:spLocks noChangeArrowheads="1"/>
          </p:cNvSpPr>
          <p:nvPr/>
        </p:nvSpPr>
        <p:spPr bwMode="auto">
          <a:xfrm>
            <a:off x="266700" y="2608643"/>
            <a:ext cx="7343775" cy="461665"/>
          </a:xfrm>
          <a:prstGeom prst="rect">
            <a:avLst/>
          </a:prstGeom>
          <a:noFill/>
          <a:ln w="9525">
            <a:noFill/>
            <a:miter lim="800000"/>
            <a:headEnd/>
            <a:tailEnd/>
          </a:ln>
        </p:spPr>
        <p:txBody>
          <a:bodyPr wrap="square">
            <a:spAutoFit/>
          </a:bodyPr>
          <a:lstStyle/>
          <a:p>
            <a:r>
              <a:rPr lang="en-US" sz="2400" dirty="0">
                <a:latin typeface="Times New Roman" pitchFamily="18" charset="0"/>
                <a:cs typeface="Times New Roman" pitchFamily="18" charset="0"/>
              </a:rPr>
              <a:t>Under the control of a centralized system of government. </a:t>
            </a:r>
            <a:endParaRPr lang="en-US" sz="2000" dirty="0">
              <a:latin typeface="HY견명조" panose="02030600000101010101" pitchFamily="18" charset="-127"/>
              <a:ea typeface="HY견명조" panose="02030600000101010101" pitchFamily="18" charset="-127"/>
              <a:cs typeface="Times New Roman" pitchFamily="18" charset="0"/>
            </a:endParaRPr>
          </a:p>
        </p:txBody>
      </p:sp>
      <p:sp>
        <p:nvSpPr>
          <p:cNvPr id="11270" name="TextBox 7"/>
          <p:cNvSpPr txBox="1">
            <a:spLocks noChangeArrowheads="1"/>
          </p:cNvSpPr>
          <p:nvPr/>
        </p:nvSpPr>
        <p:spPr bwMode="auto">
          <a:xfrm>
            <a:off x="266700" y="3793193"/>
            <a:ext cx="8829674" cy="830262"/>
          </a:xfrm>
          <a:prstGeom prst="rect">
            <a:avLst/>
          </a:prstGeom>
          <a:noFill/>
          <a:ln w="9525">
            <a:noFill/>
            <a:miter lim="800000"/>
            <a:headEnd/>
            <a:tailEnd/>
          </a:ln>
        </p:spPr>
        <p:txBody>
          <a:bodyPr wrap="square">
            <a:spAutoFit/>
          </a:bodyPr>
          <a:lstStyle/>
          <a:p>
            <a:r>
              <a:rPr lang="en-US" sz="2400" dirty="0">
                <a:latin typeface="Times New Roman" pitchFamily="18" charset="0"/>
                <a:cs typeface="Times New Roman" pitchFamily="18" charset="0"/>
              </a:rPr>
              <a:t>A small group consisting of royal family, the nobility, and bureaucrats in the cent</a:t>
            </a:r>
            <a:r>
              <a:rPr lang="en-PH" sz="2400" dirty="0">
                <a:latin typeface="Times New Roman" pitchFamily="18" charset="0"/>
                <a:cs typeface="Times New Roman" pitchFamily="18" charset="0"/>
              </a:rPr>
              <a:t>er</a:t>
            </a:r>
            <a:endParaRPr lang="en-US" sz="2000" dirty="0">
              <a:latin typeface="HY견명조" panose="02030600000101010101" pitchFamily="18" charset="-127"/>
              <a:ea typeface="HY견명조" panose="02030600000101010101" pitchFamily="18" charset="-127"/>
              <a:cs typeface="Times New Roman" pitchFamily="18" charset="0"/>
            </a:endParaRPr>
          </a:p>
        </p:txBody>
      </p:sp>
      <p:sp>
        <p:nvSpPr>
          <p:cNvPr id="11271" name="TextBox 8"/>
          <p:cNvSpPr txBox="1">
            <a:spLocks noChangeArrowheads="1"/>
          </p:cNvSpPr>
          <p:nvPr/>
        </p:nvSpPr>
        <p:spPr bwMode="auto">
          <a:xfrm>
            <a:off x="197644" y="5318946"/>
            <a:ext cx="8748712" cy="830997"/>
          </a:xfrm>
          <a:prstGeom prst="rect">
            <a:avLst/>
          </a:prstGeom>
          <a:noFill/>
          <a:ln w="9525">
            <a:noFill/>
            <a:miter lim="800000"/>
            <a:headEnd/>
            <a:tailEnd/>
          </a:ln>
        </p:spPr>
        <p:txBody>
          <a:bodyPr wrap="square">
            <a:spAutoFit/>
          </a:bodyPr>
          <a:lstStyle/>
          <a:p>
            <a:r>
              <a:rPr lang="en-US" sz="2400" dirty="0">
                <a:latin typeface="Times New Roman" pitchFamily="18" charset="0"/>
                <a:cs typeface="Times New Roman" pitchFamily="18" charset="0"/>
              </a:rPr>
              <a:t>Most people were poor tenant farmers cultivating private or public land and paying tenant rental to the nobility or bureaucrats. </a:t>
            </a:r>
          </a:p>
        </p:txBody>
      </p:sp>
      <p:sp>
        <p:nvSpPr>
          <p:cNvPr id="10" name="Rounded Rectangle 9"/>
          <p:cNvSpPr/>
          <p:nvPr/>
        </p:nvSpPr>
        <p:spPr>
          <a:xfrm>
            <a:off x="266700" y="3223228"/>
            <a:ext cx="1704753" cy="457200"/>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Landlord </a:t>
            </a:r>
            <a:endParaRPr lang="en-US" sz="20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11" name="Rounded Rectangle 10"/>
          <p:cNvSpPr/>
          <p:nvPr/>
        </p:nvSpPr>
        <p:spPr>
          <a:xfrm>
            <a:off x="304800" y="4788767"/>
            <a:ext cx="2459665" cy="457200"/>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Tenant Farmers </a:t>
            </a:r>
            <a:endParaRPr lang="en-US" sz="20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11276" name="TextBox 14"/>
          <p:cNvSpPr txBox="1">
            <a:spLocks noChangeArrowheads="1"/>
          </p:cNvSpPr>
          <p:nvPr/>
        </p:nvSpPr>
        <p:spPr bwMode="auto">
          <a:xfrm>
            <a:off x="119062" y="1540254"/>
            <a:ext cx="3060073" cy="461665"/>
          </a:xfrm>
          <a:prstGeom prst="rect">
            <a:avLst/>
          </a:prstGeom>
          <a:noFill/>
          <a:ln w="9525">
            <a:noFill/>
            <a:miter lim="800000"/>
            <a:headEnd/>
            <a:tailEnd/>
          </a:ln>
        </p:spPr>
        <p:txBody>
          <a:bodyPr wrap="square">
            <a:spAutoFit/>
          </a:bodyPr>
          <a:lstStyle/>
          <a:p>
            <a:r>
              <a:rPr lang="en-US" sz="2400" dirty="0">
                <a:latin typeface="Times New Roman" pitchFamily="18" charset="0"/>
                <a:cs typeface="Times New Roman" pitchFamily="18" charset="0"/>
              </a:rPr>
              <a:t>1)  Farmland Reform</a:t>
            </a:r>
            <a:endParaRPr lang="en-US" sz="2000" dirty="0">
              <a:latin typeface="HY견명조" panose="02030600000101010101" pitchFamily="18" charset="-127"/>
              <a:ea typeface="HY견명조" panose="02030600000101010101" pitchFamily="18" charset="-127"/>
              <a:cs typeface="Times New Roman" pitchFamily="18" charset="0"/>
            </a:endParaRPr>
          </a:p>
        </p:txBody>
      </p:sp>
      <p:sp>
        <p:nvSpPr>
          <p:cNvPr id="2" name="TextBox 1">
            <a:extLst>
              <a:ext uri="{FF2B5EF4-FFF2-40B4-BE49-F238E27FC236}">
                <a16:creationId xmlns:a16="http://schemas.microsoft.com/office/drawing/2014/main" id="{3350A282-EE2B-4A99-B7E6-5ED0D5EDC860}"/>
              </a:ext>
            </a:extLst>
          </p:cNvPr>
          <p:cNvSpPr txBox="1"/>
          <p:nvPr/>
        </p:nvSpPr>
        <p:spPr>
          <a:xfrm>
            <a:off x="266700" y="2146978"/>
            <a:ext cx="5793858" cy="461665"/>
          </a:xfrm>
          <a:prstGeom prst="rect">
            <a:avLst/>
          </a:prstGeom>
          <a:solidFill>
            <a:srgbClr val="FFFF00"/>
          </a:solidFill>
          <a:ln>
            <a:solidFill>
              <a:schemeClr val="tx1"/>
            </a:solidFill>
          </a:ln>
        </p:spPr>
        <p:txBody>
          <a:bodyPr wrap="square" rtlCol="0">
            <a:spAutoFit/>
          </a:bodyPr>
          <a:lstStyle/>
          <a:p>
            <a:pPr fontAlgn="auto">
              <a:spcBef>
                <a:spcPts val="0"/>
              </a:spcBef>
              <a:spcAft>
                <a:spcPts val="0"/>
              </a:spcAft>
              <a:defRPr/>
            </a:pPr>
            <a:r>
              <a:rPr lang="en-US" sz="2400" dirty="0">
                <a:solidFill>
                  <a:schemeClr val="tx1"/>
                </a:solidFill>
                <a:latin typeface="Times New Roman" pitchFamily="18" charset="0"/>
                <a:cs typeface="Times New Roman" pitchFamily="18" charset="0"/>
              </a:rPr>
              <a:t>Old Farmland System </a:t>
            </a:r>
            <a:r>
              <a:rPr lang="en-PH" sz="2400" dirty="0">
                <a:solidFill>
                  <a:schemeClr val="tx1"/>
                </a:solidFill>
                <a:latin typeface="Times New Roman" pitchFamily="18" charset="0"/>
                <a:cs typeface="Times New Roman" pitchFamily="18" charset="0"/>
              </a:rPr>
              <a:t>under Chosun Dynasty</a:t>
            </a:r>
            <a:endParaRPr lang="en-US" sz="20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7" name="Rectangle: Rounded Corners 6">
            <a:extLst>
              <a:ext uri="{FF2B5EF4-FFF2-40B4-BE49-F238E27FC236}">
                <a16:creationId xmlns:a16="http://schemas.microsoft.com/office/drawing/2014/main" id="{46CF5967-4113-4068-A23C-3E657DD9BD01}"/>
              </a:ext>
            </a:extLst>
          </p:cNvPr>
          <p:cNvSpPr/>
          <p:nvPr/>
        </p:nvSpPr>
        <p:spPr>
          <a:xfrm>
            <a:off x="905983" y="923939"/>
            <a:ext cx="2772883" cy="456334"/>
          </a:xfrm>
          <a:prstGeom prst="roundRect">
            <a:avLst/>
          </a:pr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Farmland Reform</a:t>
            </a:r>
            <a:endParaRPr lang="en-PH" sz="20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C4BC3C1D-8B45-4B8D-9C03-7700A23CA0A6}"/>
              </a:ext>
            </a:extLst>
          </p:cNvPr>
          <p:cNvSpPr/>
          <p:nvPr/>
        </p:nvSpPr>
        <p:spPr>
          <a:xfrm>
            <a:off x="4275621" y="908407"/>
            <a:ext cx="3334854" cy="456334"/>
          </a:xfrm>
          <a:prstGeom prst="roundRect">
            <a:avLst/>
          </a:pr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cs typeface="Times New Roman" panose="02020603050405020304" pitchFamily="18" charset="0"/>
              </a:rPr>
              <a:t>Compulsory Education</a:t>
            </a:r>
            <a:endParaRPr lang="en-PH" sz="20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324264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276"/>
                                        </p:tgtEl>
                                        <p:attrNameLst>
                                          <p:attrName>style.visibility</p:attrName>
                                        </p:attrNameLst>
                                      </p:cBhvr>
                                      <p:to>
                                        <p:strVal val="visible"/>
                                      </p:to>
                                    </p:set>
                                    <p:animEffect transition="in" filter="blinds(horizontal)">
                                      <p:cBhvr>
                                        <p:cTn id="7" dur="500"/>
                                        <p:tgtEl>
                                          <p:spTgt spid="1127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1269"/>
                                        </p:tgtEl>
                                        <p:attrNameLst>
                                          <p:attrName>style.visibility</p:attrName>
                                        </p:attrNameLst>
                                      </p:cBhvr>
                                      <p:to>
                                        <p:strVal val="visible"/>
                                      </p:to>
                                    </p:set>
                                    <p:animEffect transition="in" filter="blinds(horizontal)">
                                      <p:cBhvr>
                                        <p:cTn id="15" dur="500"/>
                                        <p:tgtEl>
                                          <p:spTgt spid="11269"/>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linds(horizontal)">
                                      <p:cBhvr>
                                        <p:cTn id="20" dur="500"/>
                                        <p:tgtEl>
                                          <p:spTgt spid="10"/>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1270"/>
                                        </p:tgtEl>
                                        <p:attrNameLst>
                                          <p:attrName>style.visibility</p:attrName>
                                        </p:attrNameLst>
                                      </p:cBhvr>
                                      <p:to>
                                        <p:strVal val="visible"/>
                                      </p:to>
                                    </p:set>
                                    <p:animEffect transition="in" filter="blinds(horizontal)">
                                      <p:cBhvr>
                                        <p:cTn id="23" dur="500"/>
                                        <p:tgtEl>
                                          <p:spTgt spid="11270"/>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linds(horizontal)">
                                      <p:cBhvr>
                                        <p:cTn id="28" dur="500"/>
                                        <p:tgtEl>
                                          <p:spTgt spid="11"/>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1271"/>
                                        </p:tgtEl>
                                        <p:attrNameLst>
                                          <p:attrName>style.visibility</p:attrName>
                                        </p:attrNameLst>
                                      </p:cBhvr>
                                      <p:to>
                                        <p:strVal val="visible"/>
                                      </p:to>
                                    </p:set>
                                    <p:animEffect transition="in" filter="blinds(horizontal)">
                                      <p:cBhvr>
                                        <p:cTn id="31" dur="500"/>
                                        <p:tgtEl>
                                          <p:spTgt spid="112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p:bldP spid="11270" grpId="0"/>
      <p:bldP spid="11271" grpId="0"/>
      <p:bldP spid="10" grpId="0" animBg="1"/>
      <p:bldP spid="11" grpId="0" animBg="1"/>
      <p:bldP spid="11276"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8FD811A-83E5-452F-84F0-CBE03E573989}"/>
              </a:ext>
            </a:extLst>
          </p:cNvPr>
          <p:cNvSpPr txBox="1"/>
          <p:nvPr/>
        </p:nvSpPr>
        <p:spPr>
          <a:xfrm>
            <a:off x="166688" y="538577"/>
            <a:ext cx="6534151" cy="430887"/>
          </a:xfrm>
          <a:prstGeom prst="rect">
            <a:avLst/>
          </a:prstGeom>
          <a:noFill/>
        </p:spPr>
        <p:txBody>
          <a:bodyPr wrap="square" rtlCol="0">
            <a:spAutoFit/>
          </a:bodyPr>
          <a:lstStyle/>
          <a:p>
            <a:r>
              <a:rPr lang="en-PH" sz="2200" dirty="0">
                <a:latin typeface="Times New Roman" panose="02020603050405020304" pitchFamily="18" charset="0"/>
                <a:cs typeface="Times New Roman" panose="02020603050405020304" pitchFamily="18" charset="0"/>
              </a:rPr>
              <a:t>Status of tenant farmer &amp; farmland size in August 1945 </a:t>
            </a:r>
            <a:r>
              <a:rPr lang="en-PH" sz="2000" dirty="0">
                <a:latin typeface="HY견명조" panose="02030600000101010101" pitchFamily="18" charset="-127"/>
                <a:ea typeface="HY견명조" panose="02030600000101010101" pitchFamily="18" charset="-127"/>
                <a:cs typeface="Times New Roman" panose="02020603050405020304" pitchFamily="18" charset="0"/>
              </a:rPr>
              <a:t> </a:t>
            </a:r>
          </a:p>
        </p:txBody>
      </p:sp>
      <p:sp>
        <p:nvSpPr>
          <p:cNvPr id="5" name="Oval 4">
            <a:extLst>
              <a:ext uri="{FF2B5EF4-FFF2-40B4-BE49-F238E27FC236}">
                <a16:creationId xmlns:a16="http://schemas.microsoft.com/office/drawing/2014/main" id="{CDE1EB8F-5099-431E-97A5-7D8E628969D3}"/>
              </a:ext>
            </a:extLst>
          </p:cNvPr>
          <p:cNvSpPr/>
          <p:nvPr/>
        </p:nvSpPr>
        <p:spPr>
          <a:xfrm>
            <a:off x="325733" y="1028233"/>
            <a:ext cx="3867151" cy="428804"/>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200" dirty="0">
                <a:solidFill>
                  <a:schemeClr val="tx1"/>
                </a:solidFill>
                <a:latin typeface="Times New Roman" panose="02020603050405020304" pitchFamily="18" charset="0"/>
                <a:cs typeface="Times New Roman" panose="02020603050405020304" pitchFamily="18" charset="0"/>
              </a:rPr>
              <a:t>Tenant</a:t>
            </a:r>
            <a:r>
              <a:rPr lang="ko-KR" altLang="en-US" sz="2200" dirty="0">
                <a:solidFill>
                  <a:schemeClr val="tx1"/>
                </a:solidFill>
                <a:latin typeface="Times New Roman" panose="02020603050405020304" pitchFamily="18" charset="0"/>
                <a:cs typeface="Times New Roman" panose="02020603050405020304" pitchFamily="18" charset="0"/>
              </a:rPr>
              <a:t> </a:t>
            </a:r>
            <a:r>
              <a:rPr lang="en-PH" altLang="ko-KR" sz="2200" dirty="0">
                <a:solidFill>
                  <a:schemeClr val="tx1"/>
                </a:solidFill>
                <a:latin typeface="Times New Roman" panose="02020603050405020304" pitchFamily="18" charset="0"/>
                <a:cs typeface="Times New Roman" panose="02020603050405020304" pitchFamily="18" charset="0"/>
              </a:rPr>
              <a:t>Farmer 86%</a:t>
            </a:r>
            <a:endParaRPr lang="en-PH" sz="2200" dirty="0">
              <a:solidFill>
                <a:schemeClr val="tx1"/>
              </a:solidFill>
              <a:latin typeface="Times New Roman" panose="02020603050405020304" pitchFamily="18" charset="0"/>
              <a:cs typeface="Times New Roman" panose="02020603050405020304" pitchFamily="18" charset="0"/>
            </a:endParaRPr>
          </a:p>
        </p:txBody>
      </p:sp>
      <p:sp>
        <p:nvSpPr>
          <p:cNvPr id="6" name="Oval 5">
            <a:extLst>
              <a:ext uri="{FF2B5EF4-FFF2-40B4-BE49-F238E27FC236}">
                <a16:creationId xmlns:a16="http://schemas.microsoft.com/office/drawing/2014/main" id="{487FE56D-3CFE-42EE-8F45-3C534FC5AD64}"/>
              </a:ext>
            </a:extLst>
          </p:cNvPr>
          <p:cNvSpPr/>
          <p:nvPr/>
        </p:nvSpPr>
        <p:spPr>
          <a:xfrm>
            <a:off x="4478633" y="1028233"/>
            <a:ext cx="3771900" cy="428804"/>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200" dirty="0">
                <a:solidFill>
                  <a:schemeClr val="tx1"/>
                </a:solidFill>
                <a:latin typeface="Times New Roman" panose="02020603050405020304" pitchFamily="18" charset="0"/>
                <a:cs typeface="Times New Roman" panose="02020603050405020304" pitchFamily="18" charset="0"/>
              </a:rPr>
              <a:t>Tenant</a:t>
            </a:r>
            <a:r>
              <a:rPr lang="ko-KR" altLang="en-US" sz="2200" dirty="0">
                <a:solidFill>
                  <a:schemeClr val="tx1"/>
                </a:solidFill>
                <a:latin typeface="Times New Roman" panose="02020603050405020304" pitchFamily="18" charset="0"/>
                <a:cs typeface="Times New Roman" panose="02020603050405020304" pitchFamily="18" charset="0"/>
              </a:rPr>
              <a:t> </a:t>
            </a:r>
            <a:r>
              <a:rPr lang="en-PH" altLang="ko-KR" sz="2200" dirty="0">
                <a:solidFill>
                  <a:schemeClr val="tx1"/>
                </a:solidFill>
                <a:latin typeface="Times New Roman" panose="02020603050405020304" pitchFamily="18" charset="0"/>
                <a:cs typeface="Times New Roman" panose="02020603050405020304" pitchFamily="18" charset="0"/>
              </a:rPr>
              <a:t>Farmland 65%</a:t>
            </a:r>
            <a:endParaRPr lang="en-PH" sz="2200" dirty="0">
              <a:solidFill>
                <a:schemeClr val="tx1"/>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450D7400-378D-4A46-AEAC-EA70C95C552C}"/>
              </a:ext>
            </a:extLst>
          </p:cNvPr>
          <p:cNvSpPr txBox="1"/>
          <p:nvPr/>
        </p:nvSpPr>
        <p:spPr>
          <a:xfrm>
            <a:off x="166688" y="123311"/>
            <a:ext cx="7924800" cy="430887"/>
          </a:xfrm>
          <a:prstGeom prst="rect">
            <a:avLst/>
          </a:prstGeom>
          <a:noFill/>
        </p:spPr>
        <p:txBody>
          <a:bodyPr wrap="square" rtlCol="0">
            <a:spAutoFit/>
          </a:bodyPr>
          <a:lstStyle/>
          <a:p>
            <a:r>
              <a:rPr lang="en-PH" sz="2200" dirty="0">
                <a:latin typeface="Times New Roman" panose="02020603050405020304" pitchFamily="18" charset="0"/>
                <a:cs typeface="Times New Roman" panose="02020603050405020304" pitchFamily="18" charset="0"/>
              </a:rPr>
              <a:t>On</a:t>
            </a:r>
            <a:r>
              <a:rPr lang="ko-KR" altLang="en-US" sz="2200" dirty="0">
                <a:latin typeface="Times New Roman" panose="02020603050405020304" pitchFamily="18" charset="0"/>
                <a:cs typeface="Times New Roman" panose="02020603050405020304" pitchFamily="18" charset="0"/>
              </a:rPr>
              <a:t> </a:t>
            </a:r>
            <a:r>
              <a:rPr lang="en-PH" altLang="ko-KR" sz="2200" dirty="0">
                <a:latin typeface="Times New Roman" panose="02020603050405020304" pitchFamily="18" charset="0"/>
                <a:cs typeface="Times New Roman" panose="02020603050405020304" pitchFamily="18" charset="0"/>
              </a:rPr>
              <a:t>August</a:t>
            </a:r>
            <a:r>
              <a:rPr lang="ko-KR" altLang="en-US" sz="2200" dirty="0">
                <a:latin typeface="Times New Roman" panose="02020603050405020304" pitchFamily="18" charset="0"/>
                <a:cs typeface="Times New Roman" panose="02020603050405020304" pitchFamily="18" charset="0"/>
              </a:rPr>
              <a:t> </a:t>
            </a:r>
            <a:r>
              <a:rPr lang="en-PH" altLang="ko-KR" sz="2200" dirty="0">
                <a:latin typeface="Times New Roman" panose="02020603050405020304" pitchFamily="18" charset="0"/>
                <a:cs typeface="Times New Roman" panose="02020603050405020304" pitchFamily="18" charset="0"/>
              </a:rPr>
              <a:t>15, 1945, 77% of population was engaged in agriculture </a:t>
            </a:r>
          </a:p>
        </p:txBody>
      </p:sp>
      <p:sp>
        <p:nvSpPr>
          <p:cNvPr id="8" name="TextBox 7">
            <a:extLst>
              <a:ext uri="{FF2B5EF4-FFF2-40B4-BE49-F238E27FC236}">
                <a16:creationId xmlns:a16="http://schemas.microsoft.com/office/drawing/2014/main" id="{213FA46F-81BF-B15D-01C4-7D7755CC7091}"/>
              </a:ext>
            </a:extLst>
          </p:cNvPr>
          <p:cNvSpPr txBox="1"/>
          <p:nvPr/>
        </p:nvSpPr>
        <p:spPr>
          <a:xfrm>
            <a:off x="325733" y="1645618"/>
            <a:ext cx="4978474" cy="430887"/>
          </a:xfrm>
          <a:prstGeom prst="rect">
            <a:avLst/>
          </a:prstGeom>
          <a:solidFill>
            <a:srgbClr val="FFFF00"/>
          </a:solidFill>
          <a:ln>
            <a:solidFill>
              <a:schemeClr val="tx1"/>
            </a:solidFill>
          </a:ln>
        </p:spPr>
        <p:txBody>
          <a:bodyPr wrap="square" rtlCol="0">
            <a:spAutoFit/>
          </a:bodyPr>
          <a:lstStyle/>
          <a:p>
            <a:r>
              <a:rPr lang="en-PH" altLang="ko-KR" sz="2200" dirty="0">
                <a:latin typeface="Times New Roman" panose="02020603050405020304" pitchFamily="18" charset="0"/>
                <a:cs typeface="Times New Roman" panose="02020603050405020304" pitchFamily="18" charset="0"/>
              </a:rPr>
              <a:t>Farmland</a:t>
            </a:r>
            <a:r>
              <a:rPr lang="ko-KR" altLang="en-US" sz="2200" dirty="0">
                <a:latin typeface="Times New Roman" panose="02020603050405020304" pitchFamily="18" charset="0"/>
                <a:cs typeface="Times New Roman" panose="02020603050405020304" pitchFamily="18" charset="0"/>
              </a:rPr>
              <a:t> </a:t>
            </a:r>
            <a:r>
              <a:rPr lang="en-PH" altLang="ko-KR" sz="2200" dirty="0">
                <a:latin typeface="Times New Roman" panose="02020603050405020304" pitchFamily="18" charset="0"/>
                <a:cs typeface="Times New Roman" panose="02020603050405020304" pitchFamily="18" charset="0"/>
              </a:rPr>
              <a:t>Reform Act on March 10, 1950. </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pic>
        <p:nvPicPr>
          <p:cNvPr id="14" name="Picture 13" descr="A graph of the number of the number of the number of the number of the number of the number of the number of the number of the number of the number of the number of the number of&#10;&#10;AI-generated content may be incorrect.">
            <a:extLst>
              <a:ext uri="{FF2B5EF4-FFF2-40B4-BE49-F238E27FC236}">
                <a16:creationId xmlns:a16="http://schemas.microsoft.com/office/drawing/2014/main" id="{4CCAA87D-75C8-B65C-4D04-79CE83EDF0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015" y="2600279"/>
            <a:ext cx="7912357" cy="4078437"/>
          </a:xfrm>
          <a:prstGeom prst="rect">
            <a:avLst/>
          </a:prstGeom>
          <a:ln>
            <a:solidFill>
              <a:schemeClr val="tx1"/>
            </a:solidFill>
          </a:ln>
        </p:spPr>
      </p:pic>
      <p:sp>
        <p:nvSpPr>
          <p:cNvPr id="15" name="TextBox 14">
            <a:extLst>
              <a:ext uri="{FF2B5EF4-FFF2-40B4-BE49-F238E27FC236}">
                <a16:creationId xmlns:a16="http://schemas.microsoft.com/office/drawing/2014/main" id="{905EB5B3-6CFB-27BD-4B31-E2F77A966053}"/>
              </a:ext>
            </a:extLst>
          </p:cNvPr>
          <p:cNvSpPr txBox="1"/>
          <p:nvPr/>
        </p:nvSpPr>
        <p:spPr>
          <a:xfrm>
            <a:off x="6428379" y="3435203"/>
            <a:ext cx="1733053" cy="646331"/>
          </a:xfrm>
          <a:prstGeom prst="rect">
            <a:avLst/>
          </a:prstGeom>
          <a:solidFill>
            <a:srgbClr val="FFCCFF"/>
          </a:solidFill>
          <a:ln>
            <a:solidFill>
              <a:schemeClr val="tx1"/>
            </a:solidFill>
          </a:ln>
        </p:spPr>
        <p:txBody>
          <a:bodyPr wrap="square" rtlCol="0">
            <a:spAutoFit/>
          </a:bodyPr>
          <a:lstStyle/>
          <a:p>
            <a:r>
              <a:rPr lang="en-PH" dirty="0"/>
              <a:t>Self-owned farmland  92%</a:t>
            </a:r>
          </a:p>
        </p:txBody>
      </p:sp>
      <p:sp>
        <p:nvSpPr>
          <p:cNvPr id="16" name="TextBox 15">
            <a:extLst>
              <a:ext uri="{FF2B5EF4-FFF2-40B4-BE49-F238E27FC236}">
                <a16:creationId xmlns:a16="http://schemas.microsoft.com/office/drawing/2014/main" id="{8B69F273-6789-D9F4-52DD-32259B7F7F3B}"/>
              </a:ext>
            </a:extLst>
          </p:cNvPr>
          <p:cNvSpPr txBox="1"/>
          <p:nvPr/>
        </p:nvSpPr>
        <p:spPr>
          <a:xfrm>
            <a:off x="6023371" y="5483974"/>
            <a:ext cx="1871329" cy="646331"/>
          </a:xfrm>
          <a:prstGeom prst="rect">
            <a:avLst/>
          </a:prstGeom>
          <a:solidFill>
            <a:srgbClr val="99FF33"/>
          </a:solidFill>
          <a:ln>
            <a:solidFill>
              <a:schemeClr val="tx1"/>
            </a:solidFill>
          </a:ln>
        </p:spPr>
        <p:txBody>
          <a:bodyPr wrap="square" rtlCol="0">
            <a:spAutoFit/>
          </a:bodyPr>
          <a:lstStyle/>
          <a:p>
            <a:r>
              <a:rPr lang="en-PH" dirty="0"/>
              <a:t>Tenant farmland 8%</a:t>
            </a:r>
          </a:p>
        </p:txBody>
      </p:sp>
      <p:sp>
        <p:nvSpPr>
          <p:cNvPr id="18" name="TextBox 17">
            <a:extLst>
              <a:ext uri="{FF2B5EF4-FFF2-40B4-BE49-F238E27FC236}">
                <a16:creationId xmlns:a16="http://schemas.microsoft.com/office/drawing/2014/main" id="{38040160-E213-C378-7F88-52BE8BC99362}"/>
              </a:ext>
            </a:extLst>
          </p:cNvPr>
          <p:cNvSpPr txBox="1"/>
          <p:nvPr/>
        </p:nvSpPr>
        <p:spPr>
          <a:xfrm>
            <a:off x="1658680" y="6309384"/>
            <a:ext cx="914400" cy="369332"/>
          </a:xfrm>
          <a:prstGeom prst="rect">
            <a:avLst/>
          </a:prstGeom>
          <a:noFill/>
        </p:spPr>
        <p:txBody>
          <a:bodyPr wrap="square" rtlCol="0">
            <a:spAutoFit/>
          </a:bodyPr>
          <a:lstStyle/>
          <a:p>
            <a:r>
              <a:rPr lang="en-PH" dirty="0"/>
              <a:t>1945</a:t>
            </a:r>
          </a:p>
        </p:txBody>
      </p:sp>
      <p:sp>
        <p:nvSpPr>
          <p:cNvPr id="19" name="TextBox 18">
            <a:extLst>
              <a:ext uri="{FF2B5EF4-FFF2-40B4-BE49-F238E27FC236}">
                <a16:creationId xmlns:a16="http://schemas.microsoft.com/office/drawing/2014/main" id="{070036DD-DFF3-1C76-1625-0F670ACB10AD}"/>
              </a:ext>
            </a:extLst>
          </p:cNvPr>
          <p:cNvSpPr txBox="1"/>
          <p:nvPr/>
        </p:nvSpPr>
        <p:spPr>
          <a:xfrm>
            <a:off x="5523667" y="6384466"/>
            <a:ext cx="1137685" cy="369332"/>
          </a:xfrm>
          <a:prstGeom prst="rect">
            <a:avLst/>
          </a:prstGeom>
          <a:noFill/>
        </p:spPr>
        <p:txBody>
          <a:bodyPr wrap="square" rtlCol="0">
            <a:spAutoFit/>
          </a:bodyPr>
          <a:lstStyle/>
          <a:p>
            <a:r>
              <a:rPr lang="en-PH" dirty="0"/>
              <a:t>1951</a:t>
            </a:r>
          </a:p>
        </p:txBody>
      </p:sp>
      <p:sp>
        <p:nvSpPr>
          <p:cNvPr id="20" name="TextBox 19">
            <a:extLst>
              <a:ext uri="{FF2B5EF4-FFF2-40B4-BE49-F238E27FC236}">
                <a16:creationId xmlns:a16="http://schemas.microsoft.com/office/drawing/2014/main" id="{6C5BF1E7-426A-1EA5-1892-2A6502DB6E79}"/>
              </a:ext>
            </a:extLst>
          </p:cNvPr>
          <p:cNvSpPr txBox="1"/>
          <p:nvPr/>
        </p:nvSpPr>
        <p:spPr>
          <a:xfrm>
            <a:off x="700015" y="2076505"/>
            <a:ext cx="6434432"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Share of farmland before &amp; after farmland reform</a:t>
            </a:r>
          </a:p>
        </p:txBody>
      </p:sp>
      <p:sp>
        <p:nvSpPr>
          <p:cNvPr id="21" name="TextBox 20">
            <a:extLst>
              <a:ext uri="{FF2B5EF4-FFF2-40B4-BE49-F238E27FC236}">
                <a16:creationId xmlns:a16="http://schemas.microsoft.com/office/drawing/2014/main" id="{FC52733C-C2E7-EF28-F8D8-4456F9A5E5D1}"/>
              </a:ext>
            </a:extLst>
          </p:cNvPr>
          <p:cNvSpPr txBox="1"/>
          <p:nvPr/>
        </p:nvSpPr>
        <p:spPr>
          <a:xfrm>
            <a:off x="1562985" y="2600279"/>
            <a:ext cx="1839434" cy="369332"/>
          </a:xfrm>
          <a:prstGeom prst="rect">
            <a:avLst/>
          </a:prstGeom>
          <a:noFill/>
        </p:spPr>
        <p:txBody>
          <a:bodyPr wrap="square" rtlCol="0">
            <a:spAutoFit/>
          </a:bodyPr>
          <a:lstStyle/>
          <a:p>
            <a:r>
              <a:rPr lang="en-PH" dirty="0"/>
              <a:t>Approx. 1000 HA</a:t>
            </a:r>
          </a:p>
        </p:txBody>
      </p:sp>
    </p:spTree>
    <p:extLst>
      <p:ext uri="{BB962C8B-B14F-4D97-AF65-F5344CB8AC3E}">
        <p14:creationId xmlns:p14="http://schemas.microsoft.com/office/powerpoint/2010/main" val="2049713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3819525" y="676274"/>
            <a:ext cx="5019675" cy="1438275"/>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6-year Compulsory Education Plan of Elementary School on June, 1950</a:t>
            </a:r>
          </a:p>
        </p:txBody>
      </p:sp>
      <p:sp>
        <p:nvSpPr>
          <p:cNvPr id="14339" name="TextBox 2"/>
          <p:cNvSpPr txBox="1">
            <a:spLocks noChangeArrowheads="1"/>
          </p:cNvSpPr>
          <p:nvPr/>
        </p:nvSpPr>
        <p:spPr bwMode="auto">
          <a:xfrm>
            <a:off x="228600" y="157163"/>
            <a:ext cx="4513521" cy="461962"/>
          </a:xfrm>
          <a:prstGeom prst="rect">
            <a:avLst/>
          </a:prstGeom>
          <a:noFill/>
          <a:ln w="9525">
            <a:noFill/>
            <a:miter lim="800000"/>
            <a:headEnd/>
            <a:tailEnd/>
          </a:ln>
        </p:spPr>
        <p:txBody>
          <a:bodyPr wrap="square">
            <a:spAutoFit/>
          </a:bodyPr>
          <a:lstStyle/>
          <a:p>
            <a:r>
              <a:rPr lang="en-US" sz="2400" dirty="0">
                <a:latin typeface="Times New Roman" pitchFamily="18" charset="0"/>
                <a:cs typeface="Times New Roman" pitchFamily="18" charset="0"/>
              </a:rPr>
              <a:t>3)  Compulsory Education System </a:t>
            </a:r>
            <a:endParaRPr lang="en-US" sz="2000" dirty="0">
              <a:latin typeface="HY견명조" panose="02030600000101010101" pitchFamily="18" charset="-127"/>
              <a:ea typeface="HY견명조" panose="02030600000101010101" pitchFamily="18" charset="-127"/>
              <a:cs typeface="Times New Roman" pitchFamily="18" charset="0"/>
            </a:endParaRPr>
          </a:p>
        </p:txBody>
      </p:sp>
      <p:sp>
        <p:nvSpPr>
          <p:cNvPr id="4" name="Oval 3"/>
          <p:cNvSpPr/>
          <p:nvPr/>
        </p:nvSpPr>
        <p:spPr>
          <a:xfrm>
            <a:off x="257175" y="904875"/>
            <a:ext cx="2905125" cy="91440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The Education Act in 1949</a:t>
            </a:r>
          </a:p>
        </p:txBody>
      </p:sp>
      <p:sp>
        <p:nvSpPr>
          <p:cNvPr id="5" name="Right Arrow 4"/>
          <p:cNvSpPr/>
          <p:nvPr/>
        </p:nvSpPr>
        <p:spPr>
          <a:xfrm>
            <a:off x="3333750" y="1243012"/>
            <a:ext cx="457200" cy="304800"/>
          </a:xfrm>
          <a:prstGeom prst="right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294" name="TextBox 5"/>
          <p:cNvSpPr txBox="1">
            <a:spLocks noChangeArrowheads="1"/>
          </p:cNvSpPr>
          <p:nvPr/>
        </p:nvSpPr>
        <p:spPr bwMode="auto">
          <a:xfrm>
            <a:off x="114300" y="2291670"/>
            <a:ext cx="8534400" cy="1200329"/>
          </a:xfrm>
          <a:prstGeom prst="rect">
            <a:avLst/>
          </a:prstGeom>
          <a:noFill/>
          <a:ln w="9525">
            <a:noFill/>
            <a:miter lim="800000"/>
            <a:headEnd/>
            <a:tailEnd/>
          </a:ln>
        </p:spPr>
        <p:txBody>
          <a:bodyPr>
            <a:spAutoFit/>
          </a:bodyPr>
          <a:lstStyle/>
          <a:p>
            <a:r>
              <a:rPr lang="en-US" sz="2400" dirty="0">
                <a:latin typeface="Times New Roman" pitchFamily="18" charset="0"/>
                <a:cs typeface="Times New Roman" pitchFamily="18" charset="0"/>
              </a:rPr>
              <a:t>The government increased the educational budget </a:t>
            </a:r>
            <a:r>
              <a:rPr lang="en-US" sz="2400" u="sng" dirty="0">
                <a:latin typeface="Times New Roman" pitchFamily="18" charset="0"/>
                <a:cs typeface="Times New Roman" pitchFamily="18" charset="0"/>
              </a:rPr>
              <a:t>from 8.9% of the governmental budget in 1948 to 15.2% in 1960</a:t>
            </a:r>
            <a:r>
              <a:rPr lang="en-US" sz="2400" dirty="0">
                <a:latin typeface="Times New Roman" pitchFamily="18" charset="0"/>
                <a:cs typeface="Times New Roman" pitchFamily="18" charset="0"/>
              </a:rPr>
              <a:t> in order to expand compulsory education and establish schools and classes. </a:t>
            </a:r>
          </a:p>
        </p:txBody>
      </p:sp>
      <p:sp>
        <p:nvSpPr>
          <p:cNvPr id="12295" name="TextBox 6"/>
          <p:cNvSpPr txBox="1">
            <a:spLocks noChangeArrowheads="1"/>
          </p:cNvSpPr>
          <p:nvPr/>
        </p:nvSpPr>
        <p:spPr bwMode="auto">
          <a:xfrm>
            <a:off x="180975" y="3551072"/>
            <a:ext cx="8782050" cy="1200329"/>
          </a:xfrm>
          <a:prstGeom prst="rect">
            <a:avLst/>
          </a:prstGeom>
          <a:noFill/>
          <a:ln w="9525">
            <a:noFill/>
            <a:miter lim="800000"/>
            <a:headEnd/>
            <a:tailEnd/>
          </a:ln>
        </p:spPr>
        <p:txBody>
          <a:bodyPr wrap="square">
            <a:spAutoFit/>
          </a:bodyPr>
          <a:lstStyle/>
          <a:p>
            <a:r>
              <a:rPr lang="en-US" sz="2400" dirty="0">
                <a:latin typeface="Times New Roman" pitchFamily="18" charset="0"/>
                <a:cs typeface="Times New Roman" pitchFamily="18" charset="0"/>
              </a:rPr>
              <a:t>As a result, the goal of the 6-year Compulsory Education Plan was achieved through reaching </a:t>
            </a:r>
            <a:r>
              <a:rPr lang="en-US" sz="2400" u="sng" dirty="0">
                <a:latin typeface="Times New Roman" pitchFamily="18" charset="0"/>
                <a:cs typeface="Times New Roman" pitchFamily="18" charset="0"/>
              </a:rPr>
              <a:t>the rate of enrollment of 96% of all school-aged children by 1959</a:t>
            </a:r>
            <a:endParaRPr lang="ko-KR" altLang="en-US" sz="2000" dirty="0">
              <a:latin typeface="HY견명조" panose="02030600000101010101" pitchFamily="18" charset="-127"/>
              <a:ea typeface="HY견명조" panose="02030600000101010101" pitchFamily="18" charset="-127"/>
            </a:endParaRPr>
          </a:p>
        </p:txBody>
      </p:sp>
    </p:spTree>
    <p:extLst>
      <p:ext uri="{BB962C8B-B14F-4D97-AF65-F5344CB8AC3E}">
        <p14:creationId xmlns:p14="http://schemas.microsoft.com/office/powerpoint/2010/main" val="32791461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294"/>
                                        </p:tgtEl>
                                        <p:attrNameLst>
                                          <p:attrName>style.visibility</p:attrName>
                                        </p:attrNameLst>
                                      </p:cBhvr>
                                      <p:to>
                                        <p:strVal val="visible"/>
                                      </p:to>
                                    </p:set>
                                    <p:animEffect transition="in" filter="blinds(horizontal)">
                                      <p:cBhvr>
                                        <p:cTn id="7" dur="500"/>
                                        <p:tgtEl>
                                          <p:spTgt spid="122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295"/>
                                        </p:tgtEl>
                                        <p:attrNameLst>
                                          <p:attrName>style.visibility</p:attrName>
                                        </p:attrNameLst>
                                      </p:cBhvr>
                                      <p:to>
                                        <p:strVal val="visible"/>
                                      </p:to>
                                    </p:set>
                                    <p:animEffect transition="in" filter="blinds(horizontal)">
                                      <p:cBhvr>
                                        <p:cTn id="12" dur="500"/>
                                        <p:tgtEl>
                                          <p:spTgt spid="122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4" grpId="0"/>
      <p:bldP spid="1229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304800" y="3053285"/>
          <a:ext cx="8534400" cy="3162510"/>
        </p:xfrm>
        <a:graphic>
          <a:graphicData uri="http://schemas.openxmlformats.org/drawingml/2006/table">
            <a:tbl>
              <a:tblPr/>
              <a:tblGrid>
                <a:gridCol w="175260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12954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1295400">
                  <a:extLst>
                    <a:ext uri="{9D8B030D-6E8A-4147-A177-3AD203B41FA5}">
                      <a16:colId xmlns:a16="http://schemas.microsoft.com/office/drawing/2014/main" val="20004"/>
                    </a:ext>
                  </a:extLst>
                </a:gridCol>
                <a:gridCol w="990600">
                  <a:extLst>
                    <a:ext uri="{9D8B030D-6E8A-4147-A177-3AD203B41FA5}">
                      <a16:colId xmlns:a16="http://schemas.microsoft.com/office/drawing/2014/main" val="20005"/>
                    </a:ext>
                  </a:extLst>
                </a:gridCol>
                <a:gridCol w="1371600">
                  <a:extLst>
                    <a:ext uri="{9D8B030D-6E8A-4147-A177-3AD203B41FA5}">
                      <a16:colId xmlns:a16="http://schemas.microsoft.com/office/drawing/2014/main" val="20006"/>
                    </a:ext>
                  </a:extLst>
                </a:gridCol>
              </a:tblGrid>
              <a:tr h="693738">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1935</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1945</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1952</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1955</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1960</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1963</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0"/>
                  </a:ext>
                </a:extLst>
              </a:tr>
              <a:tr h="822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Elementary School</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717</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1,366 </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(100%)</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2,369</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2,877</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(211%)</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3,621</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4,422</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(323%)</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1"/>
                  </a:ext>
                </a:extLst>
              </a:tr>
              <a:tr h="822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High School</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34</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89</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(100%)</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445</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749</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(842%)</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820</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1,030</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(1157%)</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2"/>
                  </a:ext>
                </a:extLst>
              </a:tr>
              <a:tr h="822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University</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3</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8</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(100%)</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33</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79</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(988%)</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98</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127</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(1587%)</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3"/>
                  </a:ext>
                </a:extLst>
              </a:tr>
            </a:tbl>
          </a:graphicData>
        </a:graphic>
      </p:graphicFrame>
      <p:sp>
        <p:nvSpPr>
          <p:cNvPr id="15404" name="TextBox 3"/>
          <p:cNvSpPr txBox="1">
            <a:spLocks noChangeArrowheads="1"/>
          </p:cNvSpPr>
          <p:nvPr/>
        </p:nvSpPr>
        <p:spPr bwMode="auto">
          <a:xfrm>
            <a:off x="304800" y="2100263"/>
            <a:ext cx="4724400" cy="461962"/>
          </a:xfrm>
          <a:prstGeom prst="rect">
            <a:avLst/>
          </a:prstGeom>
          <a:noFill/>
          <a:ln w="9525">
            <a:noFill/>
            <a:miter lim="800000"/>
            <a:headEnd/>
            <a:tailEnd/>
          </a:ln>
        </p:spPr>
        <p:txBody>
          <a:bodyPr>
            <a:spAutoFit/>
          </a:bodyPr>
          <a:lstStyle/>
          <a:p>
            <a:r>
              <a:rPr lang="en-US" sz="2400" u="sng">
                <a:latin typeface="Times New Roman" pitchFamily="18" charset="0"/>
                <a:cs typeface="Times New Roman" pitchFamily="18" charset="0"/>
              </a:rPr>
              <a:t>Number of Students (1935 – 1963)</a:t>
            </a:r>
          </a:p>
        </p:txBody>
      </p:sp>
      <p:sp>
        <p:nvSpPr>
          <p:cNvPr id="15405" name="TextBox 4"/>
          <p:cNvSpPr txBox="1">
            <a:spLocks noChangeArrowheads="1"/>
          </p:cNvSpPr>
          <p:nvPr/>
        </p:nvSpPr>
        <p:spPr bwMode="auto">
          <a:xfrm>
            <a:off x="304800" y="2557463"/>
            <a:ext cx="2514600" cy="461962"/>
          </a:xfrm>
          <a:prstGeom prst="rect">
            <a:avLst/>
          </a:prstGeom>
          <a:noFill/>
          <a:ln w="9525">
            <a:noFill/>
            <a:miter lim="800000"/>
            <a:headEnd/>
            <a:tailEnd/>
          </a:ln>
        </p:spPr>
        <p:txBody>
          <a:bodyPr>
            <a:spAutoFit/>
          </a:bodyPr>
          <a:lstStyle/>
          <a:p>
            <a:r>
              <a:rPr lang="en-US" sz="2400" dirty="0">
                <a:latin typeface="Times New Roman" pitchFamily="18" charset="0"/>
                <a:cs typeface="Times New Roman" pitchFamily="18" charset="0"/>
              </a:rPr>
              <a:t>Unit: 1,000</a:t>
            </a:r>
          </a:p>
        </p:txBody>
      </p:sp>
      <p:sp>
        <p:nvSpPr>
          <p:cNvPr id="15406" name="TextBox 5"/>
          <p:cNvSpPr txBox="1">
            <a:spLocks noChangeArrowheads="1"/>
          </p:cNvSpPr>
          <p:nvPr/>
        </p:nvSpPr>
        <p:spPr bwMode="auto">
          <a:xfrm>
            <a:off x="3933825" y="6274924"/>
            <a:ext cx="5029200" cy="430887"/>
          </a:xfrm>
          <a:prstGeom prst="rect">
            <a:avLst/>
          </a:prstGeom>
          <a:noFill/>
          <a:ln w="9525">
            <a:noFill/>
            <a:miter lim="800000"/>
            <a:headEnd/>
            <a:tailEnd/>
          </a:ln>
        </p:spPr>
        <p:txBody>
          <a:bodyPr wrap="square">
            <a:spAutoFit/>
          </a:bodyPr>
          <a:lstStyle/>
          <a:p>
            <a:r>
              <a:rPr lang="en-US" sz="2200" dirty="0">
                <a:latin typeface="Times New Roman" pitchFamily="18" charset="0"/>
                <a:cs typeface="Times New Roman" pitchFamily="18" charset="0"/>
              </a:rPr>
              <a:t>Source: Ministry of Strategy and Finance</a:t>
            </a:r>
          </a:p>
        </p:txBody>
      </p:sp>
      <p:sp>
        <p:nvSpPr>
          <p:cNvPr id="13359" name="TextBox 5"/>
          <p:cNvSpPr txBox="1">
            <a:spLocks noChangeArrowheads="1"/>
          </p:cNvSpPr>
          <p:nvPr/>
        </p:nvSpPr>
        <p:spPr bwMode="auto">
          <a:xfrm>
            <a:off x="304800" y="229046"/>
            <a:ext cx="7296150" cy="461665"/>
          </a:xfrm>
          <a:prstGeom prst="rect">
            <a:avLst/>
          </a:prstGeom>
          <a:solidFill>
            <a:srgbClr val="66FFFF"/>
          </a:solidFill>
          <a:ln w="9525">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auto" hangingPunct="1">
              <a:spcBef>
                <a:spcPts val="0"/>
              </a:spcBef>
              <a:spcAft>
                <a:spcPts val="0"/>
              </a:spcAft>
              <a:defRPr/>
            </a:pPr>
            <a:r>
              <a:rPr lang="en-US" sz="2400" dirty="0">
                <a:latin typeface="Times New Roman" pitchFamily="18" charset="0"/>
                <a:cs typeface="Times New Roman" pitchFamily="18" charset="0"/>
              </a:rPr>
              <a:t>The Contribution of </a:t>
            </a:r>
            <a:r>
              <a:rPr lang="en-PH" sz="2400" dirty="0">
                <a:latin typeface="Times New Roman" pitchFamily="18" charset="0"/>
                <a:cs typeface="Times New Roman" pitchFamily="18" charset="0"/>
              </a:rPr>
              <a:t>Farm</a:t>
            </a:r>
            <a:r>
              <a:rPr lang="en-US" sz="2400" dirty="0">
                <a:latin typeface="Times New Roman" pitchFamily="18" charset="0"/>
                <a:cs typeface="Times New Roman" pitchFamily="18" charset="0"/>
              </a:rPr>
              <a:t>land Reform and Education  Act</a:t>
            </a:r>
          </a:p>
        </p:txBody>
      </p:sp>
      <p:sp>
        <p:nvSpPr>
          <p:cNvPr id="7" name="Rectangle 6"/>
          <p:cNvSpPr/>
          <p:nvPr/>
        </p:nvSpPr>
        <p:spPr>
          <a:xfrm>
            <a:off x="257175" y="990600"/>
            <a:ext cx="4772025" cy="457200"/>
          </a:xfrm>
          <a:prstGeom prst="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6-years Compulsory Education Plan</a:t>
            </a:r>
          </a:p>
        </p:txBody>
      </p:sp>
      <p:sp>
        <p:nvSpPr>
          <p:cNvPr id="8" name="Rectangle 7"/>
          <p:cNvSpPr/>
          <p:nvPr/>
        </p:nvSpPr>
        <p:spPr>
          <a:xfrm>
            <a:off x="257175" y="1585913"/>
            <a:ext cx="1895474" cy="457200"/>
          </a:xfrm>
          <a:prstGeom prst="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Land Reform</a:t>
            </a:r>
          </a:p>
        </p:txBody>
      </p:sp>
      <p:sp>
        <p:nvSpPr>
          <p:cNvPr id="13362" name="TextBox 8"/>
          <p:cNvSpPr txBox="1">
            <a:spLocks noChangeArrowheads="1"/>
          </p:cNvSpPr>
          <p:nvPr/>
        </p:nvSpPr>
        <p:spPr bwMode="auto">
          <a:xfrm>
            <a:off x="5657850" y="858488"/>
            <a:ext cx="3305175" cy="830997"/>
          </a:xfrm>
          <a:prstGeom prst="rect">
            <a:avLst/>
          </a:prstGeom>
          <a:noFill/>
          <a:ln w="9525">
            <a:noFill/>
            <a:miter lim="800000"/>
            <a:headEnd/>
            <a:tailEnd/>
          </a:ln>
        </p:spPr>
        <p:txBody>
          <a:bodyPr wrap="square">
            <a:spAutoFit/>
          </a:bodyPr>
          <a:lstStyle/>
          <a:p>
            <a:r>
              <a:rPr lang="en-US" sz="2400" dirty="0">
                <a:latin typeface="Times New Roman" pitchFamily="18" charset="0"/>
                <a:cs typeface="Times New Roman" pitchFamily="18" charset="0"/>
              </a:rPr>
              <a:t>Increasing elementary school students</a:t>
            </a:r>
          </a:p>
        </p:txBody>
      </p:sp>
      <p:sp>
        <p:nvSpPr>
          <p:cNvPr id="13363" name="TextBox 9"/>
          <p:cNvSpPr txBox="1">
            <a:spLocks noChangeArrowheads="1"/>
          </p:cNvSpPr>
          <p:nvPr/>
        </p:nvSpPr>
        <p:spPr bwMode="auto">
          <a:xfrm>
            <a:off x="2781299" y="1608411"/>
            <a:ext cx="5981701" cy="461665"/>
          </a:xfrm>
          <a:prstGeom prst="rect">
            <a:avLst/>
          </a:prstGeom>
          <a:noFill/>
          <a:ln w="9525">
            <a:noFill/>
            <a:miter lim="800000"/>
            <a:headEnd/>
            <a:tailEnd/>
          </a:ln>
        </p:spPr>
        <p:txBody>
          <a:bodyPr wrap="square">
            <a:spAutoFit/>
          </a:bodyPr>
          <a:lstStyle/>
          <a:p>
            <a:r>
              <a:rPr lang="en-US" sz="2400" dirty="0">
                <a:latin typeface="Times New Roman" pitchFamily="18" charset="0"/>
                <a:cs typeface="Times New Roman" pitchFamily="18" charset="0"/>
              </a:rPr>
              <a:t>Increasing high school and university students</a:t>
            </a:r>
          </a:p>
        </p:txBody>
      </p:sp>
      <p:sp>
        <p:nvSpPr>
          <p:cNvPr id="11" name="Right Arrow 10"/>
          <p:cNvSpPr/>
          <p:nvPr/>
        </p:nvSpPr>
        <p:spPr>
          <a:xfrm>
            <a:off x="5124450" y="1162050"/>
            <a:ext cx="342900" cy="250851"/>
          </a:xfrm>
          <a:prstGeom prst="right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ight Arrow 11"/>
          <p:cNvSpPr/>
          <p:nvPr/>
        </p:nvSpPr>
        <p:spPr>
          <a:xfrm>
            <a:off x="2285998" y="1689485"/>
            <a:ext cx="371475" cy="279270"/>
          </a:xfrm>
          <a:prstGeom prst="right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extLst>
      <p:ext uri="{BB962C8B-B14F-4D97-AF65-F5344CB8AC3E}">
        <p14:creationId xmlns:p14="http://schemas.microsoft.com/office/powerpoint/2010/main" val="11597742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linds(horizontal)">
                                      <p:cBhvr>
                                        <p:cTn id="10" dur="500"/>
                                        <p:tgtEl>
                                          <p:spTgt spid="11"/>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3362"/>
                                        </p:tgtEl>
                                        <p:attrNameLst>
                                          <p:attrName>style.visibility</p:attrName>
                                        </p:attrNameLst>
                                      </p:cBhvr>
                                      <p:to>
                                        <p:strVal val="visible"/>
                                      </p:to>
                                    </p:set>
                                    <p:animEffect transition="in" filter="blinds(horizontal)">
                                      <p:cBhvr>
                                        <p:cTn id="13" dur="500"/>
                                        <p:tgtEl>
                                          <p:spTgt spid="1336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linds(horizontal)">
                                      <p:cBhvr>
                                        <p:cTn id="18" dur="500"/>
                                        <p:tgtEl>
                                          <p:spTgt spid="8"/>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linds(horizontal)">
                                      <p:cBhvr>
                                        <p:cTn id="21" dur="500"/>
                                        <p:tgtEl>
                                          <p:spTgt spid="12"/>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3363"/>
                                        </p:tgtEl>
                                        <p:attrNameLst>
                                          <p:attrName>style.visibility</p:attrName>
                                        </p:attrNameLst>
                                      </p:cBhvr>
                                      <p:to>
                                        <p:strVal val="visible"/>
                                      </p:to>
                                    </p:set>
                                    <p:animEffect transition="in" filter="blinds(horizontal)">
                                      <p:cBhvr>
                                        <p:cTn id="24" dur="500"/>
                                        <p:tgtEl>
                                          <p:spTgt spid="13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3362" grpId="0"/>
      <p:bldP spid="13363" grpId="0"/>
      <p:bldP spid="11"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1"/>
          <p:cNvSpPr txBox="1">
            <a:spLocks noChangeArrowheads="1"/>
          </p:cNvSpPr>
          <p:nvPr/>
        </p:nvSpPr>
        <p:spPr bwMode="auto">
          <a:xfrm>
            <a:off x="304800" y="228600"/>
            <a:ext cx="1905000" cy="461963"/>
          </a:xfrm>
          <a:prstGeom prst="rect">
            <a:avLst/>
          </a:prstGeom>
          <a:noFill/>
          <a:ln w="9525">
            <a:noFill/>
            <a:miter lim="800000"/>
            <a:headEnd/>
            <a:tailEnd/>
          </a:ln>
        </p:spPr>
        <p:txBody>
          <a:bodyPr>
            <a:spAutoFit/>
          </a:bodyPr>
          <a:lstStyle/>
          <a:p>
            <a:r>
              <a:rPr lang="en-US" sz="2400" u="sng">
                <a:latin typeface="Times New Roman" pitchFamily="18" charset="0"/>
                <a:cs typeface="Times New Roman" pitchFamily="18" charset="0"/>
              </a:rPr>
              <a:t>In Summary</a:t>
            </a:r>
          </a:p>
        </p:txBody>
      </p:sp>
      <p:sp>
        <p:nvSpPr>
          <p:cNvPr id="16387" name="TextBox 2"/>
          <p:cNvSpPr txBox="1">
            <a:spLocks noChangeArrowheads="1"/>
          </p:cNvSpPr>
          <p:nvPr/>
        </p:nvSpPr>
        <p:spPr bwMode="auto">
          <a:xfrm>
            <a:off x="266700" y="685800"/>
            <a:ext cx="6934200" cy="461665"/>
          </a:xfrm>
          <a:prstGeom prst="rect">
            <a:avLst/>
          </a:prstGeom>
          <a:noFill/>
          <a:ln w="9525">
            <a:noFill/>
            <a:miter lim="800000"/>
            <a:headEnd/>
            <a:tailEnd/>
          </a:ln>
        </p:spPr>
        <p:txBody>
          <a:bodyPr>
            <a:spAutoFit/>
          </a:bodyPr>
          <a:lstStyle/>
          <a:p>
            <a:r>
              <a:rPr lang="en-US" sz="2400" dirty="0">
                <a:latin typeface="Times New Roman" pitchFamily="18" charset="0"/>
                <a:cs typeface="Times New Roman" pitchFamily="18" charset="0"/>
              </a:rPr>
              <a:t>After Establishment of Republic of Korea in 1948 </a:t>
            </a:r>
          </a:p>
        </p:txBody>
      </p:sp>
      <p:sp>
        <p:nvSpPr>
          <p:cNvPr id="4" name="Rounded Rectangle 3"/>
          <p:cNvSpPr/>
          <p:nvPr/>
        </p:nvSpPr>
        <p:spPr>
          <a:xfrm>
            <a:off x="609600" y="1552575"/>
            <a:ext cx="2590800" cy="762000"/>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Farmland Reform</a:t>
            </a:r>
          </a:p>
        </p:txBody>
      </p:sp>
      <p:sp>
        <p:nvSpPr>
          <p:cNvPr id="5" name="Rounded Rectangle 4"/>
          <p:cNvSpPr/>
          <p:nvPr/>
        </p:nvSpPr>
        <p:spPr>
          <a:xfrm>
            <a:off x="4191000" y="1552575"/>
            <a:ext cx="3657600" cy="762000"/>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New Education System</a:t>
            </a:r>
          </a:p>
        </p:txBody>
      </p:sp>
      <p:sp>
        <p:nvSpPr>
          <p:cNvPr id="6" name="Down Arrow 5"/>
          <p:cNvSpPr/>
          <p:nvPr/>
        </p:nvSpPr>
        <p:spPr>
          <a:xfrm>
            <a:off x="3276600" y="2638425"/>
            <a:ext cx="1219200" cy="381000"/>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Oval 6"/>
          <p:cNvSpPr/>
          <p:nvPr/>
        </p:nvSpPr>
        <p:spPr>
          <a:xfrm>
            <a:off x="304800" y="3124200"/>
            <a:ext cx="3657600" cy="76944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Physical Capital </a:t>
            </a:r>
          </a:p>
        </p:txBody>
      </p:sp>
      <p:sp>
        <p:nvSpPr>
          <p:cNvPr id="8" name="Oval 7"/>
          <p:cNvSpPr/>
          <p:nvPr/>
        </p:nvSpPr>
        <p:spPr>
          <a:xfrm>
            <a:off x="4343400" y="3124200"/>
            <a:ext cx="3581400" cy="76944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Human Capital </a:t>
            </a:r>
          </a:p>
        </p:txBody>
      </p:sp>
      <p:sp>
        <p:nvSpPr>
          <p:cNvPr id="9" name="Down Arrow 8"/>
          <p:cNvSpPr/>
          <p:nvPr/>
        </p:nvSpPr>
        <p:spPr>
          <a:xfrm>
            <a:off x="3429000" y="4114800"/>
            <a:ext cx="1219200" cy="381000"/>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Oval 9"/>
          <p:cNvSpPr/>
          <p:nvPr/>
        </p:nvSpPr>
        <p:spPr>
          <a:xfrm>
            <a:off x="4400550" y="4486275"/>
            <a:ext cx="4419600" cy="12954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err="1">
                <a:solidFill>
                  <a:schemeClr val="tx1"/>
                </a:solidFill>
                <a:latin typeface="Times New Roman" pitchFamily="18" charset="0"/>
                <a:cs typeface="Times New Roman" pitchFamily="18" charset="0"/>
              </a:rPr>
              <a:t>Saemaul</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Undong</a:t>
            </a:r>
            <a:r>
              <a:rPr lang="en-US" sz="2400" dirty="0">
                <a:solidFill>
                  <a:schemeClr val="tx1"/>
                </a:solidFill>
                <a:latin typeface="Times New Roman" pitchFamily="18" charset="0"/>
                <a:cs typeface="Times New Roman" pitchFamily="18" charset="0"/>
              </a:rPr>
              <a:t> </a:t>
            </a:r>
          </a:p>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or </a:t>
            </a:r>
          </a:p>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New Village Movement</a:t>
            </a:r>
          </a:p>
        </p:txBody>
      </p:sp>
      <p:sp>
        <p:nvSpPr>
          <p:cNvPr id="14347" name="TextBox 10"/>
          <p:cNvSpPr txBox="1">
            <a:spLocks noChangeArrowheads="1"/>
          </p:cNvSpPr>
          <p:nvPr/>
        </p:nvSpPr>
        <p:spPr bwMode="auto">
          <a:xfrm>
            <a:off x="4724400" y="2333625"/>
            <a:ext cx="3886200" cy="461963"/>
          </a:xfrm>
          <a:prstGeom prst="rect">
            <a:avLst/>
          </a:prstGeom>
          <a:noFill/>
          <a:ln w="9525">
            <a:noFill/>
            <a:miter lim="800000"/>
            <a:headEnd/>
            <a:tailEnd/>
          </a:ln>
        </p:spPr>
        <p:txBody>
          <a:bodyPr>
            <a:spAutoFit/>
          </a:bodyPr>
          <a:lstStyle/>
          <a:p>
            <a:r>
              <a:rPr lang="en-US" sz="2400">
                <a:latin typeface="Times New Roman" pitchFamily="18" charset="0"/>
                <a:cs typeface="Times New Roman" pitchFamily="18" charset="0"/>
              </a:rPr>
              <a:t>By President Syngman Rhee</a:t>
            </a:r>
          </a:p>
        </p:txBody>
      </p:sp>
      <p:sp>
        <p:nvSpPr>
          <p:cNvPr id="14348" name="TextBox 11"/>
          <p:cNvSpPr txBox="1">
            <a:spLocks noChangeArrowheads="1"/>
          </p:cNvSpPr>
          <p:nvPr/>
        </p:nvSpPr>
        <p:spPr bwMode="auto">
          <a:xfrm>
            <a:off x="4419600" y="6172200"/>
            <a:ext cx="4197350" cy="461963"/>
          </a:xfrm>
          <a:prstGeom prst="rect">
            <a:avLst/>
          </a:prstGeom>
          <a:noFill/>
          <a:ln w="9525">
            <a:noFill/>
            <a:miter lim="800000"/>
            <a:headEnd/>
            <a:tailEnd/>
          </a:ln>
        </p:spPr>
        <p:txBody>
          <a:bodyPr>
            <a:spAutoFit/>
          </a:bodyPr>
          <a:lstStyle/>
          <a:p>
            <a:r>
              <a:rPr lang="en-US" sz="2400">
                <a:latin typeface="Times New Roman" pitchFamily="18" charset="0"/>
                <a:cs typeface="Times New Roman" pitchFamily="18" charset="0"/>
              </a:rPr>
              <a:t>By President Chung Hee Park</a:t>
            </a:r>
          </a:p>
        </p:txBody>
      </p:sp>
      <p:sp>
        <p:nvSpPr>
          <p:cNvPr id="13" name="Oval 12"/>
          <p:cNvSpPr/>
          <p:nvPr/>
        </p:nvSpPr>
        <p:spPr>
          <a:xfrm>
            <a:off x="304800" y="4486275"/>
            <a:ext cx="3886200" cy="12954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Economic Development Plan </a:t>
            </a:r>
          </a:p>
        </p:txBody>
      </p:sp>
    </p:spTree>
    <p:extLst>
      <p:ext uri="{BB962C8B-B14F-4D97-AF65-F5344CB8AC3E}">
        <p14:creationId xmlns:p14="http://schemas.microsoft.com/office/powerpoint/2010/main" val="27189025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4347"/>
                                        </p:tgtEl>
                                        <p:attrNameLst>
                                          <p:attrName>style.visibility</p:attrName>
                                        </p:attrNameLst>
                                      </p:cBhvr>
                                      <p:to>
                                        <p:strVal val="visible"/>
                                      </p:to>
                                    </p:set>
                                    <p:animEffect transition="in" filter="blinds(horizontal)">
                                      <p:cBhvr>
                                        <p:cTn id="13" dur="500"/>
                                        <p:tgtEl>
                                          <p:spTgt spid="1434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linds(horizontal)">
                                      <p:cBhvr>
                                        <p:cTn id="18" dur="500"/>
                                        <p:tgtEl>
                                          <p:spTgt spid="6"/>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linds(horizontal)">
                                      <p:cBhvr>
                                        <p:cTn id="24" dur="500"/>
                                        <p:tgtEl>
                                          <p:spTgt spid="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linds(horizontal)">
                                      <p:cBhvr>
                                        <p:cTn id="29" dur="500"/>
                                        <p:tgtEl>
                                          <p:spTgt spid="13"/>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linds(horizontal)">
                                      <p:cBhvr>
                                        <p:cTn id="34" dur="500"/>
                                        <p:tgtEl>
                                          <p:spTgt spid="9"/>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4348"/>
                                        </p:tgtEl>
                                        <p:attrNameLst>
                                          <p:attrName>style.visibility</p:attrName>
                                        </p:attrNameLst>
                                      </p:cBhvr>
                                      <p:to>
                                        <p:strVal val="visible"/>
                                      </p:to>
                                    </p:set>
                                    <p:animEffect transition="in" filter="blinds(horizontal)">
                                      <p:cBhvr>
                                        <p:cTn id="40" dur="500"/>
                                        <p:tgtEl>
                                          <p:spTgt spid="14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4347" grpId="0"/>
      <p:bldP spid="14348" grpId="0"/>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75918" y="107632"/>
            <a:ext cx="6181724" cy="461665"/>
          </a:xfrm>
          <a:prstGeom prst="rect">
            <a:avLst/>
          </a:prstGeom>
          <a:noFill/>
          <a:ln w="9525">
            <a:noFill/>
            <a:miter lim="800000"/>
            <a:headEnd/>
            <a:tailEnd/>
          </a:ln>
        </p:spPr>
        <p:txBody>
          <a:bodyPr wrap="square">
            <a:spAutoFit/>
          </a:bodyPr>
          <a:lstStyle/>
          <a:p>
            <a:r>
              <a:rPr lang="en-US" sz="2400" dirty="0">
                <a:latin typeface="Times New Roman" pitchFamily="18" charset="0"/>
                <a:cs typeface="Times New Roman" pitchFamily="18" charset="0"/>
              </a:rPr>
              <a:t>3.  Economic Development Plan (1962 – 1971)</a:t>
            </a:r>
            <a:endParaRPr lang="en-US" sz="2400" dirty="0">
              <a:latin typeface="HY견명조" panose="02030600000101010101" pitchFamily="18" charset="-127"/>
              <a:ea typeface="HY견명조" panose="02030600000101010101" pitchFamily="18" charset="-127"/>
              <a:cs typeface="Times New Roman" pitchFamily="18" charset="0"/>
            </a:endParaRPr>
          </a:p>
        </p:txBody>
      </p:sp>
      <p:sp>
        <p:nvSpPr>
          <p:cNvPr id="3" name="TextBox 2"/>
          <p:cNvSpPr txBox="1"/>
          <p:nvPr/>
        </p:nvSpPr>
        <p:spPr>
          <a:xfrm>
            <a:off x="219076" y="580950"/>
            <a:ext cx="6032868" cy="461665"/>
          </a:xfrm>
          <a:prstGeom prst="rect">
            <a:avLst/>
          </a:prstGeom>
          <a:noFill/>
        </p:spPr>
        <p:txBody>
          <a:bodyPr wrap="square" rtlCol="0">
            <a:spAutoFit/>
          </a:bodyPr>
          <a:lstStyle/>
          <a:p>
            <a:r>
              <a:rPr lang="en-US" sz="2400" dirty="0">
                <a:latin typeface="Times New Roman" pitchFamily="18" charset="0"/>
                <a:cs typeface="Times New Roman" pitchFamily="18" charset="0"/>
              </a:rPr>
              <a:t>1)  Economic environment of the early 1960s</a:t>
            </a:r>
            <a:endParaRPr lang="en-US" sz="2400" dirty="0">
              <a:latin typeface="HY견명조" panose="02030600000101010101" pitchFamily="18" charset="-127"/>
              <a:ea typeface="HY견명조" panose="02030600000101010101" pitchFamily="18" charset="-127"/>
              <a:cs typeface="Times New Roman" pitchFamily="18" charset="0"/>
            </a:endParaRPr>
          </a:p>
        </p:txBody>
      </p:sp>
      <p:sp>
        <p:nvSpPr>
          <p:cNvPr id="4" name="TextBox 3"/>
          <p:cNvSpPr txBox="1"/>
          <p:nvPr/>
        </p:nvSpPr>
        <p:spPr>
          <a:xfrm>
            <a:off x="504492" y="995630"/>
            <a:ext cx="4407750" cy="461665"/>
          </a:xfrm>
          <a:prstGeom prst="rect">
            <a:avLst/>
          </a:prstGeom>
          <a:noFill/>
        </p:spPr>
        <p:txBody>
          <a:bodyPr wrap="square" rtlCol="0">
            <a:spAutoFit/>
          </a:bodyPr>
          <a:lstStyle/>
          <a:p>
            <a:r>
              <a:rPr lang="en-US" sz="2400" dirty="0">
                <a:latin typeface="Times New Roman" pitchFamily="18" charset="0"/>
                <a:cs typeface="Times New Roman" pitchFamily="18" charset="0"/>
              </a:rPr>
              <a:t>Basically, Korea </a:t>
            </a:r>
            <a:r>
              <a:rPr lang="en-PH" sz="2400" dirty="0">
                <a:latin typeface="Times New Roman" pitchFamily="18" charset="0"/>
                <a:cs typeface="Times New Roman" pitchFamily="18" charset="0"/>
              </a:rPr>
              <a:t>lacks</a:t>
            </a:r>
            <a:r>
              <a:rPr lang="en-US" sz="2400" dirty="0">
                <a:latin typeface="Times New Roman" pitchFamily="18" charset="0"/>
                <a:cs typeface="Times New Roman" pitchFamily="18" charset="0"/>
              </a:rPr>
              <a:t> resources. </a:t>
            </a:r>
            <a:endParaRPr lang="en-US" sz="2400" dirty="0">
              <a:latin typeface="HY견명조" panose="02030600000101010101" pitchFamily="18" charset="-127"/>
              <a:ea typeface="HY견명조" panose="02030600000101010101" pitchFamily="18" charset="-127"/>
              <a:cs typeface="Times New Roman" pitchFamily="18" charset="0"/>
            </a:endParaRPr>
          </a:p>
        </p:txBody>
      </p:sp>
      <p:sp>
        <p:nvSpPr>
          <p:cNvPr id="5" name="TextBox 4"/>
          <p:cNvSpPr txBox="1"/>
          <p:nvPr/>
        </p:nvSpPr>
        <p:spPr>
          <a:xfrm>
            <a:off x="504491" y="1438170"/>
            <a:ext cx="2642745" cy="461665"/>
          </a:xfrm>
          <a:prstGeom prst="rect">
            <a:avLst/>
          </a:prstGeom>
          <a:noFill/>
        </p:spPr>
        <p:txBody>
          <a:bodyPr wrap="square" rtlCol="0">
            <a:spAutoFit/>
          </a:bodyPr>
          <a:lstStyle/>
          <a:p>
            <a:r>
              <a:rPr lang="en-US" sz="2400" dirty="0">
                <a:latin typeface="Times New Roman" pitchFamily="18" charset="0"/>
                <a:cs typeface="Times New Roman" pitchFamily="18" charset="0"/>
              </a:rPr>
              <a:t>Major Problems</a:t>
            </a:r>
            <a:endParaRPr lang="en-US" sz="2400" dirty="0">
              <a:latin typeface="HY견명조" panose="02030600000101010101" pitchFamily="18" charset="-127"/>
              <a:ea typeface="HY견명조" panose="02030600000101010101" pitchFamily="18" charset="-127"/>
              <a:cs typeface="Times New Roman" pitchFamily="18" charset="0"/>
            </a:endParaRPr>
          </a:p>
        </p:txBody>
      </p:sp>
      <p:graphicFrame>
        <p:nvGraphicFramePr>
          <p:cNvPr id="7" name="Diagram 6"/>
          <p:cNvGraphicFramePr/>
          <p:nvPr/>
        </p:nvGraphicFramePr>
        <p:xfrm>
          <a:off x="504491" y="1849264"/>
          <a:ext cx="6248400" cy="2591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Oval 7"/>
          <p:cNvSpPr/>
          <p:nvPr/>
        </p:nvSpPr>
        <p:spPr>
          <a:xfrm>
            <a:off x="6657642" y="2933402"/>
            <a:ext cx="2257425" cy="9525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itchFamily="18" charset="0"/>
                <a:cs typeface="Times New Roman" pitchFamily="18" charset="0"/>
              </a:rPr>
              <a:t>Solution?</a:t>
            </a:r>
          </a:p>
        </p:txBody>
      </p:sp>
      <p:sp>
        <p:nvSpPr>
          <p:cNvPr id="9" name="TextBox 8"/>
          <p:cNvSpPr txBox="1"/>
          <p:nvPr/>
        </p:nvSpPr>
        <p:spPr>
          <a:xfrm>
            <a:off x="399717" y="4440808"/>
            <a:ext cx="2105249" cy="461665"/>
          </a:xfrm>
          <a:prstGeom prst="rect">
            <a:avLst/>
          </a:prstGeom>
          <a:noFill/>
        </p:spPr>
        <p:txBody>
          <a:bodyPr wrap="square" rtlCol="0">
            <a:spAutoFit/>
          </a:bodyPr>
          <a:lstStyle/>
          <a:p>
            <a:r>
              <a:rPr lang="en-US" sz="2400" dirty="0">
                <a:latin typeface="Times New Roman" pitchFamily="18" charset="0"/>
                <a:cs typeface="Times New Roman" pitchFamily="18" charset="0"/>
              </a:rPr>
              <a:t>What we have?</a:t>
            </a:r>
            <a:endParaRPr lang="en-US" sz="2400" dirty="0">
              <a:latin typeface="HY견명조" panose="02030600000101010101" pitchFamily="18" charset="-127"/>
              <a:ea typeface="HY견명조" panose="02030600000101010101" pitchFamily="18" charset="-127"/>
              <a:cs typeface="Times New Roman" pitchFamily="18" charset="0"/>
            </a:endParaRPr>
          </a:p>
        </p:txBody>
      </p:sp>
      <p:sp>
        <p:nvSpPr>
          <p:cNvPr id="10" name="Rounded Rectangle 9"/>
          <p:cNvSpPr/>
          <p:nvPr/>
        </p:nvSpPr>
        <p:spPr>
          <a:xfrm>
            <a:off x="228599" y="4924350"/>
            <a:ext cx="5591175" cy="583315"/>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itchFamily="18" charset="0"/>
                <a:cs typeface="Times New Roman" pitchFamily="18" charset="0"/>
              </a:rPr>
              <a:t>Strong economical and political will </a:t>
            </a:r>
          </a:p>
        </p:txBody>
      </p:sp>
      <p:sp>
        <p:nvSpPr>
          <p:cNvPr id="11" name="Rounded Rectangle 10"/>
          <p:cNvSpPr/>
          <p:nvPr/>
        </p:nvSpPr>
        <p:spPr>
          <a:xfrm>
            <a:off x="219076" y="5862370"/>
            <a:ext cx="5600699" cy="583315"/>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itchFamily="18" charset="0"/>
                <a:cs typeface="Times New Roman" pitchFamily="18" charset="0"/>
              </a:rPr>
              <a:t>Abundant manpower with good education </a:t>
            </a:r>
          </a:p>
        </p:txBody>
      </p:sp>
      <p:sp>
        <p:nvSpPr>
          <p:cNvPr id="12" name="Down Arrow 11"/>
          <p:cNvSpPr/>
          <p:nvPr/>
        </p:nvSpPr>
        <p:spPr>
          <a:xfrm>
            <a:off x="7586661" y="4152751"/>
            <a:ext cx="385763" cy="343049"/>
          </a:xfrm>
          <a:prstGeom prst="downArrow">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6534149" y="5093158"/>
            <a:ext cx="2381250" cy="1367061"/>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itchFamily="18" charset="0"/>
                <a:cs typeface="Times New Roman" pitchFamily="18" charset="0"/>
              </a:rPr>
              <a:t>Outward- oriented development </a:t>
            </a:r>
          </a:p>
        </p:txBody>
      </p:sp>
      <p:sp>
        <p:nvSpPr>
          <p:cNvPr id="14" name="Right Arrow 13"/>
          <p:cNvSpPr/>
          <p:nvPr/>
        </p:nvSpPr>
        <p:spPr>
          <a:xfrm>
            <a:off x="5986462" y="5610149"/>
            <a:ext cx="381000" cy="381000"/>
          </a:xfrm>
          <a:prstGeom prst="rightArrow">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6551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linds(horizontal)">
                                      <p:cBhvr>
                                        <p:cTn id="20" dur="500"/>
                                        <p:tgtEl>
                                          <p:spTgt spid="9"/>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linds(horizontal)">
                                      <p:cBhvr>
                                        <p:cTn id="23" dur="500"/>
                                        <p:tgtEl>
                                          <p:spTgt spid="10"/>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linds(horizontal)">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linds(horizontal)">
                                      <p:cBhvr>
                                        <p:cTn id="31" dur="500"/>
                                        <p:tgtEl>
                                          <p:spTgt spid="12"/>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linds(horizontal)">
                                      <p:cBhvr>
                                        <p:cTn id="34" dur="500"/>
                                        <p:tgtEl>
                                          <p:spTgt spid="14"/>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linds(horizontal)">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7" grpId="0">
        <p:bldAsOne/>
      </p:bldGraphic>
      <p:bldP spid="8" grpId="0" animBg="1"/>
      <p:bldP spid="9" grpId="0"/>
      <p:bldP spid="10" grpId="0" animBg="1"/>
      <p:bldP spid="11" grpId="0" animBg="1"/>
      <p:bldP spid="12" grpId="0" animBg="1"/>
      <p:bldP spid="13" grpId="0" animBg="1"/>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875" y="63669"/>
            <a:ext cx="9296400" cy="461665"/>
          </a:xfrm>
          <a:prstGeom prst="rect">
            <a:avLst/>
          </a:prstGeom>
          <a:noFill/>
          <a:ln>
            <a:noFill/>
          </a:ln>
        </p:spPr>
        <p:txBody>
          <a:bodyPr wrap="square" rtlCol="0">
            <a:spAutoFit/>
          </a:bodyPr>
          <a:lstStyle/>
          <a:p>
            <a:r>
              <a:rPr lang="en-US" sz="2400" dirty="0">
                <a:latin typeface="Times New Roman" pitchFamily="18" charset="0"/>
                <a:cs typeface="Times New Roman" pitchFamily="18" charset="0"/>
              </a:rPr>
              <a:t>2) Mechanism of outward-oriented economic development strategies</a:t>
            </a:r>
            <a:r>
              <a:rPr kumimoji="0" lang="ko-KR" altLang="en-US" sz="2000" b="0" i="0" u="none" strike="noStrike" cap="none" normalizeH="0" baseline="0" dirty="0">
                <a:ln>
                  <a:noFill/>
                </a:ln>
                <a:solidFill>
                  <a:schemeClr val="tx1"/>
                </a:solidFill>
                <a:effectLst/>
                <a:latin typeface="HY견명조" panose="02030600000101010101" pitchFamily="18" charset="-127"/>
                <a:ea typeface="HY견명조" panose="02030600000101010101" pitchFamily="18" charset="-127"/>
              </a:rPr>
              <a:t> </a:t>
            </a:r>
          </a:p>
        </p:txBody>
      </p:sp>
      <p:sp>
        <p:nvSpPr>
          <p:cNvPr id="3" name="Rounded Rectangle 2"/>
          <p:cNvSpPr/>
          <p:nvPr/>
        </p:nvSpPr>
        <p:spPr>
          <a:xfrm>
            <a:off x="914400" y="823585"/>
            <a:ext cx="7010400" cy="662315"/>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Times New Roman" panose="02020603050405020304" pitchFamily="18" charset="0"/>
                <a:cs typeface="Times New Roman" pitchFamily="18" charset="0"/>
              </a:rPr>
              <a:t>Foreign Capital Inflow (Foreign Investment, Loan, Aid) </a:t>
            </a:r>
          </a:p>
        </p:txBody>
      </p:sp>
      <p:sp>
        <p:nvSpPr>
          <p:cNvPr id="4" name="Down Arrow 3"/>
          <p:cNvSpPr/>
          <p:nvPr/>
        </p:nvSpPr>
        <p:spPr>
          <a:xfrm>
            <a:off x="3657600" y="1562100"/>
            <a:ext cx="1295400" cy="228600"/>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304799" y="1890713"/>
            <a:ext cx="6867525" cy="45720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Times New Roman" panose="02020603050405020304" pitchFamily="18" charset="0"/>
                <a:cs typeface="Times New Roman" pitchFamily="18" charset="0"/>
              </a:rPr>
              <a:t>Import of Capital Goods</a:t>
            </a:r>
            <a:endParaRPr lang="en-US" sz="20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6" name="Oval 5"/>
          <p:cNvSpPr/>
          <p:nvPr/>
        </p:nvSpPr>
        <p:spPr>
          <a:xfrm>
            <a:off x="2333624" y="2486025"/>
            <a:ext cx="6105525" cy="53340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Times New Roman" panose="02020603050405020304" pitchFamily="18" charset="0"/>
                <a:cs typeface="Times New Roman" pitchFamily="18" charset="0"/>
              </a:rPr>
              <a:t>Import of Raw Material</a:t>
            </a:r>
            <a:endParaRPr lang="en-US" sz="20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7" name="Oval 6"/>
          <p:cNvSpPr/>
          <p:nvPr/>
        </p:nvSpPr>
        <p:spPr>
          <a:xfrm>
            <a:off x="3190875" y="3171825"/>
            <a:ext cx="5591175" cy="53340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Times New Roman" panose="02020603050405020304" pitchFamily="18" charset="0"/>
                <a:cs typeface="Times New Roman" pitchFamily="18" charset="0"/>
              </a:rPr>
              <a:t>Import of Technology</a:t>
            </a:r>
            <a:endParaRPr lang="en-US" sz="20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8" name="Down Arrow 7"/>
          <p:cNvSpPr/>
          <p:nvPr/>
        </p:nvSpPr>
        <p:spPr>
          <a:xfrm>
            <a:off x="3810000" y="3886200"/>
            <a:ext cx="1143000" cy="228600"/>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083718" y="4266069"/>
            <a:ext cx="2285724" cy="430887"/>
          </a:xfrm>
          <a:prstGeom prst="rect">
            <a:avLst/>
          </a:prstGeom>
          <a:solidFill>
            <a:srgbClr val="66FF66"/>
          </a:solidFill>
          <a:ln>
            <a:solidFill>
              <a:schemeClr val="tx1"/>
            </a:solidFill>
          </a:ln>
        </p:spPr>
        <p:txBody>
          <a:bodyPr wrap="square" rtlCol="0">
            <a:spAutoFit/>
          </a:bodyPr>
          <a:lstStyle/>
          <a:p>
            <a:r>
              <a:rPr lang="en-US" sz="2200" dirty="0">
                <a:latin typeface="Times New Roman" panose="02020603050405020304" pitchFamily="18" charset="0"/>
                <a:cs typeface="Times New Roman" pitchFamily="18" charset="0"/>
              </a:rPr>
              <a:t>Private Enterprise</a:t>
            </a:r>
            <a:endParaRPr lang="en-US" sz="2000" dirty="0">
              <a:latin typeface="HY견명조" panose="02030600000101010101" pitchFamily="18" charset="-127"/>
              <a:ea typeface="HY견명조" panose="02030600000101010101" pitchFamily="18" charset="-127"/>
              <a:cs typeface="Times New Roman" pitchFamily="18" charset="0"/>
            </a:endParaRPr>
          </a:p>
        </p:txBody>
      </p:sp>
      <p:sp>
        <p:nvSpPr>
          <p:cNvPr id="10" name="Down Arrow 9"/>
          <p:cNvSpPr/>
          <p:nvPr/>
        </p:nvSpPr>
        <p:spPr>
          <a:xfrm>
            <a:off x="3886200" y="4724400"/>
            <a:ext cx="990600" cy="304800"/>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a:latin typeface="Times New Roman" panose="02020603050405020304" pitchFamily="18" charset="0"/>
              <a:cs typeface="Times New Roman" panose="02020603050405020304" pitchFamily="18" charset="0"/>
            </a:endParaRPr>
          </a:p>
        </p:txBody>
      </p:sp>
      <p:sp>
        <p:nvSpPr>
          <p:cNvPr id="11" name="Oval 10"/>
          <p:cNvSpPr/>
          <p:nvPr/>
        </p:nvSpPr>
        <p:spPr>
          <a:xfrm>
            <a:off x="2895600" y="5257800"/>
            <a:ext cx="3048000" cy="5334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Times New Roman" panose="02020603050405020304" pitchFamily="18" charset="0"/>
                <a:cs typeface="Times New Roman" pitchFamily="18" charset="0"/>
              </a:rPr>
              <a:t>Export</a:t>
            </a:r>
            <a:endParaRPr lang="en-US" sz="20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12" name="Rounded Rectangle 11"/>
          <p:cNvSpPr/>
          <p:nvPr/>
        </p:nvSpPr>
        <p:spPr>
          <a:xfrm>
            <a:off x="2514600" y="6248400"/>
            <a:ext cx="4038600" cy="457200"/>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Times New Roman" panose="02020603050405020304" pitchFamily="18" charset="0"/>
                <a:cs typeface="Times New Roman" pitchFamily="18" charset="0"/>
              </a:rPr>
              <a:t>Economic Growth </a:t>
            </a:r>
            <a:endParaRPr lang="en-US" sz="20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13" name="Down Arrow 12"/>
          <p:cNvSpPr/>
          <p:nvPr/>
        </p:nvSpPr>
        <p:spPr>
          <a:xfrm>
            <a:off x="3962400" y="5943600"/>
            <a:ext cx="838200" cy="152400"/>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a:stCxn id="12" idx="3"/>
          </p:cNvCxnSpPr>
          <p:nvPr/>
        </p:nvCxnSpPr>
        <p:spPr>
          <a:xfrm>
            <a:off x="6553200" y="6477000"/>
            <a:ext cx="1295400"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7772400" y="3886200"/>
            <a:ext cx="76200" cy="259080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024687" y="4850861"/>
            <a:ext cx="1800225" cy="430887"/>
          </a:xfrm>
          <a:prstGeom prst="rect">
            <a:avLst/>
          </a:prstGeom>
          <a:solidFill>
            <a:srgbClr val="FFFF00"/>
          </a:solidFill>
          <a:ln>
            <a:solidFill>
              <a:schemeClr val="tx1"/>
            </a:solidFill>
          </a:ln>
        </p:spPr>
        <p:txBody>
          <a:bodyPr wrap="square" rtlCol="0">
            <a:spAutoFit/>
          </a:bodyPr>
          <a:lstStyle/>
          <a:p>
            <a:r>
              <a:rPr lang="en-US" sz="2200" dirty="0">
                <a:latin typeface="Times New Roman" panose="02020603050405020304" pitchFamily="18" charset="0"/>
                <a:cs typeface="Times New Roman" pitchFamily="18" charset="0"/>
              </a:rPr>
              <a:t>Reproduction</a:t>
            </a:r>
            <a:endParaRPr lang="en-US" sz="2000" dirty="0">
              <a:latin typeface="HY견명조" panose="02030600000101010101" pitchFamily="18" charset="-127"/>
              <a:ea typeface="HY견명조" panose="02030600000101010101" pitchFamily="18" charset="-127"/>
              <a:cs typeface="Times New Roman" pitchFamily="18" charset="0"/>
            </a:endParaRPr>
          </a:p>
        </p:txBody>
      </p:sp>
      <p:sp>
        <p:nvSpPr>
          <p:cNvPr id="20" name="Rounded Rectangle 19"/>
          <p:cNvSpPr/>
          <p:nvPr/>
        </p:nvSpPr>
        <p:spPr>
          <a:xfrm>
            <a:off x="114300" y="3429000"/>
            <a:ext cx="2209800" cy="3365331"/>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Times New Roman" pitchFamily="18" charset="0"/>
                <a:cs typeface="Times New Roman" pitchFamily="18" charset="0"/>
              </a:rPr>
              <a:t>Technical Development,</a:t>
            </a:r>
          </a:p>
          <a:p>
            <a:pPr algn="ctr"/>
            <a:r>
              <a:rPr lang="en-US" sz="2200" dirty="0">
                <a:solidFill>
                  <a:schemeClr val="tx1"/>
                </a:solidFill>
                <a:latin typeface="Times New Roman" pitchFamily="18" charset="0"/>
                <a:cs typeface="Times New Roman" pitchFamily="18" charset="0"/>
              </a:rPr>
              <a:t>Educated Manpower’</a:t>
            </a:r>
          </a:p>
          <a:p>
            <a:pPr algn="ctr"/>
            <a:r>
              <a:rPr lang="en-US" sz="2200" dirty="0">
                <a:solidFill>
                  <a:schemeClr val="tx1"/>
                </a:solidFill>
                <a:latin typeface="Times New Roman" pitchFamily="18" charset="0"/>
                <a:cs typeface="Times New Roman" pitchFamily="18" charset="0"/>
              </a:rPr>
              <a:t>Tax Incentive,</a:t>
            </a:r>
          </a:p>
          <a:p>
            <a:pPr algn="ctr"/>
            <a:r>
              <a:rPr lang="en-US" sz="2200" dirty="0">
                <a:solidFill>
                  <a:schemeClr val="tx1"/>
                </a:solidFill>
                <a:latin typeface="Times New Roman" pitchFamily="18" charset="0"/>
                <a:cs typeface="Times New Roman" pitchFamily="18" charset="0"/>
              </a:rPr>
              <a:t>Export Loan</a:t>
            </a:r>
          </a:p>
          <a:p>
            <a:pPr algn="ctr"/>
            <a:endParaRPr lang="en-US"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21" name="Right Arrow 20"/>
          <p:cNvSpPr/>
          <p:nvPr/>
        </p:nvSpPr>
        <p:spPr>
          <a:xfrm>
            <a:off x="2438400" y="4267200"/>
            <a:ext cx="304800" cy="381000"/>
          </a:xfrm>
          <a:prstGeom prst="rightArrow">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76200" y="2531894"/>
            <a:ext cx="2209800" cy="769441"/>
          </a:xfrm>
          <a:prstGeom prst="rect">
            <a:avLst/>
          </a:prstGeom>
          <a:solidFill>
            <a:srgbClr val="FFFF00"/>
          </a:solidFill>
          <a:ln>
            <a:solidFill>
              <a:schemeClr val="tx1"/>
            </a:solidFill>
          </a:ln>
        </p:spPr>
        <p:txBody>
          <a:bodyPr wrap="square" rtlCol="0">
            <a:spAutoFit/>
          </a:bodyPr>
          <a:lstStyle/>
          <a:p>
            <a:r>
              <a:rPr lang="en-PH" sz="2200" dirty="0">
                <a:latin typeface="Times New Roman" panose="02020603050405020304" pitchFamily="18" charset="0"/>
                <a:cs typeface="Times New Roman" pitchFamily="18" charset="0"/>
              </a:rPr>
              <a:t>Government Support</a:t>
            </a:r>
            <a:endParaRPr lang="en-PH" sz="2000" dirty="0">
              <a:latin typeface="HY견명조" panose="02030600000101010101" pitchFamily="18" charset="-127"/>
              <a:ea typeface="HY견명조" panose="02030600000101010101" pitchFamily="18" charset="-127"/>
              <a:cs typeface="Times New Roman" pitchFamily="18" charset="0"/>
            </a:endParaRPr>
          </a:p>
        </p:txBody>
      </p:sp>
    </p:spTree>
    <p:extLst>
      <p:ext uri="{BB962C8B-B14F-4D97-AF65-F5344CB8AC3E}">
        <p14:creationId xmlns:p14="http://schemas.microsoft.com/office/powerpoint/2010/main" val="84836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linds(horizontal)">
                                      <p:cBhvr>
                                        <p:cTn id="21" dur="500"/>
                                        <p:tgtEl>
                                          <p:spTgt spid="8"/>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linds(horizont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linds(horizontal)">
                                      <p:cBhvr>
                                        <p:cTn id="29" dur="500"/>
                                        <p:tgtEl>
                                          <p:spTgt spid="14"/>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linds(horizontal)">
                                      <p:cBhvr>
                                        <p:cTn id="32" dur="500"/>
                                        <p:tgtEl>
                                          <p:spTgt spid="20"/>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blinds(horizontal)">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linds(horizontal)">
                                      <p:cBhvr>
                                        <p:cTn id="40" dur="500"/>
                                        <p:tgtEl>
                                          <p:spTgt spid="10"/>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blinds(horizontal)">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blinds(horizontal)">
                                      <p:cBhvr>
                                        <p:cTn id="48" dur="500"/>
                                        <p:tgtEl>
                                          <p:spTgt spid="13"/>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blinds(horizontal)">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blinds(horizontal)">
                                      <p:cBhvr>
                                        <p:cTn id="56" dur="500"/>
                                        <p:tgtEl>
                                          <p:spTgt spid="16"/>
                                        </p:tgtEl>
                                      </p:cBhvr>
                                    </p:animEffect>
                                  </p:childTnLst>
                                </p:cTn>
                              </p:par>
                              <p:par>
                                <p:cTn id="57" presetID="3" presetClass="entr" presetSubtype="1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blinds(horizontal)">
                                      <p:cBhvr>
                                        <p:cTn id="59" dur="500"/>
                                        <p:tgtEl>
                                          <p:spTgt spid="18"/>
                                        </p:tgtEl>
                                      </p:cBhvr>
                                    </p:animEffect>
                                  </p:childTnLst>
                                </p:cTn>
                              </p:par>
                              <p:par>
                                <p:cTn id="60" presetID="3" presetClass="entr" presetSubtype="10" fill="hold" grpId="0" nodeType="with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blinds(horizontal)">
                                      <p:cBhvr>
                                        <p:cTn id="6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9" grpId="0" animBg="1"/>
      <p:bldP spid="20" grpId="0" animBg="1"/>
      <p:bldP spid="21"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7EEC05A2-0EA0-9512-DD06-ED122F3135DF}"/>
              </a:ext>
            </a:extLst>
          </p:cNvPr>
          <p:cNvSpPr/>
          <p:nvPr/>
        </p:nvSpPr>
        <p:spPr>
          <a:xfrm>
            <a:off x="809625" y="1038819"/>
            <a:ext cx="7069101" cy="461666"/>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ko-KR" sz="2400" dirty="0">
                <a:solidFill>
                  <a:srgbClr val="000014"/>
                </a:solidFill>
                <a:latin typeface="Times New Roman" pitchFamily="18" charset="0"/>
                <a:cs typeface="Times New Roman" pitchFamily="18" charset="0"/>
              </a:rPr>
              <a:t>Korea was</a:t>
            </a:r>
            <a:r>
              <a:rPr lang="ko-KR" altLang="en-US" sz="2400" dirty="0">
                <a:solidFill>
                  <a:srgbClr val="000014"/>
                </a:solidFill>
                <a:latin typeface="Times New Roman" pitchFamily="18" charset="0"/>
                <a:cs typeface="Times New Roman" pitchFamily="18" charset="0"/>
              </a:rPr>
              <a:t> </a:t>
            </a:r>
            <a:r>
              <a:rPr lang="en-US" altLang="ko-KR" sz="2400" dirty="0">
                <a:solidFill>
                  <a:srgbClr val="000014"/>
                </a:solidFill>
                <a:latin typeface="Times New Roman" pitchFamily="18" charset="0"/>
                <a:cs typeface="Times New Roman" pitchFamily="18" charset="0"/>
              </a:rPr>
              <a:t>the poorest country in the world in 1953</a:t>
            </a:r>
          </a:p>
        </p:txBody>
      </p:sp>
      <p:sp>
        <p:nvSpPr>
          <p:cNvPr id="3" name="Oval 2">
            <a:extLst>
              <a:ext uri="{FF2B5EF4-FFF2-40B4-BE49-F238E27FC236}">
                <a16:creationId xmlns:a16="http://schemas.microsoft.com/office/drawing/2014/main" id="{A0F15F1F-EC7B-1E39-3F9F-D7A84F85F01E}"/>
              </a:ext>
            </a:extLst>
          </p:cNvPr>
          <p:cNvSpPr/>
          <p:nvPr/>
        </p:nvSpPr>
        <p:spPr>
          <a:xfrm>
            <a:off x="1057275" y="1795064"/>
            <a:ext cx="6185463" cy="79057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Income per Capita</a:t>
            </a:r>
          </a:p>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US$94 in 1961</a:t>
            </a:r>
          </a:p>
        </p:txBody>
      </p:sp>
      <p:sp>
        <p:nvSpPr>
          <p:cNvPr id="4" name="Down Arrow 3">
            <a:extLst>
              <a:ext uri="{FF2B5EF4-FFF2-40B4-BE49-F238E27FC236}">
                <a16:creationId xmlns:a16="http://schemas.microsoft.com/office/drawing/2014/main" id="{3CBEE988-761F-3168-C6C1-A61A960E807F}"/>
              </a:ext>
            </a:extLst>
          </p:cNvPr>
          <p:cNvSpPr/>
          <p:nvPr/>
        </p:nvSpPr>
        <p:spPr>
          <a:xfrm>
            <a:off x="3800475" y="2752623"/>
            <a:ext cx="883638" cy="381000"/>
          </a:xfrm>
          <a:prstGeom prst="downArrow">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Oval 4">
            <a:extLst>
              <a:ext uri="{FF2B5EF4-FFF2-40B4-BE49-F238E27FC236}">
                <a16:creationId xmlns:a16="http://schemas.microsoft.com/office/drawing/2014/main" id="{B706EC07-5847-92B2-1330-1B8420F88A3C}"/>
              </a:ext>
            </a:extLst>
          </p:cNvPr>
          <p:cNvSpPr/>
          <p:nvPr/>
        </p:nvSpPr>
        <p:spPr>
          <a:xfrm>
            <a:off x="1171575" y="3300606"/>
            <a:ext cx="5964554" cy="96143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anose="02020603050405020304" pitchFamily="18" charset="0"/>
                <a:cs typeface="Times New Roman" pitchFamily="18" charset="0"/>
              </a:rPr>
              <a:t>Income per Capita</a:t>
            </a:r>
          </a:p>
          <a:p>
            <a:pPr algn="ctr" fontAlgn="auto">
              <a:spcBef>
                <a:spcPts val="0"/>
              </a:spcBef>
              <a:spcAft>
                <a:spcPts val="0"/>
              </a:spcAft>
              <a:defRPr/>
            </a:pPr>
            <a:r>
              <a:rPr lang="en-US" sz="2400" dirty="0">
                <a:solidFill>
                  <a:schemeClr val="tx1"/>
                </a:solidFill>
                <a:latin typeface="Times New Roman" panose="02020603050405020304" pitchFamily="18" charset="0"/>
                <a:cs typeface="Times New Roman" pitchFamily="18" charset="0"/>
              </a:rPr>
              <a:t>US$31,489 in 2020</a:t>
            </a:r>
          </a:p>
        </p:txBody>
      </p:sp>
      <p:sp>
        <p:nvSpPr>
          <p:cNvPr id="6" name="TextBox 5">
            <a:extLst>
              <a:ext uri="{FF2B5EF4-FFF2-40B4-BE49-F238E27FC236}">
                <a16:creationId xmlns:a16="http://schemas.microsoft.com/office/drawing/2014/main" id="{1A7367A7-4932-33A8-D5CC-61483E05A551}"/>
              </a:ext>
            </a:extLst>
          </p:cNvPr>
          <p:cNvSpPr txBox="1">
            <a:spLocks noChangeArrowheads="1"/>
          </p:cNvSpPr>
          <p:nvPr/>
        </p:nvSpPr>
        <p:spPr bwMode="auto">
          <a:xfrm>
            <a:off x="5010150" y="2692400"/>
            <a:ext cx="342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r>
              <a:rPr lang="en-US" altLang="en-US" sz="2400" dirty="0">
                <a:latin typeface="Times New Roman" panose="02020603050405020304" pitchFamily="18" charset="0"/>
                <a:cs typeface="Times New Roman" pitchFamily="18" charset="0"/>
              </a:rPr>
              <a:t>335 times Increase</a:t>
            </a:r>
          </a:p>
        </p:txBody>
      </p:sp>
      <p:sp>
        <p:nvSpPr>
          <p:cNvPr id="7" name="TextBox 1">
            <a:extLst>
              <a:ext uri="{FF2B5EF4-FFF2-40B4-BE49-F238E27FC236}">
                <a16:creationId xmlns:a16="http://schemas.microsoft.com/office/drawing/2014/main" id="{BE59715A-B46C-17C4-1F73-B98F601E108B}"/>
              </a:ext>
            </a:extLst>
          </p:cNvPr>
          <p:cNvSpPr txBox="1">
            <a:spLocks noChangeArrowheads="1"/>
          </p:cNvSpPr>
          <p:nvPr/>
        </p:nvSpPr>
        <p:spPr bwMode="auto">
          <a:xfrm>
            <a:off x="247539" y="4546319"/>
            <a:ext cx="3235400" cy="461666"/>
          </a:xfrm>
          <a:prstGeom prst="rect">
            <a:avLst/>
          </a:prstGeom>
          <a:noFill/>
          <a:ln w="38100">
            <a:noFill/>
          </a:ln>
        </p:spPr>
        <p:txBody>
          <a:bodyPr wrap="square">
            <a:spAutoFit/>
          </a:bodyPr>
          <a:lstStyle>
            <a:lvl1pPr eaLnBrk="0" hangingPunct="0">
              <a:defRPr>
                <a:solidFill>
                  <a:schemeClr val="tx1"/>
                </a:solidFill>
                <a:latin typeface="Lucida Sans Unicode" pitchFamily="34" charset="0"/>
                <a:cs typeface="Arial" charset="0"/>
              </a:defRPr>
            </a:lvl1pPr>
            <a:lvl2pPr marL="742950" indent="-285750" eaLnBrk="0" hangingPunct="0">
              <a:defRPr>
                <a:solidFill>
                  <a:schemeClr val="tx1"/>
                </a:solidFill>
                <a:latin typeface="Lucida Sans Unicode" pitchFamily="34" charset="0"/>
                <a:cs typeface="Arial" charset="0"/>
              </a:defRPr>
            </a:lvl2pPr>
            <a:lvl3pPr marL="1143000" indent="-228600" eaLnBrk="0" hangingPunct="0">
              <a:defRPr>
                <a:solidFill>
                  <a:schemeClr val="tx1"/>
                </a:solidFill>
                <a:latin typeface="Lucida Sans Unicode" pitchFamily="34" charset="0"/>
                <a:cs typeface="Arial" charset="0"/>
              </a:defRPr>
            </a:lvl3pPr>
            <a:lvl4pPr marL="1600200" indent="-228600" eaLnBrk="0" hangingPunct="0">
              <a:defRPr>
                <a:solidFill>
                  <a:schemeClr val="tx1"/>
                </a:solidFill>
                <a:latin typeface="Lucida Sans Unicode" pitchFamily="34" charset="0"/>
                <a:cs typeface="Arial" charset="0"/>
              </a:defRPr>
            </a:lvl4pPr>
            <a:lvl5pPr marL="2057400" indent="-228600" eaLnBrk="0" hangingPunct="0">
              <a:defRPr>
                <a:solidFill>
                  <a:schemeClr val="tx1"/>
                </a:solidFill>
                <a:latin typeface="Lucida Sans Unicode" pitchFamily="34" charset="0"/>
                <a:cs typeface="Arial" charset="0"/>
              </a:defRPr>
            </a:lvl5pPr>
            <a:lvl6pPr marL="2514600" indent="-228600" eaLnBrk="0" fontAlgn="base" hangingPunct="0">
              <a:spcBef>
                <a:spcPct val="0"/>
              </a:spcBef>
              <a:spcAft>
                <a:spcPct val="0"/>
              </a:spcAft>
              <a:defRPr>
                <a:solidFill>
                  <a:schemeClr val="tx1"/>
                </a:solidFill>
                <a:latin typeface="Lucida Sans Unicode" pitchFamily="34" charset="0"/>
                <a:cs typeface="Arial" charset="0"/>
              </a:defRPr>
            </a:lvl6pPr>
            <a:lvl7pPr marL="2971800" indent="-228600" eaLnBrk="0" fontAlgn="base" hangingPunct="0">
              <a:spcBef>
                <a:spcPct val="0"/>
              </a:spcBef>
              <a:spcAft>
                <a:spcPct val="0"/>
              </a:spcAft>
              <a:defRPr>
                <a:solidFill>
                  <a:schemeClr val="tx1"/>
                </a:solidFill>
                <a:latin typeface="Lucida Sans Unicode" pitchFamily="34" charset="0"/>
                <a:cs typeface="Arial" charset="0"/>
              </a:defRPr>
            </a:lvl7pPr>
            <a:lvl8pPr marL="3429000" indent="-228600" eaLnBrk="0" fontAlgn="base" hangingPunct="0">
              <a:spcBef>
                <a:spcPct val="0"/>
              </a:spcBef>
              <a:spcAft>
                <a:spcPct val="0"/>
              </a:spcAft>
              <a:defRPr>
                <a:solidFill>
                  <a:schemeClr val="tx1"/>
                </a:solidFill>
                <a:latin typeface="Lucida Sans Unicode" pitchFamily="34" charset="0"/>
                <a:cs typeface="Arial" charset="0"/>
              </a:defRPr>
            </a:lvl8pPr>
            <a:lvl9pPr marL="3886200" indent="-228600" eaLnBrk="0" fontAlgn="base" hangingPunct="0">
              <a:spcBef>
                <a:spcPct val="0"/>
              </a:spcBef>
              <a:spcAft>
                <a:spcPct val="0"/>
              </a:spcAft>
              <a:defRPr>
                <a:solidFill>
                  <a:schemeClr val="tx1"/>
                </a:solidFill>
                <a:latin typeface="Lucida Sans Unicode" pitchFamily="34" charset="0"/>
                <a:cs typeface="Arial" charset="0"/>
              </a:defRPr>
            </a:lvl9pPr>
          </a:lstStyle>
          <a:p>
            <a:pPr eaLnBrk="1" hangingPunct="1"/>
            <a:r>
              <a:rPr lang="en-US" altLang="en-US" sz="2400" dirty="0">
                <a:latin typeface="Times New Roman" pitchFamily="18" charset="0"/>
                <a:cs typeface="Times New Roman" pitchFamily="18" charset="0"/>
              </a:rPr>
              <a:t>How this was possible?  </a:t>
            </a:r>
          </a:p>
        </p:txBody>
      </p:sp>
      <p:sp>
        <p:nvSpPr>
          <p:cNvPr id="9" name="TextBox 8">
            <a:extLst>
              <a:ext uri="{FF2B5EF4-FFF2-40B4-BE49-F238E27FC236}">
                <a16:creationId xmlns:a16="http://schemas.microsoft.com/office/drawing/2014/main" id="{2015F629-1883-9B8F-BAE7-5E97CBF5B76E}"/>
              </a:ext>
            </a:extLst>
          </p:cNvPr>
          <p:cNvSpPr txBox="1">
            <a:spLocks noChangeArrowheads="1"/>
          </p:cNvSpPr>
          <p:nvPr/>
        </p:nvSpPr>
        <p:spPr bwMode="auto">
          <a:xfrm>
            <a:off x="323794" y="5053266"/>
            <a:ext cx="14669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Lucida Sans Unicode" pitchFamily="34" charset="0"/>
                <a:cs typeface="Arial" charset="0"/>
              </a:defRPr>
            </a:lvl1pPr>
            <a:lvl2pPr marL="742950" indent="-285750" eaLnBrk="0" hangingPunct="0">
              <a:defRPr>
                <a:solidFill>
                  <a:schemeClr val="tx1"/>
                </a:solidFill>
                <a:latin typeface="Lucida Sans Unicode" pitchFamily="34" charset="0"/>
                <a:cs typeface="Arial" charset="0"/>
              </a:defRPr>
            </a:lvl2pPr>
            <a:lvl3pPr marL="1143000" indent="-228600" eaLnBrk="0" hangingPunct="0">
              <a:defRPr>
                <a:solidFill>
                  <a:schemeClr val="tx1"/>
                </a:solidFill>
                <a:latin typeface="Lucida Sans Unicode" pitchFamily="34" charset="0"/>
                <a:cs typeface="Arial" charset="0"/>
              </a:defRPr>
            </a:lvl3pPr>
            <a:lvl4pPr marL="1600200" indent="-228600" eaLnBrk="0" hangingPunct="0">
              <a:defRPr>
                <a:solidFill>
                  <a:schemeClr val="tx1"/>
                </a:solidFill>
                <a:latin typeface="Lucida Sans Unicode" pitchFamily="34" charset="0"/>
                <a:cs typeface="Arial" charset="0"/>
              </a:defRPr>
            </a:lvl4pPr>
            <a:lvl5pPr marL="2057400" indent="-228600" eaLnBrk="0" hangingPunct="0">
              <a:defRPr>
                <a:solidFill>
                  <a:schemeClr val="tx1"/>
                </a:solidFill>
                <a:latin typeface="Lucida Sans Unicode" pitchFamily="34" charset="0"/>
                <a:cs typeface="Arial" charset="0"/>
              </a:defRPr>
            </a:lvl5pPr>
            <a:lvl6pPr marL="2514600" indent="-228600" eaLnBrk="0" fontAlgn="base" hangingPunct="0">
              <a:spcBef>
                <a:spcPct val="0"/>
              </a:spcBef>
              <a:spcAft>
                <a:spcPct val="0"/>
              </a:spcAft>
              <a:defRPr>
                <a:solidFill>
                  <a:schemeClr val="tx1"/>
                </a:solidFill>
                <a:latin typeface="Lucida Sans Unicode" pitchFamily="34" charset="0"/>
                <a:cs typeface="Arial" charset="0"/>
              </a:defRPr>
            </a:lvl6pPr>
            <a:lvl7pPr marL="2971800" indent="-228600" eaLnBrk="0" fontAlgn="base" hangingPunct="0">
              <a:spcBef>
                <a:spcPct val="0"/>
              </a:spcBef>
              <a:spcAft>
                <a:spcPct val="0"/>
              </a:spcAft>
              <a:defRPr>
                <a:solidFill>
                  <a:schemeClr val="tx1"/>
                </a:solidFill>
                <a:latin typeface="Lucida Sans Unicode" pitchFamily="34" charset="0"/>
                <a:cs typeface="Arial" charset="0"/>
              </a:defRPr>
            </a:lvl7pPr>
            <a:lvl8pPr marL="3429000" indent="-228600" eaLnBrk="0" fontAlgn="base" hangingPunct="0">
              <a:spcBef>
                <a:spcPct val="0"/>
              </a:spcBef>
              <a:spcAft>
                <a:spcPct val="0"/>
              </a:spcAft>
              <a:defRPr>
                <a:solidFill>
                  <a:schemeClr val="tx1"/>
                </a:solidFill>
                <a:latin typeface="Lucida Sans Unicode" pitchFamily="34" charset="0"/>
                <a:cs typeface="Arial" charset="0"/>
              </a:defRPr>
            </a:lvl8pPr>
            <a:lvl9pPr marL="3886200" indent="-228600" eaLnBrk="0" fontAlgn="base" hangingPunct="0">
              <a:spcBef>
                <a:spcPct val="0"/>
              </a:spcBef>
              <a:spcAft>
                <a:spcPct val="0"/>
              </a:spcAft>
              <a:defRPr>
                <a:solidFill>
                  <a:schemeClr val="tx1"/>
                </a:solidFill>
                <a:latin typeface="Lucida Sans Unicode" pitchFamily="34" charset="0"/>
                <a:cs typeface="Arial" charset="0"/>
              </a:defRPr>
            </a:lvl9pPr>
          </a:lstStyle>
          <a:p>
            <a:pPr eaLnBrk="1" hangingPunct="1"/>
            <a:r>
              <a:rPr lang="en-US" altLang="en-US" sz="2400" dirty="0">
                <a:latin typeface="Times New Roman" pitchFamily="18" charset="0"/>
                <a:cs typeface="Times New Roman" pitchFamily="18" charset="0"/>
              </a:rPr>
              <a:t>Because</a:t>
            </a:r>
          </a:p>
        </p:txBody>
      </p:sp>
      <p:sp>
        <p:nvSpPr>
          <p:cNvPr id="10" name="TextBox 9">
            <a:extLst>
              <a:ext uri="{FF2B5EF4-FFF2-40B4-BE49-F238E27FC236}">
                <a16:creationId xmlns:a16="http://schemas.microsoft.com/office/drawing/2014/main" id="{93DC5BD3-B996-5D7A-4D5E-F88D84501748}"/>
              </a:ext>
            </a:extLst>
          </p:cNvPr>
          <p:cNvSpPr txBox="1"/>
          <p:nvPr/>
        </p:nvSpPr>
        <p:spPr>
          <a:xfrm>
            <a:off x="1714500" y="2649240"/>
            <a:ext cx="200025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After 60 years</a:t>
            </a:r>
          </a:p>
        </p:txBody>
      </p:sp>
      <p:sp>
        <p:nvSpPr>
          <p:cNvPr id="11" name="TextBox 10">
            <a:extLst>
              <a:ext uri="{FF2B5EF4-FFF2-40B4-BE49-F238E27FC236}">
                <a16:creationId xmlns:a16="http://schemas.microsoft.com/office/drawing/2014/main" id="{E1AD69D1-9D9B-2011-5026-8036C4DAB4EE}"/>
              </a:ext>
            </a:extLst>
          </p:cNvPr>
          <p:cNvSpPr txBox="1"/>
          <p:nvPr/>
        </p:nvSpPr>
        <p:spPr>
          <a:xfrm>
            <a:off x="82072" y="241058"/>
            <a:ext cx="8876635"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The model to develop both spiritual aspect and physical aspect - Korea</a:t>
            </a:r>
          </a:p>
        </p:txBody>
      </p:sp>
      <p:sp>
        <p:nvSpPr>
          <p:cNvPr id="12" name="Oval 11">
            <a:extLst>
              <a:ext uri="{FF2B5EF4-FFF2-40B4-BE49-F238E27FC236}">
                <a16:creationId xmlns:a16="http://schemas.microsoft.com/office/drawing/2014/main" id="{11000872-EC2D-EDBC-5410-36DD75CBADD5}"/>
              </a:ext>
            </a:extLst>
          </p:cNvPr>
          <p:cNvSpPr/>
          <p:nvPr/>
        </p:nvSpPr>
        <p:spPr>
          <a:xfrm>
            <a:off x="2772405" y="5020013"/>
            <a:ext cx="3625703" cy="556754"/>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800" dirty="0">
                <a:solidFill>
                  <a:schemeClr val="tx1"/>
                </a:solidFill>
                <a:latin typeface="Times New Roman" panose="02020603050405020304" pitchFamily="18" charset="0"/>
                <a:cs typeface="Times New Roman" panose="02020603050405020304" pitchFamily="18" charset="0"/>
              </a:rPr>
              <a:t>Transformation</a:t>
            </a:r>
          </a:p>
        </p:txBody>
      </p:sp>
      <p:sp>
        <p:nvSpPr>
          <p:cNvPr id="14" name="Arrow: Curved Left 13">
            <a:extLst>
              <a:ext uri="{FF2B5EF4-FFF2-40B4-BE49-F238E27FC236}">
                <a16:creationId xmlns:a16="http://schemas.microsoft.com/office/drawing/2014/main" id="{6D4FE8A7-8CFC-1F34-940A-56C8A92C9B7C}"/>
              </a:ext>
            </a:extLst>
          </p:cNvPr>
          <p:cNvSpPr/>
          <p:nvPr/>
        </p:nvSpPr>
        <p:spPr>
          <a:xfrm>
            <a:off x="7661189" y="803189"/>
            <a:ext cx="1244353" cy="5511114"/>
          </a:xfrm>
          <a:prstGeom prst="curvedLeft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solidFill>
                <a:schemeClr val="tx1"/>
              </a:solidFill>
            </a:endParaRPr>
          </a:p>
        </p:txBody>
      </p:sp>
      <p:sp>
        <p:nvSpPr>
          <p:cNvPr id="15" name="Rectangle: Rounded Corners 14">
            <a:extLst>
              <a:ext uri="{FF2B5EF4-FFF2-40B4-BE49-F238E27FC236}">
                <a16:creationId xmlns:a16="http://schemas.microsoft.com/office/drawing/2014/main" id="{4EFFB531-83E2-99F9-B6D5-03D82D028489}"/>
              </a:ext>
            </a:extLst>
          </p:cNvPr>
          <p:cNvSpPr/>
          <p:nvPr/>
        </p:nvSpPr>
        <p:spPr>
          <a:xfrm>
            <a:off x="1203980" y="5762608"/>
            <a:ext cx="6280389" cy="854334"/>
          </a:xfrm>
          <a:prstGeom prst="roundRect">
            <a:avLst/>
          </a:prstGeom>
          <a:solidFill>
            <a:srgbClr val="FFCC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800" dirty="0">
                <a:solidFill>
                  <a:schemeClr val="tx1"/>
                </a:solidFill>
                <a:latin typeface="Times New Roman" panose="02020603050405020304" pitchFamily="18" charset="0"/>
                <a:cs typeface="Times New Roman" panose="02020603050405020304" pitchFamily="18" charset="0"/>
              </a:rPr>
              <a:t>This model can be applied to individual &amp; community</a:t>
            </a:r>
          </a:p>
        </p:txBody>
      </p:sp>
    </p:spTree>
    <p:extLst>
      <p:ext uri="{BB962C8B-B14F-4D97-AF65-F5344CB8AC3E}">
        <p14:creationId xmlns:p14="http://schemas.microsoft.com/office/powerpoint/2010/main" val="527351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linds(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linds(horizont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9" grpId="0"/>
      <p:bldP spid="10" grpId="0"/>
      <p:bldP spid="12" grpId="0" animBg="1"/>
      <p:bldP spid="14"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1"/>
          <p:cNvSpPr txBox="1">
            <a:spLocks noChangeArrowheads="1"/>
          </p:cNvSpPr>
          <p:nvPr/>
        </p:nvSpPr>
        <p:spPr bwMode="auto">
          <a:xfrm>
            <a:off x="381000" y="195560"/>
            <a:ext cx="7258050" cy="461665"/>
          </a:xfrm>
          <a:prstGeom prst="rect">
            <a:avLst/>
          </a:prstGeom>
          <a:solidFill>
            <a:srgbClr val="66FFFF"/>
          </a:solidFill>
          <a:ln w="9525">
            <a:solidFill>
              <a:schemeClr val="tx1"/>
            </a:solidFill>
            <a:miter lim="800000"/>
            <a:headEnd/>
            <a:tailEnd/>
          </a:ln>
        </p:spPr>
        <p:txBody>
          <a:bodyPr wrap="square">
            <a:spAutoFit/>
          </a:bodyPr>
          <a:lstStyle/>
          <a:p>
            <a:r>
              <a:rPr lang="en-US" sz="2400" dirty="0">
                <a:latin typeface="Times New Roman" pitchFamily="18" charset="0"/>
                <a:cs typeface="Times New Roman" pitchFamily="18" charset="0"/>
              </a:rPr>
              <a:t>Summary of Economic Development Plan (1962 – 1971)</a:t>
            </a:r>
            <a:r>
              <a:rPr lang="en-US" sz="2000" dirty="0">
                <a:latin typeface="HY견명조" panose="02030600000101010101" pitchFamily="18" charset="-127"/>
                <a:ea typeface="HY견명조" panose="02030600000101010101" pitchFamily="18" charset="-127"/>
                <a:cs typeface="Times New Roman" pitchFamily="18" charset="0"/>
              </a:rPr>
              <a:t>  </a:t>
            </a:r>
          </a:p>
        </p:txBody>
      </p:sp>
      <p:sp>
        <p:nvSpPr>
          <p:cNvPr id="4" name="Oval 3"/>
          <p:cNvSpPr/>
          <p:nvPr/>
        </p:nvSpPr>
        <p:spPr>
          <a:xfrm>
            <a:off x="304800" y="1838324"/>
            <a:ext cx="3429000" cy="752475"/>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Industrialization </a:t>
            </a:r>
          </a:p>
        </p:txBody>
      </p:sp>
      <p:sp>
        <p:nvSpPr>
          <p:cNvPr id="5" name="Oval 4"/>
          <p:cNvSpPr/>
          <p:nvPr/>
        </p:nvSpPr>
        <p:spPr>
          <a:xfrm>
            <a:off x="4267200" y="1824036"/>
            <a:ext cx="3733800" cy="78105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Export Promotion </a:t>
            </a:r>
          </a:p>
        </p:txBody>
      </p:sp>
      <p:sp>
        <p:nvSpPr>
          <p:cNvPr id="6" name="Oval 5"/>
          <p:cNvSpPr/>
          <p:nvPr/>
        </p:nvSpPr>
        <p:spPr>
          <a:xfrm>
            <a:off x="1123950" y="1162050"/>
            <a:ext cx="6362700" cy="53340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Foreign Capital Inflow</a:t>
            </a:r>
            <a:endParaRPr lang="en-US" sz="20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7" name="Up Arrow 6"/>
          <p:cNvSpPr/>
          <p:nvPr/>
        </p:nvSpPr>
        <p:spPr>
          <a:xfrm>
            <a:off x="3390900" y="2486025"/>
            <a:ext cx="1295400" cy="381000"/>
          </a:xfrm>
          <a:prstGeom prst="up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ounded Rectangle 10"/>
          <p:cNvSpPr/>
          <p:nvPr/>
        </p:nvSpPr>
        <p:spPr>
          <a:xfrm>
            <a:off x="4114800" y="3046413"/>
            <a:ext cx="4191000" cy="1125537"/>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200" dirty="0">
                <a:solidFill>
                  <a:schemeClr val="tx1"/>
                </a:solidFill>
                <a:latin typeface="Times New Roman" pitchFamily="18" charset="0"/>
                <a:cs typeface="Times New Roman" pitchFamily="18" charset="0"/>
              </a:rPr>
              <a:t>Strong Entrepreneurship  &amp; Government Support</a:t>
            </a:r>
          </a:p>
        </p:txBody>
      </p:sp>
      <p:sp>
        <p:nvSpPr>
          <p:cNvPr id="12" name="Curved Left Arrow 11"/>
          <p:cNvSpPr/>
          <p:nvPr/>
        </p:nvSpPr>
        <p:spPr>
          <a:xfrm>
            <a:off x="8229600" y="2286000"/>
            <a:ext cx="609600" cy="2514600"/>
          </a:xfrm>
          <a:prstGeom prst="curvedLeft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13" name="Rounded Rectangular Callout 12"/>
          <p:cNvSpPr/>
          <p:nvPr/>
        </p:nvSpPr>
        <p:spPr>
          <a:xfrm>
            <a:off x="4114800" y="4486275"/>
            <a:ext cx="4038600" cy="714375"/>
          </a:xfrm>
          <a:prstGeom prst="wedgeRoundRectCallout">
            <a:avLst>
              <a:gd name="adj1" fmla="val 56586"/>
              <a:gd name="adj2" fmla="val -67454"/>
              <a:gd name="adj3" fmla="val 16667"/>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200" dirty="0">
                <a:solidFill>
                  <a:schemeClr val="tx1"/>
                </a:solidFill>
                <a:latin typeface="Times New Roman" pitchFamily="18" charset="0"/>
                <a:cs typeface="Times New Roman" pitchFamily="18" charset="0"/>
              </a:rPr>
              <a:t>Higher Economic Growth </a:t>
            </a:r>
          </a:p>
        </p:txBody>
      </p:sp>
      <p:sp>
        <p:nvSpPr>
          <p:cNvPr id="14" name="Explosion 1 13"/>
          <p:cNvSpPr/>
          <p:nvPr/>
        </p:nvSpPr>
        <p:spPr>
          <a:xfrm>
            <a:off x="533400" y="4419600"/>
            <a:ext cx="3276600" cy="990600"/>
          </a:xfrm>
          <a:prstGeom prst="irregularSeal1">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Problem</a:t>
            </a:r>
          </a:p>
        </p:txBody>
      </p:sp>
      <p:sp>
        <p:nvSpPr>
          <p:cNvPr id="17421" name="TextBox 14"/>
          <p:cNvSpPr txBox="1">
            <a:spLocks noChangeArrowheads="1"/>
          </p:cNvSpPr>
          <p:nvPr/>
        </p:nvSpPr>
        <p:spPr bwMode="auto">
          <a:xfrm>
            <a:off x="170656" y="5552182"/>
            <a:ext cx="5239544" cy="769441"/>
          </a:xfrm>
          <a:prstGeom prst="rect">
            <a:avLst/>
          </a:prstGeom>
          <a:solidFill>
            <a:srgbClr val="FFCCFF"/>
          </a:solidFill>
          <a:ln w="9525">
            <a:solidFill>
              <a:schemeClr val="tx1"/>
            </a:solidFill>
            <a:miter lim="800000"/>
            <a:headEnd/>
            <a:tailEnd/>
          </a:ln>
        </p:spPr>
        <p:txBody>
          <a:bodyPr wrap="square">
            <a:spAutoFit/>
          </a:bodyPr>
          <a:lstStyle/>
          <a:p>
            <a:r>
              <a:rPr lang="en-US" sz="2200" dirty="0">
                <a:latin typeface="Times New Roman" pitchFamily="18" charset="0"/>
                <a:cs typeface="Times New Roman" pitchFamily="18" charset="0"/>
              </a:rPr>
              <a:t>Imbalance in distribution of income between urban labor and rural farmers </a:t>
            </a:r>
          </a:p>
        </p:txBody>
      </p:sp>
      <p:sp>
        <p:nvSpPr>
          <p:cNvPr id="17422" name="TextBox 15"/>
          <p:cNvSpPr txBox="1">
            <a:spLocks noChangeArrowheads="1"/>
          </p:cNvSpPr>
          <p:nvPr/>
        </p:nvSpPr>
        <p:spPr bwMode="auto">
          <a:xfrm>
            <a:off x="6134100" y="5462111"/>
            <a:ext cx="2667000" cy="1200329"/>
          </a:xfrm>
          <a:prstGeom prst="rect">
            <a:avLst/>
          </a:prstGeom>
          <a:solidFill>
            <a:srgbClr val="66FFFF"/>
          </a:solidFill>
          <a:ln w="9525">
            <a:solidFill>
              <a:schemeClr val="tx1"/>
            </a:solidFill>
            <a:miter lim="800000"/>
            <a:headEnd/>
            <a:tailEnd/>
          </a:ln>
        </p:spPr>
        <p:txBody>
          <a:bodyPr>
            <a:spAutoFit/>
          </a:bodyPr>
          <a:lstStyle/>
          <a:p>
            <a:r>
              <a:rPr lang="en-US" sz="2400" dirty="0" err="1">
                <a:latin typeface="Times New Roman" pitchFamily="18" charset="0"/>
                <a:cs typeface="Times New Roman" pitchFamily="18" charset="0"/>
              </a:rPr>
              <a:t>Saemaul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Undong</a:t>
            </a:r>
            <a:r>
              <a:rPr lang="en-US" sz="2400" dirty="0">
                <a:latin typeface="Times New Roman" pitchFamily="18" charset="0"/>
                <a:cs typeface="Times New Roman" pitchFamily="18" charset="0"/>
              </a:rPr>
              <a:t> or New Village Movement</a:t>
            </a:r>
          </a:p>
        </p:txBody>
      </p:sp>
      <p:sp>
        <p:nvSpPr>
          <p:cNvPr id="17" name="Right Arrow 16"/>
          <p:cNvSpPr/>
          <p:nvPr/>
        </p:nvSpPr>
        <p:spPr>
          <a:xfrm>
            <a:off x="5638800" y="5791200"/>
            <a:ext cx="381000" cy="457200"/>
          </a:xfrm>
          <a:prstGeom prst="right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Rectangle: Rounded Corners 1">
            <a:extLst>
              <a:ext uri="{FF2B5EF4-FFF2-40B4-BE49-F238E27FC236}">
                <a16:creationId xmlns:a16="http://schemas.microsoft.com/office/drawing/2014/main" id="{4FD52378-B200-48E1-8EB3-D3BDCEE5B839}"/>
              </a:ext>
            </a:extLst>
          </p:cNvPr>
          <p:cNvSpPr/>
          <p:nvPr/>
        </p:nvSpPr>
        <p:spPr>
          <a:xfrm>
            <a:off x="381000" y="3114675"/>
            <a:ext cx="3429000" cy="1068387"/>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200" dirty="0">
                <a:solidFill>
                  <a:schemeClr val="tx1"/>
                </a:solidFill>
                <a:latin typeface="Times New Roman" panose="02020603050405020304" pitchFamily="18" charset="0"/>
                <a:cs typeface="Times New Roman" panose="02020603050405020304" pitchFamily="18" charset="0"/>
              </a:rPr>
              <a:t>Well</a:t>
            </a:r>
            <a:r>
              <a:rPr lang="ko-KR" altLang="en-US" sz="2200" dirty="0">
                <a:solidFill>
                  <a:schemeClr val="tx1"/>
                </a:solidFill>
                <a:latin typeface="Times New Roman" panose="02020603050405020304" pitchFamily="18" charset="0"/>
                <a:cs typeface="Times New Roman" panose="02020603050405020304" pitchFamily="18" charset="0"/>
              </a:rPr>
              <a:t> </a:t>
            </a:r>
            <a:r>
              <a:rPr lang="en-PH" altLang="ko-KR" sz="2200" dirty="0">
                <a:solidFill>
                  <a:schemeClr val="tx1"/>
                </a:solidFill>
                <a:latin typeface="Times New Roman" panose="02020603050405020304" pitchFamily="18" charset="0"/>
                <a:cs typeface="Times New Roman" panose="02020603050405020304" pitchFamily="18" charset="0"/>
              </a:rPr>
              <a:t>Educated Manpower </a:t>
            </a:r>
          </a:p>
        </p:txBody>
      </p:sp>
    </p:spTree>
    <p:extLst>
      <p:ext uri="{BB962C8B-B14F-4D97-AF65-F5344CB8AC3E}">
        <p14:creationId xmlns:p14="http://schemas.microsoft.com/office/powerpoint/2010/main" val="4210386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linds(horizont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linds(horizontal)">
                                      <p:cBhvr>
                                        <p:cTn id="26" dur="500"/>
                                        <p:tgtEl>
                                          <p:spTgt spid="12"/>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linds(horizontal)">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linds(horizontal)">
                                      <p:cBhvr>
                                        <p:cTn id="34" dur="500"/>
                                        <p:tgtEl>
                                          <p:spTgt spid="14"/>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7421"/>
                                        </p:tgtEl>
                                        <p:attrNameLst>
                                          <p:attrName>style.visibility</p:attrName>
                                        </p:attrNameLst>
                                      </p:cBhvr>
                                      <p:to>
                                        <p:strVal val="visible"/>
                                      </p:to>
                                    </p:set>
                                    <p:animEffect transition="in" filter="blinds(horizontal)">
                                      <p:cBhvr>
                                        <p:cTn id="37" dur="500"/>
                                        <p:tgtEl>
                                          <p:spTgt spid="1742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blinds(horizontal)">
                                      <p:cBhvr>
                                        <p:cTn id="42" dur="500"/>
                                        <p:tgtEl>
                                          <p:spTgt spid="17"/>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17422"/>
                                        </p:tgtEl>
                                        <p:attrNameLst>
                                          <p:attrName>style.visibility</p:attrName>
                                        </p:attrNameLst>
                                      </p:cBhvr>
                                      <p:to>
                                        <p:strVal val="visible"/>
                                      </p:to>
                                    </p:set>
                                    <p:animEffect transition="in" filter="blinds(horizontal)">
                                      <p:cBhvr>
                                        <p:cTn id="45" dur="500"/>
                                        <p:tgtEl>
                                          <p:spTgt spid="174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11" grpId="0" animBg="1"/>
      <p:bldP spid="12" grpId="0" animBg="1"/>
      <p:bldP spid="13" grpId="0" animBg="1"/>
      <p:bldP spid="14" grpId="0" animBg="1"/>
      <p:bldP spid="17421" grpId="0" animBg="1"/>
      <p:bldP spid="17422" grpId="0" animBg="1"/>
      <p:bldP spid="17" grpId="0" animBg="1"/>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B8054-B18A-3E3F-242F-BE8D89DCB5F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6649DBE-3E12-FD0D-578E-44FF36778107}"/>
              </a:ext>
            </a:extLst>
          </p:cNvPr>
          <p:cNvSpPr txBox="1"/>
          <p:nvPr/>
        </p:nvSpPr>
        <p:spPr>
          <a:xfrm>
            <a:off x="238124" y="100278"/>
            <a:ext cx="641032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Model of Development by Transformation – Korea </a:t>
            </a:r>
          </a:p>
        </p:txBody>
      </p:sp>
      <p:sp>
        <p:nvSpPr>
          <p:cNvPr id="5" name="Rectangle: Rounded Corners 4">
            <a:extLst>
              <a:ext uri="{FF2B5EF4-FFF2-40B4-BE49-F238E27FC236}">
                <a16:creationId xmlns:a16="http://schemas.microsoft.com/office/drawing/2014/main" id="{0CB2A8C0-B7C7-CD02-0603-A08BA29127E2}"/>
              </a:ext>
            </a:extLst>
          </p:cNvPr>
          <p:cNvSpPr/>
          <p:nvPr/>
        </p:nvSpPr>
        <p:spPr>
          <a:xfrm>
            <a:off x="4752977" y="1021345"/>
            <a:ext cx="4238625" cy="1781174"/>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Korea became developed Country </a:t>
            </a:r>
          </a:p>
          <a:p>
            <a:pPr algn="ctr"/>
            <a:r>
              <a:rPr lang="en-PH" sz="2400" dirty="0">
                <a:solidFill>
                  <a:srgbClr val="FF0000"/>
                </a:solidFill>
                <a:latin typeface="Times New Roman" panose="02020603050405020304" pitchFamily="18" charset="0"/>
                <a:cs typeface="Times New Roman" panose="02020603050405020304" pitchFamily="18" charset="0"/>
              </a:rPr>
              <a:t>GDP per Capita US$31,489/2020</a:t>
            </a:r>
          </a:p>
          <a:p>
            <a:pPr algn="ctr"/>
            <a:r>
              <a:rPr lang="en-PH" sz="2400" dirty="0">
                <a:solidFill>
                  <a:schemeClr val="tx1"/>
                </a:solidFill>
                <a:latin typeface="Times New Roman" panose="02020603050405020304" pitchFamily="18" charset="0"/>
                <a:cs typeface="Times New Roman" panose="02020603050405020304" pitchFamily="18" charset="0"/>
              </a:rPr>
              <a:t>(335 times increase since 1961)</a:t>
            </a:r>
          </a:p>
        </p:txBody>
      </p:sp>
      <p:sp>
        <p:nvSpPr>
          <p:cNvPr id="6" name="Rectangle: Rounded Corners 5">
            <a:extLst>
              <a:ext uri="{FF2B5EF4-FFF2-40B4-BE49-F238E27FC236}">
                <a16:creationId xmlns:a16="http://schemas.microsoft.com/office/drawing/2014/main" id="{56A8E49B-FDE4-1406-A5E0-C3FAB4678AA4}"/>
              </a:ext>
            </a:extLst>
          </p:cNvPr>
          <p:cNvSpPr/>
          <p:nvPr/>
        </p:nvSpPr>
        <p:spPr>
          <a:xfrm>
            <a:off x="100012" y="1076324"/>
            <a:ext cx="3867150" cy="1781175"/>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2400" dirty="0">
              <a:solidFill>
                <a:schemeClr val="tx1"/>
              </a:solidFill>
              <a:latin typeface="Times New Roman" panose="02020603050405020304" pitchFamily="18" charset="0"/>
              <a:cs typeface="Times New Roman" panose="02020603050405020304" pitchFamily="18" charset="0"/>
            </a:endParaRPr>
          </a:p>
          <a:p>
            <a:pPr algn="ctr"/>
            <a:r>
              <a:rPr lang="en-PH" sz="2400" dirty="0">
                <a:solidFill>
                  <a:schemeClr val="tx1"/>
                </a:solidFill>
                <a:latin typeface="Times New Roman" panose="02020603050405020304" pitchFamily="18" charset="0"/>
                <a:cs typeface="Times New Roman" panose="02020603050405020304" pitchFamily="18" charset="0"/>
              </a:rPr>
              <a:t>Korea</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was</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the</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poorest</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country</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in</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the</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world</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in</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1953 </a:t>
            </a:r>
          </a:p>
          <a:p>
            <a:pPr algn="ctr"/>
            <a:r>
              <a:rPr lang="en-PH" altLang="ko-KR" sz="2400" dirty="0">
                <a:solidFill>
                  <a:srgbClr val="FF0000"/>
                </a:solidFill>
                <a:latin typeface="Times New Roman" panose="02020603050405020304" pitchFamily="18" charset="0"/>
                <a:ea typeface="HY견명조" panose="02030600000101010101" pitchFamily="18" charset="-127"/>
                <a:cs typeface="Times New Roman" panose="02020603050405020304" pitchFamily="18" charset="0"/>
              </a:rPr>
              <a:t>GDP per Capita </a:t>
            </a:r>
          </a:p>
          <a:p>
            <a:pPr algn="ctr"/>
            <a:r>
              <a:rPr lang="en-PH" altLang="ko-KR" sz="2400" dirty="0">
                <a:solidFill>
                  <a:srgbClr val="FF0000"/>
                </a:solidFill>
                <a:latin typeface="Times New Roman" panose="02020603050405020304" pitchFamily="18" charset="0"/>
                <a:ea typeface="HY견명조" panose="02030600000101010101" pitchFamily="18" charset="-127"/>
                <a:cs typeface="Times New Roman" panose="02020603050405020304" pitchFamily="18" charset="0"/>
              </a:rPr>
              <a:t>U$94/1961 </a:t>
            </a:r>
          </a:p>
          <a:p>
            <a:pPr algn="ctr"/>
            <a:endParaRPr lang="en-PH" sz="2400" dirty="0">
              <a:solidFill>
                <a:schemeClr val="tx1"/>
              </a:solidFill>
              <a:latin typeface="Times New Roman" panose="02020603050405020304" pitchFamily="18" charset="0"/>
              <a:cs typeface="Times New Roman" panose="02020603050405020304" pitchFamily="18" charset="0"/>
            </a:endParaRPr>
          </a:p>
        </p:txBody>
      </p:sp>
      <p:sp>
        <p:nvSpPr>
          <p:cNvPr id="7" name="Arrow: Right 6">
            <a:extLst>
              <a:ext uri="{FF2B5EF4-FFF2-40B4-BE49-F238E27FC236}">
                <a16:creationId xmlns:a16="http://schemas.microsoft.com/office/drawing/2014/main" id="{C83B1AA9-9321-4785-F103-45ACD57C76E2}"/>
              </a:ext>
            </a:extLst>
          </p:cNvPr>
          <p:cNvSpPr/>
          <p:nvPr/>
        </p:nvSpPr>
        <p:spPr>
          <a:xfrm>
            <a:off x="4140994" y="1762125"/>
            <a:ext cx="438150" cy="638175"/>
          </a:xfrm>
          <a:prstGeom prst="right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 name="TextBox 7">
            <a:extLst>
              <a:ext uri="{FF2B5EF4-FFF2-40B4-BE49-F238E27FC236}">
                <a16:creationId xmlns:a16="http://schemas.microsoft.com/office/drawing/2014/main" id="{4B6FEFEF-7E67-4DB2-6C7C-4EEF227E05FB}"/>
              </a:ext>
            </a:extLst>
          </p:cNvPr>
          <p:cNvSpPr txBox="1"/>
          <p:nvPr/>
        </p:nvSpPr>
        <p:spPr>
          <a:xfrm>
            <a:off x="3231356" y="550513"/>
            <a:ext cx="225742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After 60 Years</a:t>
            </a:r>
          </a:p>
        </p:txBody>
      </p:sp>
      <p:sp>
        <p:nvSpPr>
          <p:cNvPr id="9" name="Arrow: Down 8">
            <a:extLst>
              <a:ext uri="{FF2B5EF4-FFF2-40B4-BE49-F238E27FC236}">
                <a16:creationId xmlns:a16="http://schemas.microsoft.com/office/drawing/2014/main" id="{EC76F3EF-85A8-F488-E69C-3064872BC889}"/>
              </a:ext>
            </a:extLst>
          </p:cNvPr>
          <p:cNvSpPr/>
          <p:nvPr/>
        </p:nvSpPr>
        <p:spPr>
          <a:xfrm>
            <a:off x="4018361" y="2676523"/>
            <a:ext cx="647700" cy="533400"/>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0" name="Oval 9">
            <a:extLst>
              <a:ext uri="{FF2B5EF4-FFF2-40B4-BE49-F238E27FC236}">
                <a16:creationId xmlns:a16="http://schemas.microsoft.com/office/drawing/2014/main" id="{5AFF86C8-70DB-CF33-60F6-223E8252B599}"/>
              </a:ext>
            </a:extLst>
          </p:cNvPr>
          <p:cNvSpPr/>
          <p:nvPr/>
        </p:nvSpPr>
        <p:spPr>
          <a:xfrm>
            <a:off x="2143125" y="3305174"/>
            <a:ext cx="4057650" cy="533400"/>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Transformation</a:t>
            </a:r>
            <a:endParaRPr lang="en-PH" sz="24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1" name="TextBox 10">
            <a:extLst>
              <a:ext uri="{FF2B5EF4-FFF2-40B4-BE49-F238E27FC236}">
                <a16:creationId xmlns:a16="http://schemas.microsoft.com/office/drawing/2014/main" id="{E7290D5B-F5A0-E3FF-C8B6-A2003585F73B}"/>
              </a:ext>
            </a:extLst>
          </p:cNvPr>
          <p:cNvSpPr txBox="1"/>
          <p:nvPr/>
        </p:nvSpPr>
        <p:spPr>
          <a:xfrm>
            <a:off x="814387" y="3305174"/>
            <a:ext cx="12192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How</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a:t>
            </a:r>
            <a:endParaRPr lang="en-PH" sz="2400" dirty="0">
              <a:latin typeface="Times New Roman" panose="02020603050405020304" pitchFamily="18"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F62DF390-D806-DC7D-0AFC-B6814F751EDE}"/>
              </a:ext>
            </a:extLst>
          </p:cNvPr>
          <p:cNvSpPr/>
          <p:nvPr/>
        </p:nvSpPr>
        <p:spPr>
          <a:xfrm>
            <a:off x="466725" y="4467225"/>
            <a:ext cx="3648075" cy="6858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2400" dirty="0">
              <a:solidFill>
                <a:schemeClr val="tx1"/>
              </a:solidFill>
              <a:latin typeface="Times New Roman" panose="02020603050405020304" pitchFamily="18" charset="0"/>
              <a:cs typeface="Times New Roman" panose="02020603050405020304" pitchFamily="18" charset="0"/>
            </a:endParaRPr>
          </a:p>
          <a:p>
            <a:pPr algn="ctr"/>
            <a:r>
              <a:rPr lang="en-PH" sz="2400" dirty="0">
                <a:solidFill>
                  <a:schemeClr val="tx1"/>
                </a:solidFill>
                <a:latin typeface="Times New Roman" panose="02020603050405020304" pitchFamily="18" charset="0"/>
                <a:cs typeface="Times New Roman" panose="02020603050405020304" pitchFamily="18" charset="0"/>
              </a:rPr>
              <a:t>Economic Development Plan</a:t>
            </a:r>
            <a:endParaRPr lang="en-PH" sz="24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a:p>
            <a:pPr algn="ctr"/>
            <a:endParaRPr lang="en-PH" sz="2400" dirty="0">
              <a:solidFill>
                <a:schemeClr val="tx1"/>
              </a:solidFill>
              <a:latin typeface="Times New Roman" panose="02020603050405020304" pitchFamily="18"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1B7E322B-1FE8-D288-1AAD-13A1C6FA604B}"/>
              </a:ext>
            </a:extLst>
          </p:cNvPr>
          <p:cNvSpPr/>
          <p:nvPr/>
        </p:nvSpPr>
        <p:spPr>
          <a:xfrm>
            <a:off x="4772025" y="4467225"/>
            <a:ext cx="3762375" cy="6858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err="1">
                <a:solidFill>
                  <a:schemeClr val="tx1"/>
                </a:solidFill>
                <a:latin typeface="Times New Roman" panose="02020603050405020304" pitchFamily="18" charset="0"/>
                <a:cs typeface="Times New Roman" panose="02020603050405020304" pitchFamily="18" charset="0"/>
              </a:rPr>
              <a:t>Saemaul</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err="1">
                <a:solidFill>
                  <a:schemeClr val="tx1"/>
                </a:solidFill>
                <a:latin typeface="Times New Roman" panose="02020603050405020304" pitchFamily="18" charset="0"/>
                <a:cs typeface="Times New Roman" panose="02020603050405020304" pitchFamily="18" charset="0"/>
              </a:rPr>
              <a:t>Undong</a:t>
            </a:r>
            <a:endParaRPr lang="en-PH" altLang="ko-KR" sz="2400" dirty="0">
              <a:solidFill>
                <a:schemeClr val="tx1"/>
              </a:solidFill>
              <a:latin typeface="Times New Roman" panose="02020603050405020304" pitchFamily="18" charset="0"/>
              <a:cs typeface="Times New Roman" panose="02020603050405020304" pitchFamily="18" charset="0"/>
            </a:endParaRPr>
          </a:p>
          <a:p>
            <a:pPr algn="ctr"/>
            <a:r>
              <a:rPr lang="en-PH" sz="2400" dirty="0">
                <a:solidFill>
                  <a:schemeClr val="tx1"/>
                </a:solidFill>
                <a:latin typeface="Times New Roman" panose="02020603050405020304" pitchFamily="18" charset="0"/>
                <a:cs typeface="Times New Roman" panose="02020603050405020304" pitchFamily="18" charset="0"/>
              </a:rPr>
              <a:t>New Village Movement</a:t>
            </a:r>
          </a:p>
        </p:txBody>
      </p:sp>
      <p:sp>
        <p:nvSpPr>
          <p:cNvPr id="15" name="Rectangle: Rounded Corners 14">
            <a:extLst>
              <a:ext uri="{FF2B5EF4-FFF2-40B4-BE49-F238E27FC236}">
                <a16:creationId xmlns:a16="http://schemas.microsoft.com/office/drawing/2014/main" id="{42172137-B34B-A940-36C1-0A922F538A42}"/>
              </a:ext>
            </a:extLst>
          </p:cNvPr>
          <p:cNvSpPr/>
          <p:nvPr/>
        </p:nvSpPr>
        <p:spPr>
          <a:xfrm>
            <a:off x="466725" y="5600700"/>
            <a:ext cx="3724275" cy="1028702"/>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itchFamily="18" charset="0"/>
                <a:cs typeface="Times New Roman" pitchFamily="18" charset="0"/>
              </a:rPr>
              <a:t>Foreign Capital Inflow</a:t>
            </a:r>
            <a:endParaRPr lang="en-US" sz="2400" dirty="0">
              <a:solidFill>
                <a:schemeClr val="tx1"/>
              </a:solidFill>
              <a:latin typeface="HY견명조" panose="02030600000101010101" pitchFamily="18" charset="-127"/>
              <a:ea typeface="HY견명조" panose="02030600000101010101" pitchFamily="18" charset="-127"/>
              <a:cs typeface="Times New Roman" pitchFamily="18" charset="0"/>
            </a:endParaRPr>
          </a:p>
          <a:p>
            <a:pPr algn="ctr"/>
            <a:r>
              <a:rPr lang="en-US" sz="2400" dirty="0">
                <a:solidFill>
                  <a:schemeClr val="tx1"/>
                </a:solidFill>
                <a:latin typeface="Times New Roman" pitchFamily="18" charset="0"/>
                <a:cs typeface="Times New Roman" pitchFamily="18" charset="0"/>
              </a:rPr>
              <a:t>Industrialization</a:t>
            </a:r>
            <a:endParaRPr lang="en-US" sz="2400" dirty="0">
              <a:solidFill>
                <a:schemeClr val="tx1"/>
              </a:solidFill>
              <a:latin typeface="HY견명조" panose="02030600000101010101" pitchFamily="18" charset="-127"/>
              <a:ea typeface="HY견명조" panose="02030600000101010101" pitchFamily="18" charset="-127"/>
              <a:cs typeface="Times New Roman" pitchFamily="18" charset="0"/>
            </a:endParaRPr>
          </a:p>
          <a:p>
            <a:pPr algn="ctr"/>
            <a:r>
              <a:rPr lang="en-US" sz="2400" dirty="0">
                <a:solidFill>
                  <a:schemeClr val="tx1"/>
                </a:solidFill>
                <a:latin typeface="Times New Roman" pitchFamily="18" charset="0"/>
                <a:cs typeface="Times New Roman" pitchFamily="18" charset="0"/>
              </a:rPr>
              <a:t>Export Promotion</a:t>
            </a:r>
            <a:endParaRPr lang="en-PH" sz="24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4C154AE9-C44B-362F-1E69-86C2AF82765F}"/>
              </a:ext>
            </a:extLst>
          </p:cNvPr>
          <p:cNvSpPr/>
          <p:nvPr/>
        </p:nvSpPr>
        <p:spPr>
          <a:xfrm>
            <a:off x="4838700" y="5600700"/>
            <a:ext cx="3619500" cy="904875"/>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cs typeface="Times New Roman" panose="02020603050405020304" pitchFamily="18" charset="0"/>
              </a:rPr>
              <a:t>Pioneering</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Spirit</a:t>
            </a:r>
            <a:endParaRPr lang="en-PH" altLang="ko-KR" sz="24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a:p>
            <a:pPr algn="ctr"/>
            <a:r>
              <a:rPr lang="en-PH" sz="2400" dirty="0">
                <a:solidFill>
                  <a:schemeClr val="tx1"/>
                </a:solidFill>
                <a:latin typeface="Times New Roman" panose="02020603050405020304" pitchFamily="18" charset="0"/>
                <a:cs typeface="Times New Roman" panose="02020603050405020304" pitchFamily="18" charset="0"/>
              </a:rPr>
              <a:t>Canaan Farmers School</a:t>
            </a:r>
          </a:p>
        </p:txBody>
      </p:sp>
      <p:cxnSp>
        <p:nvCxnSpPr>
          <p:cNvPr id="19" name="Straight Arrow Connector 18">
            <a:extLst>
              <a:ext uri="{FF2B5EF4-FFF2-40B4-BE49-F238E27FC236}">
                <a16:creationId xmlns:a16="http://schemas.microsoft.com/office/drawing/2014/main" id="{C34D241F-99A7-0498-4F6E-BB1840669DEF}"/>
              </a:ext>
            </a:extLst>
          </p:cNvPr>
          <p:cNvCxnSpPr>
            <a:stCxn id="13" idx="0"/>
            <a:endCxn id="10" idx="4"/>
          </p:cNvCxnSpPr>
          <p:nvPr/>
        </p:nvCxnSpPr>
        <p:spPr>
          <a:xfrm flipV="1">
            <a:off x="2290763" y="3838574"/>
            <a:ext cx="1881187" cy="62865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B7CBAAD-09BD-283C-C5D3-FAC8B3D0E55C}"/>
              </a:ext>
            </a:extLst>
          </p:cNvPr>
          <p:cNvCxnSpPr>
            <a:stCxn id="14" idx="0"/>
            <a:endCxn id="10" idx="4"/>
          </p:cNvCxnSpPr>
          <p:nvPr/>
        </p:nvCxnSpPr>
        <p:spPr>
          <a:xfrm flipH="1" flipV="1">
            <a:off x="4171950" y="3838574"/>
            <a:ext cx="2481263" cy="62865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Arrow: Up 21">
            <a:extLst>
              <a:ext uri="{FF2B5EF4-FFF2-40B4-BE49-F238E27FC236}">
                <a16:creationId xmlns:a16="http://schemas.microsoft.com/office/drawing/2014/main" id="{967D5DCE-1767-89DE-0574-C3B5F8AE235B}"/>
              </a:ext>
            </a:extLst>
          </p:cNvPr>
          <p:cNvSpPr/>
          <p:nvPr/>
        </p:nvSpPr>
        <p:spPr>
          <a:xfrm>
            <a:off x="2143125" y="5191125"/>
            <a:ext cx="704850" cy="314325"/>
          </a:xfrm>
          <a:prstGeom prst="up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3" name="Arrow: Up 22">
            <a:extLst>
              <a:ext uri="{FF2B5EF4-FFF2-40B4-BE49-F238E27FC236}">
                <a16:creationId xmlns:a16="http://schemas.microsoft.com/office/drawing/2014/main" id="{611377F8-B123-BE89-6C4A-D4776D87BCE2}"/>
              </a:ext>
            </a:extLst>
          </p:cNvPr>
          <p:cNvSpPr/>
          <p:nvPr/>
        </p:nvSpPr>
        <p:spPr>
          <a:xfrm>
            <a:off x="6338887" y="5210176"/>
            <a:ext cx="704850" cy="314325"/>
          </a:xfrm>
          <a:prstGeom prst="up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4" name="Thought Bubble: Cloud 23">
            <a:extLst>
              <a:ext uri="{FF2B5EF4-FFF2-40B4-BE49-F238E27FC236}">
                <a16:creationId xmlns:a16="http://schemas.microsoft.com/office/drawing/2014/main" id="{EBEA4E65-1A28-D2DD-8D5D-33D4A836B6D5}"/>
              </a:ext>
            </a:extLst>
          </p:cNvPr>
          <p:cNvSpPr/>
          <p:nvPr/>
        </p:nvSpPr>
        <p:spPr>
          <a:xfrm>
            <a:off x="6767512" y="3322023"/>
            <a:ext cx="2043113" cy="685800"/>
          </a:xfrm>
          <a:prstGeom prst="cloudCallout">
            <a:avLst>
              <a:gd name="adj1" fmla="val -78642"/>
              <a:gd name="adj2" fmla="val -13889"/>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Dream</a:t>
            </a:r>
          </a:p>
        </p:txBody>
      </p:sp>
      <p:sp>
        <p:nvSpPr>
          <p:cNvPr id="3" name="TextBox 2">
            <a:extLst>
              <a:ext uri="{FF2B5EF4-FFF2-40B4-BE49-F238E27FC236}">
                <a16:creationId xmlns:a16="http://schemas.microsoft.com/office/drawing/2014/main" id="{633A5D34-AB0A-B3E5-3687-EBACF3940BD5}"/>
              </a:ext>
            </a:extLst>
          </p:cNvPr>
          <p:cNvSpPr txBox="1"/>
          <p:nvPr/>
        </p:nvSpPr>
        <p:spPr>
          <a:xfrm>
            <a:off x="4666061" y="5337544"/>
            <a:ext cx="4011214" cy="1420178"/>
          </a:xfrm>
          <a:prstGeom prst="rect">
            <a:avLst/>
          </a:prstGeom>
          <a:noFill/>
          <a:ln w="38100">
            <a:solidFill>
              <a:srgbClr val="FF0000"/>
            </a:solidFill>
          </a:ln>
        </p:spPr>
        <p:txBody>
          <a:bodyPr wrap="square" rtlCol="0">
            <a:spAutoFit/>
          </a:bodyPr>
          <a:lstStyle/>
          <a:p>
            <a:endParaRPr lang="en-PH" dirty="0"/>
          </a:p>
        </p:txBody>
      </p:sp>
    </p:spTree>
    <p:extLst>
      <p:ext uri="{BB962C8B-B14F-4D97-AF65-F5344CB8AC3E}">
        <p14:creationId xmlns:p14="http://schemas.microsoft.com/office/powerpoint/2010/main" val="292843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hlinkClick r:id="rId2"/>
            <a:extLst>
              <a:ext uri="{FF2B5EF4-FFF2-40B4-BE49-F238E27FC236}">
                <a16:creationId xmlns:a16="http://schemas.microsoft.com/office/drawing/2014/main" id="{4561054A-1874-4B2E-9678-CBF0A2CDDB3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33376" y="1108075"/>
            <a:ext cx="5715000" cy="4641850"/>
          </a:xfrm>
          <a:prstGeom prst="rect">
            <a:avLst/>
          </a:prstGeom>
          <a:noFill/>
          <a:ln>
            <a:noFill/>
          </a:ln>
        </p:spPr>
      </p:pic>
      <p:sp>
        <p:nvSpPr>
          <p:cNvPr id="10" name="TextBox 9">
            <a:extLst>
              <a:ext uri="{FF2B5EF4-FFF2-40B4-BE49-F238E27FC236}">
                <a16:creationId xmlns:a16="http://schemas.microsoft.com/office/drawing/2014/main" id="{45FEFA66-D030-41C1-815B-F7024E4DC1ED}"/>
              </a:ext>
            </a:extLst>
          </p:cNvPr>
          <p:cNvSpPr txBox="1"/>
          <p:nvPr/>
        </p:nvSpPr>
        <p:spPr>
          <a:xfrm>
            <a:off x="1068161" y="5881955"/>
            <a:ext cx="4714875" cy="400110"/>
          </a:xfrm>
          <a:prstGeom prst="rect">
            <a:avLst/>
          </a:prstGeom>
          <a:noFill/>
        </p:spPr>
        <p:txBody>
          <a:bodyPr wrap="square">
            <a:spAutoFit/>
          </a:bodyPr>
          <a:lstStyle/>
          <a:p>
            <a:r>
              <a:rPr lang="en-PH" sz="2000" dirty="0" err="1">
                <a:solidFill>
                  <a:srgbClr val="1F1F1F"/>
                </a:solidFill>
                <a:latin typeface="Times New Roman" panose="02020603050405020304" pitchFamily="18" charset="0"/>
                <a:ea typeface="함초롬바탕" panose="02030604000101010101" pitchFamily="18" charset="-127"/>
                <a:cs typeface="Times New Roman" panose="02020603050405020304" pitchFamily="18" charset="0"/>
              </a:rPr>
              <a:t>Kyunhyang</a:t>
            </a:r>
            <a:r>
              <a:rPr lang="en-PH" sz="2000" dirty="0">
                <a:solidFill>
                  <a:srgbClr val="1F1F1F"/>
                </a:solidFill>
                <a:latin typeface="Times New Roman" panose="02020603050405020304" pitchFamily="18" charset="0"/>
                <a:ea typeface="함초롬바탕" panose="02030604000101010101" pitchFamily="18" charset="-127"/>
                <a:cs typeface="Times New Roman" panose="02020603050405020304" pitchFamily="18" charset="0"/>
              </a:rPr>
              <a:t> Newspaper February 1962</a:t>
            </a:r>
            <a:r>
              <a:rPr lang="en-PH" sz="2000" dirty="0">
                <a:solidFill>
                  <a:srgbClr val="1F1F1F"/>
                </a:solidFill>
                <a:effectLst/>
                <a:latin typeface="Times New Roman" panose="02020603050405020304" pitchFamily="18" charset="0"/>
                <a:cs typeface="Times New Roman" panose="02020603050405020304" pitchFamily="18" charset="0"/>
              </a:rPr>
              <a:t> </a:t>
            </a:r>
            <a:endParaRPr lang="en-PH" sz="20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2390B93C-D3C8-4C4E-85B0-1ABF4E38F8A3}"/>
              </a:ext>
            </a:extLst>
          </p:cNvPr>
          <p:cNvSpPr txBox="1"/>
          <p:nvPr/>
        </p:nvSpPr>
        <p:spPr>
          <a:xfrm>
            <a:off x="6210299" y="1990724"/>
            <a:ext cx="2600325" cy="162877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Former President Park Chung-</a:t>
            </a:r>
            <a:r>
              <a:rPr lang="en-PH" sz="2400" dirty="0" err="1">
                <a:latin typeface="Times New Roman" panose="02020603050405020304" pitchFamily="18" charset="0"/>
                <a:cs typeface="Times New Roman" panose="02020603050405020304" pitchFamily="18" charset="0"/>
              </a:rPr>
              <a:t>hee</a:t>
            </a:r>
            <a:r>
              <a:rPr lang="en-PH" sz="2400" dirty="0">
                <a:latin typeface="Times New Roman" panose="02020603050405020304" pitchFamily="18" charset="0"/>
                <a:cs typeface="Times New Roman" panose="02020603050405020304" pitchFamily="18" charset="0"/>
              </a:rPr>
              <a:t> visited Canaan on February 9, 1962. </a:t>
            </a:r>
          </a:p>
        </p:txBody>
      </p:sp>
      <p:sp>
        <p:nvSpPr>
          <p:cNvPr id="12" name="Arrow: Down 11">
            <a:extLst>
              <a:ext uri="{FF2B5EF4-FFF2-40B4-BE49-F238E27FC236}">
                <a16:creationId xmlns:a16="http://schemas.microsoft.com/office/drawing/2014/main" id="{42395F11-C4A5-4921-966A-00AC04112B18}"/>
              </a:ext>
            </a:extLst>
          </p:cNvPr>
          <p:cNvSpPr/>
          <p:nvPr/>
        </p:nvSpPr>
        <p:spPr>
          <a:xfrm>
            <a:off x="7096125" y="3771900"/>
            <a:ext cx="714375" cy="314325"/>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3" name="Rectangle: Rounded Corners 12">
            <a:extLst>
              <a:ext uri="{FF2B5EF4-FFF2-40B4-BE49-F238E27FC236}">
                <a16:creationId xmlns:a16="http://schemas.microsoft.com/office/drawing/2014/main" id="{89C07765-5C93-46C1-A067-041D05BE5747}"/>
              </a:ext>
            </a:extLst>
          </p:cNvPr>
          <p:cNvSpPr/>
          <p:nvPr/>
        </p:nvSpPr>
        <p:spPr>
          <a:xfrm>
            <a:off x="6210299" y="4257675"/>
            <a:ext cx="2600325" cy="20193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Birth of </a:t>
            </a:r>
            <a:r>
              <a:rPr lang="en-PH" sz="2400" dirty="0" err="1">
                <a:solidFill>
                  <a:schemeClr val="tx1"/>
                </a:solidFill>
                <a:latin typeface="Times New Roman" panose="02020603050405020304" pitchFamily="18" charset="0"/>
                <a:cs typeface="Times New Roman" panose="02020603050405020304" pitchFamily="18" charset="0"/>
              </a:rPr>
              <a:t>Saemaul</a:t>
            </a:r>
            <a:r>
              <a:rPr lang="en-PH" sz="2400" dirty="0">
                <a:solidFill>
                  <a:schemeClr val="tx1"/>
                </a:solidFill>
                <a:latin typeface="Times New Roman" panose="02020603050405020304" pitchFamily="18" charset="0"/>
                <a:cs typeface="Times New Roman" panose="02020603050405020304" pitchFamily="18" charset="0"/>
              </a:rPr>
              <a:t> </a:t>
            </a:r>
            <a:r>
              <a:rPr lang="en-PH" sz="2400" dirty="0" err="1">
                <a:solidFill>
                  <a:schemeClr val="tx1"/>
                </a:solidFill>
                <a:latin typeface="Times New Roman" panose="02020603050405020304" pitchFamily="18" charset="0"/>
                <a:cs typeface="Times New Roman" panose="02020603050405020304" pitchFamily="18" charset="0"/>
              </a:rPr>
              <a:t>Undng</a:t>
            </a:r>
            <a:r>
              <a:rPr lang="en-PH" sz="2400" dirty="0">
                <a:solidFill>
                  <a:schemeClr val="tx1"/>
                </a:solidFill>
                <a:latin typeface="Times New Roman" panose="02020603050405020304" pitchFamily="18" charset="0"/>
                <a:cs typeface="Times New Roman" panose="02020603050405020304" pitchFamily="18" charset="0"/>
              </a:rPr>
              <a:t> or New Village Movement in 1970</a:t>
            </a:r>
          </a:p>
        </p:txBody>
      </p:sp>
      <p:sp>
        <p:nvSpPr>
          <p:cNvPr id="5" name="TextBox 4">
            <a:extLst>
              <a:ext uri="{FF2B5EF4-FFF2-40B4-BE49-F238E27FC236}">
                <a16:creationId xmlns:a16="http://schemas.microsoft.com/office/drawing/2014/main" id="{3C27A6A1-2444-BF51-A98E-B1A9292D0D44}"/>
              </a:ext>
            </a:extLst>
          </p:cNvPr>
          <p:cNvSpPr txBox="1"/>
          <p:nvPr/>
        </p:nvSpPr>
        <p:spPr>
          <a:xfrm>
            <a:off x="190500" y="314325"/>
            <a:ext cx="86487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Canaan Farmers School was founded by Elder Yong Ki Kim in 1962 </a:t>
            </a:r>
          </a:p>
        </p:txBody>
      </p:sp>
    </p:spTree>
    <p:extLst>
      <p:ext uri="{BB962C8B-B14F-4D97-AF65-F5344CB8AC3E}">
        <p14:creationId xmlns:p14="http://schemas.microsoft.com/office/powerpoint/2010/main" val="3860488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linds(horizont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22">
            <a:extLst>
              <a:ext uri="{FF2B5EF4-FFF2-40B4-BE49-F238E27FC236}">
                <a16:creationId xmlns:a16="http://schemas.microsoft.com/office/drawing/2014/main" id="{69F877C1-0944-4BA0-838F-21ED2F635AC0}"/>
              </a:ext>
            </a:extLst>
          </p:cNvPr>
          <p:cNvGrpSpPr>
            <a:grpSpLocks/>
          </p:cNvGrpSpPr>
          <p:nvPr/>
        </p:nvGrpSpPr>
        <p:grpSpPr bwMode="auto">
          <a:xfrm>
            <a:off x="241252" y="192530"/>
            <a:ext cx="4206923" cy="2309841"/>
            <a:chOff x="896" y="800"/>
            <a:chExt cx="4405" cy="3147"/>
          </a:xfrm>
        </p:grpSpPr>
        <p:pic>
          <p:nvPicPr>
            <p:cNvPr id="7" name="Picture 15" descr="1966년 막사이사이상 수상">
              <a:extLst>
                <a:ext uri="{FF2B5EF4-FFF2-40B4-BE49-F238E27FC236}">
                  <a16:creationId xmlns:a16="http://schemas.microsoft.com/office/drawing/2014/main" id="{EE68F59F-0C22-4816-9BF0-F642802579F4}"/>
                </a:ext>
              </a:extLst>
            </p:cNvPr>
            <p:cNvPicPr>
              <a:picLocks noChangeAspect="1" noChangeArrowheads="1"/>
            </p:cNvPicPr>
            <p:nvPr/>
          </p:nvPicPr>
          <p:blipFill>
            <a:blip r:embed="rId2" cstate="print"/>
            <a:srcRect/>
            <a:stretch>
              <a:fillRect/>
            </a:stretch>
          </p:blipFill>
          <p:spPr bwMode="auto">
            <a:xfrm>
              <a:off x="896" y="800"/>
              <a:ext cx="4405" cy="3147"/>
            </a:xfrm>
            <a:prstGeom prst="rect">
              <a:avLst/>
            </a:prstGeom>
            <a:ln>
              <a:headEnd/>
              <a:tailEnd/>
            </a:ln>
          </p:spPr>
          <p:style>
            <a:lnRef idx="1">
              <a:schemeClr val="dk1"/>
            </a:lnRef>
            <a:fillRef idx="2">
              <a:schemeClr val="dk1"/>
            </a:fillRef>
            <a:effectRef idx="1">
              <a:schemeClr val="dk1"/>
            </a:effectRef>
            <a:fontRef idx="minor">
              <a:schemeClr val="dk1"/>
            </a:fontRef>
          </p:style>
        </p:pic>
        <p:sp>
          <p:nvSpPr>
            <p:cNvPr id="8" name="Text Box 21">
              <a:extLst>
                <a:ext uri="{FF2B5EF4-FFF2-40B4-BE49-F238E27FC236}">
                  <a16:creationId xmlns:a16="http://schemas.microsoft.com/office/drawing/2014/main" id="{8547407A-617F-4899-93E5-6271B4BF7091}"/>
                </a:ext>
              </a:extLst>
            </p:cNvPr>
            <p:cNvSpPr txBox="1">
              <a:spLocks noChangeArrowheads="1"/>
            </p:cNvSpPr>
            <p:nvPr/>
          </p:nvSpPr>
          <p:spPr bwMode="auto">
            <a:xfrm>
              <a:off x="911" y="3675"/>
              <a:ext cx="3820" cy="252"/>
            </a:xfrm>
            <a:prstGeom prst="rect">
              <a:avLst/>
            </a:prstGeom>
            <a:noFill/>
            <a:ln>
              <a:headEnd/>
              <a:tailEnd/>
            </a:ln>
          </p:spPr>
          <p:style>
            <a:lnRef idx="1">
              <a:schemeClr val="dk1"/>
            </a:lnRef>
            <a:fillRef idx="2">
              <a:schemeClr val="dk1"/>
            </a:fillRef>
            <a:effectRef idx="1">
              <a:schemeClr val="dk1"/>
            </a:effectRef>
            <a:fontRef idx="minor">
              <a:schemeClr val="dk1"/>
            </a:fontRef>
          </p:style>
          <p:txBody>
            <a:bodyPr wrap="none">
              <a:spAutoFit/>
            </a:bodyPr>
            <a:lstStyle/>
            <a:p>
              <a:pPr>
                <a:defRPr/>
              </a:pPr>
              <a:r>
                <a:rPr lang="en-US" altLang="ko-KR" b="0" dirty="0">
                  <a:solidFill>
                    <a:schemeClr val="bg1"/>
                  </a:solidFill>
                  <a:latin typeface="나눔고딕 Bold" pitchFamily="50" charset="-127"/>
                  <a:ea typeface="나눔고딕 Bold" pitchFamily="50" charset="-127"/>
                </a:rPr>
                <a:t>1966</a:t>
              </a:r>
              <a:r>
                <a:rPr lang="ko-KR" altLang="en-US" b="0" dirty="0">
                  <a:solidFill>
                    <a:schemeClr val="bg1"/>
                  </a:solidFill>
                  <a:latin typeface="나눔고딕" pitchFamily="50" charset="-127"/>
                  <a:ea typeface="나눔고딕" pitchFamily="50" charset="-127"/>
                </a:rPr>
                <a:t>년 막사이사이상 수상</a:t>
              </a:r>
              <a:r>
                <a:rPr lang="en-US" altLang="ko-KR" b="0" dirty="0">
                  <a:solidFill>
                    <a:schemeClr val="bg1"/>
                  </a:solidFill>
                  <a:latin typeface="나눔고딕" pitchFamily="50" charset="-127"/>
                  <a:ea typeface="나눔고딕" pitchFamily="50" charset="-127"/>
                </a:rPr>
                <a:t>(</a:t>
              </a:r>
              <a:r>
                <a:rPr lang="ko-KR" altLang="en-US" b="0" dirty="0">
                  <a:solidFill>
                    <a:schemeClr val="bg1"/>
                  </a:solidFill>
                  <a:latin typeface="나눔고딕" pitchFamily="50" charset="-127"/>
                  <a:ea typeface="나눔고딕" pitchFamily="50" charset="-127"/>
                </a:rPr>
                <a:t>고무신과 두루마리를 입음</a:t>
              </a:r>
              <a:r>
                <a:rPr lang="en-US" altLang="ko-KR" b="0" dirty="0">
                  <a:solidFill>
                    <a:schemeClr val="bg1"/>
                  </a:solidFill>
                  <a:latin typeface="나눔고딕" pitchFamily="50" charset="-127"/>
                  <a:ea typeface="나눔고딕" pitchFamily="50" charset="-127"/>
                </a:rPr>
                <a:t>)</a:t>
              </a:r>
            </a:p>
          </p:txBody>
        </p:sp>
      </p:grpSp>
      <p:sp>
        <p:nvSpPr>
          <p:cNvPr id="9" name="TextBox 8">
            <a:extLst>
              <a:ext uri="{FF2B5EF4-FFF2-40B4-BE49-F238E27FC236}">
                <a16:creationId xmlns:a16="http://schemas.microsoft.com/office/drawing/2014/main" id="{D0F85F0E-0B8E-440B-A7CA-9E1165797FB8}"/>
              </a:ext>
            </a:extLst>
          </p:cNvPr>
          <p:cNvSpPr txBox="1"/>
          <p:nvPr/>
        </p:nvSpPr>
        <p:spPr>
          <a:xfrm>
            <a:off x="4876800" y="608901"/>
            <a:ext cx="3683048" cy="1200329"/>
          </a:xfrm>
          <a:prstGeom prst="rect">
            <a:avLst/>
          </a:prstGeom>
          <a:noFill/>
        </p:spPr>
        <p:txBody>
          <a:bodyPr wrap="square" rtlCol="0">
            <a:spAutoFit/>
          </a:bodyPr>
          <a:lstStyle/>
          <a:p>
            <a:r>
              <a:rPr lang="en-US" altLang="ko-KR" sz="2400" dirty="0">
                <a:latin typeface="Times New Roman" panose="02020603050405020304" pitchFamily="18" charset="0"/>
                <a:ea typeface="굴림" pitchFamily="50" charset="-127"/>
                <a:cs typeface="Times New Roman" pitchFamily="18" charset="0"/>
              </a:rPr>
              <a:t>Dr. Yong Ki Kim was a Magsaysay Awardee for Social Service in1966 </a:t>
            </a:r>
          </a:p>
        </p:txBody>
      </p:sp>
      <p:sp>
        <p:nvSpPr>
          <p:cNvPr id="16" name="Rectangle: Rounded Corners 15">
            <a:extLst>
              <a:ext uri="{FF2B5EF4-FFF2-40B4-BE49-F238E27FC236}">
                <a16:creationId xmlns:a16="http://schemas.microsoft.com/office/drawing/2014/main" id="{335E381F-517E-4A4C-916C-F325A755C9E9}"/>
              </a:ext>
            </a:extLst>
          </p:cNvPr>
          <p:cNvSpPr/>
          <p:nvPr/>
        </p:nvSpPr>
        <p:spPr>
          <a:xfrm>
            <a:off x="315888" y="2661765"/>
            <a:ext cx="4057650" cy="476250"/>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cs typeface="Times New Roman" panose="02020603050405020304" pitchFamily="18" charset="0"/>
              </a:rPr>
              <a:t>Oh</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my country, take courage</a:t>
            </a:r>
            <a:endParaRPr lang="en-PH" sz="2400" dirty="0">
              <a:solidFill>
                <a:schemeClr val="tx1"/>
              </a:solidFill>
              <a:latin typeface="Times New Roman" panose="02020603050405020304" pitchFamily="18" charset="0"/>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69BB8490-02F5-43F1-BC82-5CDCFCA29277}"/>
              </a:ext>
            </a:extLst>
          </p:cNvPr>
          <p:cNvSpPr/>
          <p:nvPr/>
        </p:nvSpPr>
        <p:spPr>
          <a:xfrm>
            <a:off x="1038224" y="3591620"/>
            <a:ext cx="4605337" cy="476250"/>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If you don’t like to work, do not eat</a:t>
            </a:r>
          </a:p>
        </p:txBody>
      </p:sp>
      <p:sp>
        <p:nvSpPr>
          <p:cNvPr id="18" name="Rectangle: Rounded Corners 17">
            <a:extLst>
              <a:ext uri="{FF2B5EF4-FFF2-40B4-BE49-F238E27FC236}">
                <a16:creationId xmlns:a16="http://schemas.microsoft.com/office/drawing/2014/main" id="{01216329-8400-4000-B481-9854C9F53166}"/>
              </a:ext>
            </a:extLst>
          </p:cNvPr>
          <p:cNvSpPr/>
          <p:nvPr/>
        </p:nvSpPr>
        <p:spPr>
          <a:xfrm>
            <a:off x="1452562" y="4610938"/>
            <a:ext cx="6486526" cy="476250"/>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ko-KR" sz="2400">
                <a:solidFill>
                  <a:schemeClr val="tx1"/>
                </a:solidFill>
                <a:latin typeface="Times New Roman" pitchFamily="18" charset="0"/>
                <a:cs typeface="Times New Roman" pitchFamily="18" charset="0"/>
              </a:rPr>
              <a:t>With the Bible in one hand and a hoe in the other</a:t>
            </a:r>
            <a:endParaRPr lang="en-US" altLang="ko-KR" sz="2400" dirty="0">
              <a:solidFill>
                <a:schemeClr val="tx1"/>
              </a:solidFill>
              <a:latin typeface="Times New Roman" pitchFamily="18" charset="0"/>
              <a:cs typeface="Times New Roman" pitchFamily="18" charset="0"/>
            </a:endParaRPr>
          </a:p>
        </p:txBody>
      </p:sp>
      <p:sp>
        <p:nvSpPr>
          <p:cNvPr id="19" name="Arrow: Down 18">
            <a:extLst>
              <a:ext uri="{FF2B5EF4-FFF2-40B4-BE49-F238E27FC236}">
                <a16:creationId xmlns:a16="http://schemas.microsoft.com/office/drawing/2014/main" id="{6675B667-63D8-40B5-B23B-9E77D0D01517}"/>
              </a:ext>
            </a:extLst>
          </p:cNvPr>
          <p:cNvSpPr/>
          <p:nvPr/>
        </p:nvSpPr>
        <p:spPr>
          <a:xfrm>
            <a:off x="4200525" y="5630255"/>
            <a:ext cx="676275" cy="411959"/>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0" name="TextBox 19">
            <a:extLst>
              <a:ext uri="{FF2B5EF4-FFF2-40B4-BE49-F238E27FC236}">
                <a16:creationId xmlns:a16="http://schemas.microsoft.com/office/drawing/2014/main" id="{5CBE5F52-EF0A-42A1-B9F9-67B32973999E}"/>
              </a:ext>
            </a:extLst>
          </p:cNvPr>
          <p:cNvSpPr txBox="1"/>
          <p:nvPr/>
        </p:nvSpPr>
        <p:spPr>
          <a:xfrm>
            <a:off x="1741511" y="5547753"/>
            <a:ext cx="2335189"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Pioneering Spirit</a:t>
            </a:r>
          </a:p>
        </p:txBody>
      </p:sp>
      <p:sp>
        <p:nvSpPr>
          <p:cNvPr id="21" name="Oval 20">
            <a:extLst>
              <a:ext uri="{FF2B5EF4-FFF2-40B4-BE49-F238E27FC236}">
                <a16:creationId xmlns:a16="http://schemas.microsoft.com/office/drawing/2014/main" id="{0419FDE1-8361-46E4-A813-2E3CC4579F49}"/>
              </a:ext>
            </a:extLst>
          </p:cNvPr>
          <p:cNvSpPr/>
          <p:nvPr/>
        </p:nvSpPr>
        <p:spPr>
          <a:xfrm>
            <a:off x="395286" y="6076745"/>
            <a:ext cx="8353425" cy="605111"/>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ko-KR" sz="2400">
                <a:solidFill>
                  <a:schemeClr val="tx1"/>
                </a:solidFill>
                <a:latin typeface="Times New Roman" pitchFamily="18" charset="0"/>
                <a:cs typeface="Times New Roman" pitchFamily="18" charset="0"/>
              </a:rPr>
              <a:t>Contribution of Economic Growth in Korea</a:t>
            </a:r>
            <a:endParaRPr lang="en-US" altLang="ko-KR" sz="2400" dirty="0">
              <a:solidFill>
                <a:schemeClr val="tx1"/>
              </a:solidFill>
              <a:latin typeface="Times New Roman" pitchFamily="18" charset="0"/>
              <a:cs typeface="Times New Roman" pitchFamily="18" charset="0"/>
            </a:endParaRPr>
          </a:p>
        </p:txBody>
      </p:sp>
      <p:sp>
        <p:nvSpPr>
          <p:cNvPr id="2" name="TextBox 1">
            <a:extLst>
              <a:ext uri="{FF2B5EF4-FFF2-40B4-BE49-F238E27FC236}">
                <a16:creationId xmlns:a16="http://schemas.microsoft.com/office/drawing/2014/main" id="{565F69B0-1DE6-4CF6-49F5-52FA1A347C8D}"/>
              </a:ext>
            </a:extLst>
          </p:cNvPr>
          <p:cNvSpPr txBox="1"/>
          <p:nvPr/>
        </p:nvSpPr>
        <p:spPr>
          <a:xfrm>
            <a:off x="1217564" y="3104134"/>
            <a:ext cx="4425998"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He loved his country and people</a:t>
            </a:r>
          </a:p>
        </p:txBody>
      </p:sp>
      <p:sp>
        <p:nvSpPr>
          <p:cNvPr id="3" name="TextBox 2">
            <a:extLst>
              <a:ext uri="{FF2B5EF4-FFF2-40B4-BE49-F238E27FC236}">
                <a16:creationId xmlns:a16="http://schemas.microsoft.com/office/drawing/2014/main" id="{A7CC3442-F9D2-8B5F-4531-7524D749475F}"/>
              </a:ext>
            </a:extLst>
          </p:cNvPr>
          <p:cNvSpPr txBox="1"/>
          <p:nvPr/>
        </p:nvSpPr>
        <p:spPr>
          <a:xfrm>
            <a:off x="1581148" y="4112217"/>
            <a:ext cx="53721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He emphasized hard work and diligence</a:t>
            </a:r>
          </a:p>
        </p:txBody>
      </p:sp>
      <p:sp>
        <p:nvSpPr>
          <p:cNvPr id="4" name="TextBox 3">
            <a:extLst>
              <a:ext uri="{FF2B5EF4-FFF2-40B4-BE49-F238E27FC236}">
                <a16:creationId xmlns:a16="http://schemas.microsoft.com/office/drawing/2014/main" id="{5113D980-167A-85BF-EB3F-808B7DA6328B}"/>
              </a:ext>
            </a:extLst>
          </p:cNvPr>
          <p:cNvSpPr txBox="1"/>
          <p:nvPr/>
        </p:nvSpPr>
        <p:spPr>
          <a:xfrm>
            <a:off x="2079692" y="5087985"/>
            <a:ext cx="534352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He practiced the Word of God in his life</a:t>
            </a:r>
          </a:p>
        </p:txBody>
      </p:sp>
      <p:pic>
        <p:nvPicPr>
          <p:cNvPr id="5" name="Picture 17" descr="PIC8F">
            <a:extLst>
              <a:ext uri="{FF2B5EF4-FFF2-40B4-BE49-F238E27FC236}">
                <a16:creationId xmlns:a16="http://schemas.microsoft.com/office/drawing/2014/main" id="{18553FD4-5F70-3FD7-4B43-5C80C3B3EF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1188" y="1804971"/>
            <a:ext cx="2027285" cy="2605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7034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p:bldP spid="21" grpId="0" animBg="1"/>
      <p:bldP spid="2" grpId="0"/>
      <p:bldP spid="3"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4" descr="10-1.JPG">
            <a:extLst>
              <a:ext uri="{FF2B5EF4-FFF2-40B4-BE49-F238E27FC236}">
                <a16:creationId xmlns:a16="http://schemas.microsoft.com/office/drawing/2014/main" id="{B9F6237B-DF8E-405B-96A5-2CF784B682FB}"/>
              </a:ext>
            </a:extLst>
          </p:cNvPr>
          <p:cNvPicPr>
            <a:picLocks noChangeAspect="1"/>
          </p:cNvPicPr>
          <p:nvPr/>
        </p:nvPicPr>
        <p:blipFill>
          <a:blip r:embed="rId2" cstate="print"/>
          <a:stretch>
            <a:fillRect/>
          </a:stretch>
        </p:blipFill>
        <p:spPr>
          <a:xfrm>
            <a:off x="537313" y="1202193"/>
            <a:ext cx="8069373" cy="5379582"/>
          </a:xfrm>
          <a:prstGeom prst="rect">
            <a:avLst/>
          </a:prstGeom>
        </p:spPr>
      </p:pic>
      <p:sp>
        <p:nvSpPr>
          <p:cNvPr id="3" name="TextBox 2">
            <a:extLst>
              <a:ext uri="{FF2B5EF4-FFF2-40B4-BE49-F238E27FC236}">
                <a16:creationId xmlns:a16="http://schemas.microsoft.com/office/drawing/2014/main" id="{492585BC-1F04-4237-8EC0-C6FCA45A3F10}"/>
              </a:ext>
            </a:extLst>
          </p:cNvPr>
          <p:cNvSpPr txBox="1"/>
          <p:nvPr/>
        </p:nvSpPr>
        <p:spPr>
          <a:xfrm>
            <a:off x="739036" y="438150"/>
            <a:ext cx="7743825"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To the world – Established World Canaan Movement in 2001 </a:t>
            </a:r>
          </a:p>
        </p:txBody>
      </p:sp>
    </p:spTree>
    <p:extLst>
      <p:ext uri="{BB962C8B-B14F-4D97-AF65-F5344CB8AC3E}">
        <p14:creationId xmlns:p14="http://schemas.microsoft.com/office/powerpoint/2010/main" val="1162235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asia">
            <a:extLst>
              <a:ext uri="{FF2B5EF4-FFF2-40B4-BE49-F238E27FC236}">
                <a16:creationId xmlns:a16="http://schemas.microsoft.com/office/drawing/2014/main" id="{A41E7D0F-44A3-45BA-A69E-F9AE32725C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0675" y="-35719"/>
            <a:ext cx="5203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5">
            <a:extLst>
              <a:ext uri="{FF2B5EF4-FFF2-40B4-BE49-F238E27FC236}">
                <a16:creationId xmlns:a16="http://schemas.microsoft.com/office/drawing/2014/main" id="{D0F32E8A-2946-4FBB-970F-A64487E881FF}"/>
              </a:ext>
            </a:extLst>
          </p:cNvPr>
          <p:cNvSpPr txBox="1">
            <a:spLocks noChangeArrowheads="1"/>
          </p:cNvSpPr>
          <p:nvPr/>
        </p:nvSpPr>
        <p:spPr bwMode="auto">
          <a:xfrm>
            <a:off x="339725" y="1108075"/>
            <a:ext cx="25209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Geographical Importance of Korea </a:t>
            </a:r>
          </a:p>
        </p:txBody>
      </p:sp>
      <p:sp>
        <p:nvSpPr>
          <p:cNvPr id="4" name="Rectangle 6">
            <a:extLst>
              <a:ext uri="{FF2B5EF4-FFF2-40B4-BE49-F238E27FC236}">
                <a16:creationId xmlns:a16="http://schemas.microsoft.com/office/drawing/2014/main" id="{2C98BC9E-5E4A-4865-B8D5-7A84CFD6E92C}"/>
              </a:ext>
            </a:extLst>
          </p:cNvPr>
          <p:cNvSpPr>
            <a:spLocks noChangeArrowheads="1"/>
          </p:cNvSpPr>
          <p:nvPr/>
        </p:nvSpPr>
        <p:spPr bwMode="auto">
          <a:xfrm>
            <a:off x="5797551" y="2060575"/>
            <a:ext cx="1270000" cy="360363"/>
          </a:xfrm>
          <a:prstGeom prst="rect">
            <a:avLst/>
          </a:prstGeom>
          <a:solidFill>
            <a:srgbClr val="66FFFF"/>
          </a:solidFill>
          <a:ln w="9525">
            <a:solidFill>
              <a:schemeClr val="tx1"/>
            </a:solidFill>
            <a:miter lim="800000"/>
            <a:headEnd/>
            <a:tailEnd/>
          </a:ln>
        </p:spPr>
        <p:txBody>
          <a:bodyPr wrap="none" anchor="ctr"/>
          <a:lstStyle/>
          <a:p>
            <a:pPr algn="ctr" fontAlgn="auto">
              <a:spcBef>
                <a:spcPts val="0"/>
              </a:spcBef>
              <a:spcAft>
                <a:spcPts val="0"/>
              </a:spcAft>
              <a:defRPr/>
            </a:pPr>
            <a:r>
              <a:rPr lang="en-US" altLang="ko-KR" sz="2400" dirty="0">
                <a:latin typeface="Times New Roman" pitchFamily="18" charset="0"/>
                <a:cs typeface="Times New Roman" pitchFamily="18" charset="0"/>
              </a:rPr>
              <a:t>Russia</a:t>
            </a:r>
          </a:p>
        </p:txBody>
      </p:sp>
      <p:sp>
        <p:nvSpPr>
          <p:cNvPr id="5" name="Rectangle 7">
            <a:extLst>
              <a:ext uri="{FF2B5EF4-FFF2-40B4-BE49-F238E27FC236}">
                <a16:creationId xmlns:a16="http://schemas.microsoft.com/office/drawing/2014/main" id="{660D7C4C-065C-42A5-AA64-1758A983E046}"/>
              </a:ext>
            </a:extLst>
          </p:cNvPr>
          <p:cNvSpPr>
            <a:spLocks noChangeArrowheads="1"/>
          </p:cNvSpPr>
          <p:nvPr/>
        </p:nvSpPr>
        <p:spPr bwMode="auto">
          <a:xfrm>
            <a:off x="5654675" y="3213100"/>
            <a:ext cx="1079500" cy="360363"/>
          </a:xfrm>
          <a:prstGeom prst="rect">
            <a:avLst/>
          </a:prstGeom>
          <a:solidFill>
            <a:srgbClr val="66FFFF"/>
          </a:solidFill>
          <a:ln w="9525">
            <a:solidFill>
              <a:schemeClr val="tx1"/>
            </a:solidFill>
            <a:miter lim="800000"/>
            <a:headEnd/>
            <a:tailEnd/>
          </a:ln>
        </p:spPr>
        <p:txBody>
          <a:bodyPr wrap="none" anchor="ctr"/>
          <a:lstStyle/>
          <a:p>
            <a:pPr algn="ctr" fontAlgn="auto">
              <a:spcBef>
                <a:spcPts val="0"/>
              </a:spcBef>
              <a:spcAft>
                <a:spcPts val="0"/>
              </a:spcAft>
              <a:defRPr/>
            </a:pPr>
            <a:r>
              <a:rPr lang="en-US" altLang="ko-KR" sz="2400">
                <a:latin typeface="Times New Roman" pitchFamily="18" charset="0"/>
                <a:cs typeface="Times New Roman" pitchFamily="18" charset="0"/>
              </a:rPr>
              <a:t>China</a:t>
            </a:r>
          </a:p>
        </p:txBody>
      </p:sp>
      <p:sp>
        <p:nvSpPr>
          <p:cNvPr id="6" name="Rectangle 8">
            <a:extLst>
              <a:ext uri="{FF2B5EF4-FFF2-40B4-BE49-F238E27FC236}">
                <a16:creationId xmlns:a16="http://schemas.microsoft.com/office/drawing/2014/main" id="{9F271A99-5B83-42F7-84DD-C648B96C264C}"/>
              </a:ext>
            </a:extLst>
          </p:cNvPr>
          <p:cNvSpPr>
            <a:spLocks noChangeArrowheads="1"/>
          </p:cNvSpPr>
          <p:nvPr/>
        </p:nvSpPr>
        <p:spPr bwMode="auto">
          <a:xfrm>
            <a:off x="7217568" y="3429000"/>
            <a:ext cx="1008063" cy="360362"/>
          </a:xfrm>
          <a:prstGeom prst="rect">
            <a:avLst/>
          </a:prstGeom>
          <a:solidFill>
            <a:srgbClr val="66FFFF"/>
          </a:solidFill>
          <a:ln w="9525">
            <a:solidFill>
              <a:schemeClr val="tx1"/>
            </a:solidFill>
            <a:miter lim="800000"/>
            <a:headEnd/>
            <a:tailEnd/>
          </a:ln>
        </p:spPr>
        <p:txBody>
          <a:bodyPr wrap="none" anchor="ctr"/>
          <a:lstStyle/>
          <a:p>
            <a:pPr algn="ctr" fontAlgn="auto">
              <a:spcBef>
                <a:spcPts val="0"/>
              </a:spcBef>
              <a:spcAft>
                <a:spcPts val="0"/>
              </a:spcAft>
              <a:defRPr/>
            </a:pPr>
            <a:r>
              <a:rPr lang="en-US" altLang="ko-KR" sz="2400">
                <a:latin typeface="Times New Roman" pitchFamily="18" charset="0"/>
                <a:cs typeface="Times New Roman" pitchFamily="18" charset="0"/>
              </a:rPr>
              <a:t>Japan</a:t>
            </a:r>
          </a:p>
        </p:txBody>
      </p:sp>
      <p:sp>
        <p:nvSpPr>
          <p:cNvPr id="7" name="Rectangle 9">
            <a:extLst>
              <a:ext uri="{FF2B5EF4-FFF2-40B4-BE49-F238E27FC236}">
                <a16:creationId xmlns:a16="http://schemas.microsoft.com/office/drawing/2014/main" id="{C85CB474-9C32-4D17-99EA-A3513B4B0BD9}"/>
              </a:ext>
            </a:extLst>
          </p:cNvPr>
          <p:cNvSpPr>
            <a:spLocks noChangeArrowheads="1"/>
          </p:cNvSpPr>
          <p:nvPr/>
        </p:nvSpPr>
        <p:spPr bwMode="auto">
          <a:xfrm>
            <a:off x="8015288" y="2924175"/>
            <a:ext cx="1008062" cy="360363"/>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a:latin typeface="Times New Roman" panose="02020603050405020304" pitchFamily="18" charset="0"/>
                <a:cs typeface="Times New Roman" panose="02020603050405020304" pitchFamily="18" charset="0"/>
              </a:rPr>
              <a:t>Korea</a:t>
            </a:r>
          </a:p>
        </p:txBody>
      </p:sp>
      <p:sp>
        <p:nvSpPr>
          <p:cNvPr id="8" name="Text Box 12">
            <a:extLst>
              <a:ext uri="{FF2B5EF4-FFF2-40B4-BE49-F238E27FC236}">
                <a16:creationId xmlns:a16="http://schemas.microsoft.com/office/drawing/2014/main" id="{EA3AA9F7-0073-4A2E-BA3D-1F15AB8D9A1D}"/>
              </a:ext>
            </a:extLst>
          </p:cNvPr>
          <p:cNvSpPr txBox="1">
            <a:spLocks noChangeArrowheads="1"/>
          </p:cNvSpPr>
          <p:nvPr/>
        </p:nvSpPr>
        <p:spPr bwMode="auto">
          <a:xfrm>
            <a:off x="315913" y="3260725"/>
            <a:ext cx="2449512" cy="83099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a:latin typeface="Times New Roman" panose="02020603050405020304" pitchFamily="18" charset="0"/>
                <a:cs typeface="Times New Roman" panose="02020603050405020304" pitchFamily="18" charset="0"/>
              </a:rPr>
              <a:t>Center of China, Russia and Japan</a:t>
            </a:r>
          </a:p>
        </p:txBody>
      </p:sp>
      <p:sp>
        <p:nvSpPr>
          <p:cNvPr id="9" name="Line 10">
            <a:extLst>
              <a:ext uri="{FF2B5EF4-FFF2-40B4-BE49-F238E27FC236}">
                <a16:creationId xmlns:a16="http://schemas.microsoft.com/office/drawing/2014/main" id="{ED8469B4-FD26-4D9A-82CC-B8D38B75DBDF}"/>
              </a:ext>
            </a:extLst>
          </p:cNvPr>
          <p:cNvSpPr>
            <a:spLocks noChangeShapeType="1"/>
          </p:cNvSpPr>
          <p:nvPr/>
        </p:nvSpPr>
        <p:spPr bwMode="auto">
          <a:xfrm flipH="1" flipV="1">
            <a:off x="7286625" y="3141663"/>
            <a:ext cx="79216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PH"/>
          </a:p>
        </p:txBody>
      </p:sp>
      <p:sp>
        <p:nvSpPr>
          <p:cNvPr id="10" name="TextBox 9">
            <a:extLst>
              <a:ext uri="{FF2B5EF4-FFF2-40B4-BE49-F238E27FC236}">
                <a16:creationId xmlns:a16="http://schemas.microsoft.com/office/drawing/2014/main" id="{CDDC5AAE-884F-8B85-2A4E-42492646F30F}"/>
              </a:ext>
            </a:extLst>
          </p:cNvPr>
          <p:cNvSpPr txBox="1"/>
          <p:nvPr/>
        </p:nvSpPr>
        <p:spPr>
          <a:xfrm>
            <a:off x="315913" y="170121"/>
            <a:ext cx="1927557"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1. Overview</a:t>
            </a:r>
          </a:p>
        </p:txBody>
      </p:sp>
    </p:spTree>
    <p:extLst>
      <p:ext uri="{BB962C8B-B14F-4D97-AF65-F5344CB8AC3E}">
        <p14:creationId xmlns:p14="http://schemas.microsoft.com/office/powerpoint/2010/main" val="1062317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a:extLst>
              <a:ext uri="{FF2B5EF4-FFF2-40B4-BE49-F238E27FC236}">
                <a16:creationId xmlns:a16="http://schemas.microsoft.com/office/drawing/2014/main" id="{33378920-D027-F9D5-565B-5EF6C632564F}"/>
              </a:ext>
            </a:extLst>
          </p:cNvPr>
          <p:cNvSpPr txBox="1">
            <a:spLocks noChangeArrowheads="1"/>
          </p:cNvSpPr>
          <p:nvPr/>
        </p:nvSpPr>
        <p:spPr bwMode="auto">
          <a:xfrm>
            <a:off x="250825" y="157016"/>
            <a:ext cx="5549900" cy="831850"/>
          </a:xfrm>
          <a:prstGeom prst="rect">
            <a:avLst/>
          </a:prstGeom>
          <a:solidFill>
            <a:srgbClr val="13F9F9"/>
          </a:solidFill>
          <a:ln w="9525">
            <a:solidFill>
              <a:schemeClr val="tx1"/>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Political and diplomatic influence on Korea from foreign country in 19</a:t>
            </a:r>
            <a:r>
              <a:rPr lang="en-US" altLang="ko-KR" sz="2400" baseline="30000" dirty="0">
                <a:latin typeface="Times New Roman" panose="02020603050405020304" pitchFamily="18" charset="0"/>
                <a:cs typeface="Times New Roman" panose="02020603050405020304" pitchFamily="18" charset="0"/>
              </a:rPr>
              <a:t>th</a:t>
            </a:r>
            <a:r>
              <a:rPr lang="en-US" altLang="ko-KR" sz="2400" dirty="0">
                <a:latin typeface="Times New Roman" panose="02020603050405020304" pitchFamily="18" charset="0"/>
                <a:cs typeface="Times New Roman" panose="02020603050405020304" pitchFamily="18" charset="0"/>
              </a:rPr>
              <a:t> century</a:t>
            </a:r>
          </a:p>
        </p:txBody>
      </p:sp>
      <p:sp>
        <p:nvSpPr>
          <p:cNvPr id="41989" name="Oval 5">
            <a:extLst>
              <a:ext uri="{FF2B5EF4-FFF2-40B4-BE49-F238E27FC236}">
                <a16:creationId xmlns:a16="http://schemas.microsoft.com/office/drawing/2014/main" id="{F5CCAE91-523E-46D7-C274-8D504E349D6C}"/>
              </a:ext>
            </a:extLst>
          </p:cNvPr>
          <p:cNvSpPr>
            <a:spLocks noChangeArrowheads="1"/>
          </p:cNvSpPr>
          <p:nvPr/>
        </p:nvSpPr>
        <p:spPr bwMode="auto">
          <a:xfrm>
            <a:off x="3706813" y="4116241"/>
            <a:ext cx="1873250" cy="647700"/>
          </a:xfrm>
          <a:prstGeom prst="ellipse">
            <a:avLst/>
          </a:prstGeom>
          <a:solidFill>
            <a:srgbClr val="13F9F9"/>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a:latin typeface="Times New Roman" panose="02020603050405020304" pitchFamily="18" charset="0"/>
                <a:cs typeface="Times New Roman" panose="02020603050405020304" pitchFamily="18" charset="0"/>
              </a:rPr>
              <a:t>Korea</a:t>
            </a:r>
          </a:p>
        </p:txBody>
      </p:sp>
      <p:sp>
        <p:nvSpPr>
          <p:cNvPr id="41990" name="Text Box 6">
            <a:extLst>
              <a:ext uri="{FF2B5EF4-FFF2-40B4-BE49-F238E27FC236}">
                <a16:creationId xmlns:a16="http://schemas.microsoft.com/office/drawing/2014/main" id="{535A95DB-5D7C-7AB7-5EE0-25FB7733CBA5}"/>
              </a:ext>
            </a:extLst>
          </p:cNvPr>
          <p:cNvSpPr txBox="1">
            <a:spLocks noChangeArrowheads="1"/>
          </p:cNvSpPr>
          <p:nvPr/>
        </p:nvSpPr>
        <p:spPr bwMode="auto">
          <a:xfrm>
            <a:off x="179388" y="3230416"/>
            <a:ext cx="4032250" cy="46166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a:latin typeface="Times New Roman" panose="02020603050405020304" pitchFamily="18" charset="0"/>
                <a:cs typeface="Times New Roman" panose="02020603050405020304" pitchFamily="18" charset="0"/>
              </a:rPr>
              <a:t>In 1866, French invasion </a:t>
            </a:r>
          </a:p>
        </p:txBody>
      </p:sp>
      <p:sp>
        <p:nvSpPr>
          <p:cNvPr id="41992" name="Text Box 8">
            <a:extLst>
              <a:ext uri="{FF2B5EF4-FFF2-40B4-BE49-F238E27FC236}">
                <a16:creationId xmlns:a16="http://schemas.microsoft.com/office/drawing/2014/main" id="{18326F20-CB4C-BEF4-FA7A-3EB3A4EFBE5F}"/>
              </a:ext>
            </a:extLst>
          </p:cNvPr>
          <p:cNvSpPr txBox="1">
            <a:spLocks noChangeArrowheads="1"/>
          </p:cNvSpPr>
          <p:nvPr/>
        </p:nvSpPr>
        <p:spPr bwMode="auto">
          <a:xfrm>
            <a:off x="5940425" y="3035153"/>
            <a:ext cx="3024188" cy="83099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a:latin typeface="Times New Roman" panose="02020603050405020304" pitchFamily="18" charset="0"/>
                <a:cs typeface="Times New Roman" panose="02020603050405020304" pitchFamily="18" charset="0"/>
              </a:rPr>
              <a:t>In 1871, US Korea Expedition</a:t>
            </a:r>
          </a:p>
        </p:txBody>
      </p:sp>
      <p:sp>
        <p:nvSpPr>
          <p:cNvPr id="41993" name="Text Box 9">
            <a:extLst>
              <a:ext uri="{FF2B5EF4-FFF2-40B4-BE49-F238E27FC236}">
                <a16:creationId xmlns:a16="http://schemas.microsoft.com/office/drawing/2014/main" id="{E99F0585-6E43-1051-40C6-9591A36E8C24}"/>
              </a:ext>
            </a:extLst>
          </p:cNvPr>
          <p:cNvSpPr txBox="1">
            <a:spLocks noChangeArrowheads="1"/>
          </p:cNvSpPr>
          <p:nvPr/>
        </p:nvSpPr>
        <p:spPr bwMode="auto">
          <a:xfrm>
            <a:off x="250825" y="4970316"/>
            <a:ext cx="3960813" cy="83099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a:latin typeface="Times New Roman" panose="02020603050405020304" pitchFamily="18" charset="0"/>
                <a:cs typeface="Times New Roman" panose="02020603050405020304" pitchFamily="18" charset="0"/>
              </a:rPr>
              <a:t>In 1876, Japan forced to Korea open its ports</a:t>
            </a:r>
          </a:p>
        </p:txBody>
      </p:sp>
      <p:sp>
        <p:nvSpPr>
          <p:cNvPr id="41994" name="Text Box 10">
            <a:extLst>
              <a:ext uri="{FF2B5EF4-FFF2-40B4-BE49-F238E27FC236}">
                <a16:creationId xmlns:a16="http://schemas.microsoft.com/office/drawing/2014/main" id="{B2AB3C5F-6A2B-B492-1C7E-97BF4E3CC1F1}"/>
              </a:ext>
            </a:extLst>
          </p:cNvPr>
          <p:cNvSpPr txBox="1">
            <a:spLocks noChangeArrowheads="1"/>
          </p:cNvSpPr>
          <p:nvPr/>
        </p:nvSpPr>
        <p:spPr bwMode="auto">
          <a:xfrm>
            <a:off x="5724525" y="4795838"/>
            <a:ext cx="3240088" cy="83099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a:latin typeface="Times New Roman" panose="02020603050405020304" pitchFamily="18" charset="0"/>
                <a:cs typeface="Times New Roman" panose="02020603050405020304" pitchFamily="18" charset="0"/>
              </a:rPr>
              <a:t>In 1897, Russia had an influence</a:t>
            </a:r>
          </a:p>
        </p:txBody>
      </p:sp>
      <p:sp>
        <p:nvSpPr>
          <p:cNvPr id="41995" name="Text Box 11">
            <a:extLst>
              <a:ext uri="{FF2B5EF4-FFF2-40B4-BE49-F238E27FC236}">
                <a16:creationId xmlns:a16="http://schemas.microsoft.com/office/drawing/2014/main" id="{0FD2C65C-F4C5-FCE4-8E9A-A61CD239C507}"/>
              </a:ext>
            </a:extLst>
          </p:cNvPr>
          <p:cNvSpPr txBox="1">
            <a:spLocks noChangeArrowheads="1"/>
          </p:cNvSpPr>
          <p:nvPr/>
        </p:nvSpPr>
        <p:spPr bwMode="auto">
          <a:xfrm>
            <a:off x="1491955" y="2249860"/>
            <a:ext cx="6302966" cy="46166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a:latin typeface="Times New Roman" panose="02020603050405020304" pitchFamily="18" charset="0"/>
                <a:cs typeface="Times New Roman" panose="02020603050405020304" pitchFamily="18" charset="0"/>
              </a:rPr>
              <a:t>China had an influence always in Joseon Dynasty</a:t>
            </a:r>
          </a:p>
        </p:txBody>
      </p:sp>
      <p:sp>
        <p:nvSpPr>
          <p:cNvPr id="41996" name="Line 12">
            <a:extLst>
              <a:ext uri="{FF2B5EF4-FFF2-40B4-BE49-F238E27FC236}">
                <a16:creationId xmlns:a16="http://schemas.microsoft.com/office/drawing/2014/main" id="{0FB64F86-1846-9005-FAA7-9EE27C730D62}"/>
              </a:ext>
            </a:extLst>
          </p:cNvPr>
          <p:cNvSpPr>
            <a:spLocks noChangeShapeType="1"/>
          </p:cNvSpPr>
          <p:nvPr/>
        </p:nvSpPr>
        <p:spPr bwMode="auto">
          <a:xfrm>
            <a:off x="2700338" y="3757912"/>
            <a:ext cx="1366837" cy="461664"/>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PH"/>
          </a:p>
        </p:txBody>
      </p:sp>
      <p:sp>
        <p:nvSpPr>
          <p:cNvPr id="41997" name="Line 13">
            <a:extLst>
              <a:ext uri="{FF2B5EF4-FFF2-40B4-BE49-F238E27FC236}">
                <a16:creationId xmlns:a16="http://schemas.microsoft.com/office/drawing/2014/main" id="{E261B14F-B1B9-87BA-653B-0D03305C2A8D}"/>
              </a:ext>
            </a:extLst>
          </p:cNvPr>
          <p:cNvSpPr>
            <a:spLocks noChangeShapeType="1"/>
          </p:cNvSpPr>
          <p:nvPr/>
        </p:nvSpPr>
        <p:spPr bwMode="auto">
          <a:xfrm flipH="1">
            <a:off x="5076824" y="3429001"/>
            <a:ext cx="863600" cy="719138"/>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PH"/>
          </a:p>
        </p:txBody>
      </p:sp>
      <p:sp>
        <p:nvSpPr>
          <p:cNvPr id="41998" name="Line 14">
            <a:extLst>
              <a:ext uri="{FF2B5EF4-FFF2-40B4-BE49-F238E27FC236}">
                <a16:creationId xmlns:a16="http://schemas.microsoft.com/office/drawing/2014/main" id="{20C82ED0-5721-5863-3DA7-47ECCDE3C3BE}"/>
              </a:ext>
            </a:extLst>
          </p:cNvPr>
          <p:cNvSpPr>
            <a:spLocks noChangeShapeType="1"/>
          </p:cNvSpPr>
          <p:nvPr/>
        </p:nvSpPr>
        <p:spPr bwMode="auto">
          <a:xfrm flipV="1">
            <a:off x="2392326" y="4651375"/>
            <a:ext cx="1458949" cy="3017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PH"/>
          </a:p>
        </p:txBody>
      </p:sp>
      <p:sp>
        <p:nvSpPr>
          <p:cNvPr id="41999" name="Line 15">
            <a:extLst>
              <a:ext uri="{FF2B5EF4-FFF2-40B4-BE49-F238E27FC236}">
                <a16:creationId xmlns:a16="http://schemas.microsoft.com/office/drawing/2014/main" id="{B6E41738-B861-B0C5-FDEA-5FC6420CA9E3}"/>
              </a:ext>
            </a:extLst>
          </p:cNvPr>
          <p:cNvSpPr>
            <a:spLocks noChangeShapeType="1"/>
          </p:cNvSpPr>
          <p:nvPr/>
        </p:nvSpPr>
        <p:spPr bwMode="auto">
          <a:xfrm flipH="1" flipV="1">
            <a:off x="5076824" y="4771380"/>
            <a:ext cx="647700" cy="461666"/>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PH"/>
          </a:p>
        </p:txBody>
      </p:sp>
      <p:sp>
        <p:nvSpPr>
          <p:cNvPr id="42000" name="AutoShape 16">
            <a:extLst>
              <a:ext uri="{FF2B5EF4-FFF2-40B4-BE49-F238E27FC236}">
                <a16:creationId xmlns:a16="http://schemas.microsoft.com/office/drawing/2014/main" id="{4EAD9951-A780-5911-CF6A-94F3B2C9D1CC}"/>
              </a:ext>
            </a:extLst>
          </p:cNvPr>
          <p:cNvSpPr>
            <a:spLocks noChangeArrowheads="1"/>
          </p:cNvSpPr>
          <p:nvPr/>
        </p:nvSpPr>
        <p:spPr bwMode="auto">
          <a:xfrm>
            <a:off x="4500563" y="2781300"/>
            <a:ext cx="215900" cy="1366838"/>
          </a:xfrm>
          <a:prstGeom prst="downArrow">
            <a:avLst>
              <a:gd name="adj1" fmla="val 50000"/>
              <a:gd name="adj2" fmla="val 158272"/>
            </a:avLst>
          </a:prstGeom>
          <a:solidFill>
            <a:srgbClr val="13F9F9"/>
          </a:solidFill>
          <a:ln w="9525">
            <a:solidFill>
              <a:schemeClr val="tx1"/>
            </a:solidFill>
            <a:miter lim="800000"/>
            <a:headEnd/>
            <a:tailEnd/>
          </a:ln>
        </p:spPr>
        <p:txBody>
          <a:bodyPr vert="eaVert"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ko-KR" altLang="en-US">
              <a:latin typeface="Lucida Sans Unicode" panose="020B0602030504020204" pitchFamily="34" charset="0"/>
            </a:endParaRPr>
          </a:p>
        </p:txBody>
      </p:sp>
      <p:sp>
        <p:nvSpPr>
          <p:cNvPr id="42003" name="Text Box 19">
            <a:extLst>
              <a:ext uri="{FF2B5EF4-FFF2-40B4-BE49-F238E27FC236}">
                <a16:creationId xmlns:a16="http://schemas.microsoft.com/office/drawing/2014/main" id="{F5816927-70A6-7E28-AC73-1E9A416A437A}"/>
              </a:ext>
            </a:extLst>
          </p:cNvPr>
          <p:cNvSpPr txBox="1">
            <a:spLocks noChangeArrowheads="1"/>
          </p:cNvSpPr>
          <p:nvPr/>
        </p:nvSpPr>
        <p:spPr bwMode="auto">
          <a:xfrm>
            <a:off x="250825" y="1165078"/>
            <a:ext cx="87137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During the 19th century, Korea tried to control foreign influence by closing the borders to all nations except China. </a:t>
            </a:r>
          </a:p>
        </p:txBody>
      </p:sp>
      <p:sp>
        <p:nvSpPr>
          <p:cNvPr id="42004" name="Text Box 20">
            <a:extLst>
              <a:ext uri="{FF2B5EF4-FFF2-40B4-BE49-F238E27FC236}">
                <a16:creationId xmlns:a16="http://schemas.microsoft.com/office/drawing/2014/main" id="{F7D93F4B-A047-2FFA-93FB-B5CC50070448}"/>
              </a:ext>
            </a:extLst>
          </p:cNvPr>
          <p:cNvSpPr txBox="1">
            <a:spLocks noChangeArrowheads="1"/>
          </p:cNvSpPr>
          <p:nvPr/>
        </p:nvSpPr>
        <p:spPr bwMode="auto">
          <a:xfrm>
            <a:off x="2033441" y="6116069"/>
            <a:ext cx="5919713" cy="461665"/>
          </a:xfrm>
          <a:prstGeom prst="rect">
            <a:avLst/>
          </a:prstGeom>
          <a:solidFill>
            <a:srgbClr val="FFFF00"/>
          </a:solidFill>
          <a:ln w="9525">
            <a:solidFill>
              <a:schemeClr val="tx1"/>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Korea became battlefield of foreign countries</a:t>
            </a:r>
          </a:p>
        </p:txBody>
      </p:sp>
      <p:sp>
        <p:nvSpPr>
          <p:cNvPr id="11280" name="Oval 3">
            <a:extLst>
              <a:ext uri="{FF2B5EF4-FFF2-40B4-BE49-F238E27FC236}">
                <a16:creationId xmlns:a16="http://schemas.microsoft.com/office/drawing/2014/main" id="{ACCAB541-9960-99C7-8D81-04F10CB97117}"/>
              </a:ext>
            </a:extLst>
          </p:cNvPr>
          <p:cNvSpPr>
            <a:spLocks noChangeArrowheads="1"/>
          </p:cNvSpPr>
          <p:nvPr/>
        </p:nvSpPr>
        <p:spPr bwMode="auto">
          <a:xfrm>
            <a:off x="5692775" y="549276"/>
            <a:ext cx="3200400" cy="53340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a:solidFill>
                  <a:srgbClr val="000008"/>
                </a:solidFill>
                <a:latin typeface="Times New Roman" panose="02020603050405020304" pitchFamily="18" charset="0"/>
                <a:cs typeface="Times New Roman" panose="02020603050405020304" pitchFamily="18" charset="0"/>
              </a:rPr>
              <a:t>Joseon Dynasty</a:t>
            </a:r>
          </a:p>
        </p:txBody>
      </p:sp>
    </p:spTree>
    <p:extLst>
      <p:ext uri="{BB962C8B-B14F-4D97-AF65-F5344CB8AC3E}">
        <p14:creationId xmlns:p14="http://schemas.microsoft.com/office/powerpoint/2010/main" val="1584662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2003"/>
                                        </p:tgtEl>
                                        <p:attrNameLst>
                                          <p:attrName>style.visibility</p:attrName>
                                        </p:attrNameLst>
                                      </p:cBhvr>
                                      <p:to>
                                        <p:strVal val="visible"/>
                                      </p:to>
                                    </p:set>
                                    <p:animEffect transition="in" filter="blinds(horizontal)">
                                      <p:cBhvr>
                                        <p:cTn id="7" dur="500"/>
                                        <p:tgtEl>
                                          <p:spTgt spid="420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41989"/>
                                        </p:tgtEl>
                                        <p:attrNameLst>
                                          <p:attrName>style.visibility</p:attrName>
                                        </p:attrNameLst>
                                      </p:cBhvr>
                                      <p:to>
                                        <p:strVal val="visible"/>
                                      </p:to>
                                    </p:set>
                                    <p:anim calcmode="lin" valueType="num">
                                      <p:cBhvr>
                                        <p:cTn id="12" dur="500" fill="hold"/>
                                        <p:tgtEl>
                                          <p:spTgt spid="41989"/>
                                        </p:tgtEl>
                                        <p:attrNameLst>
                                          <p:attrName>ppt_w</p:attrName>
                                        </p:attrNameLst>
                                      </p:cBhvr>
                                      <p:tavLst>
                                        <p:tav tm="0">
                                          <p:val>
                                            <p:fltVal val="0"/>
                                          </p:val>
                                        </p:tav>
                                        <p:tav tm="100000">
                                          <p:val>
                                            <p:strVal val="#ppt_w"/>
                                          </p:val>
                                        </p:tav>
                                      </p:tavLst>
                                    </p:anim>
                                    <p:anim calcmode="lin" valueType="num">
                                      <p:cBhvr>
                                        <p:cTn id="13" dur="500" fill="hold"/>
                                        <p:tgtEl>
                                          <p:spTgt spid="41989"/>
                                        </p:tgtEl>
                                        <p:attrNameLst>
                                          <p:attrName>ppt_h</p:attrName>
                                        </p:attrNameLst>
                                      </p:cBhvr>
                                      <p:tavLst>
                                        <p:tav tm="0">
                                          <p:val>
                                            <p:fltVal val="0"/>
                                          </p:val>
                                        </p:tav>
                                        <p:tav tm="100000">
                                          <p:val>
                                            <p:strVal val="#ppt_h"/>
                                          </p:val>
                                        </p:tav>
                                      </p:tavLst>
                                    </p:anim>
                                    <p:animEffect transition="in" filter="fade">
                                      <p:cBhvr>
                                        <p:cTn id="14" dur="500"/>
                                        <p:tgtEl>
                                          <p:spTgt spid="41989"/>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41995"/>
                                        </p:tgtEl>
                                        <p:attrNameLst>
                                          <p:attrName>style.visibility</p:attrName>
                                        </p:attrNameLst>
                                      </p:cBhvr>
                                      <p:to>
                                        <p:strVal val="visible"/>
                                      </p:to>
                                    </p:set>
                                    <p:animEffect transition="in" filter="blinds(horizontal)">
                                      <p:cBhvr>
                                        <p:cTn id="19" dur="500"/>
                                        <p:tgtEl>
                                          <p:spTgt spid="41995"/>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42000"/>
                                        </p:tgtEl>
                                        <p:attrNameLst>
                                          <p:attrName>style.visibility</p:attrName>
                                        </p:attrNameLst>
                                      </p:cBhvr>
                                      <p:to>
                                        <p:strVal val="visible"/>
                                      </p:to>
                                    </p:set>
                                    <p:animEffect transition="in" filter="blinds(horizontal)">
                                      <p:cBhvr>
                                        <p:cTn id="22" dur="500"/>
                                        <p:tgtEl>
                                          <p:spTgt spid="4200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1990"/>
                                        </p:tgtEl>
                                        <p:attrNameLst>
                                          <p:attrName>style.visibility</p:attrName>
                                        </p:attrNameLst>
                                      </p:cBhvr>
                                      <p:to>
                                        <p:strVal val="visible"/>
                                      </p:to>
                                    </p:set>
                                    <p:animEffect transition="in" filter="blinds(horizontal)">
                                      <p:cBhvr>
                                        <p:cTn id="27" dur="500"/>
                                        <p:tgtEl>
                                          <p:spTgt spid="41990"/>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41993"/>
                                        </p:tgtEl>
                                        <p:attrNameLst>
                                          <p:attrName>style.visibility</p:attrName>
                                        </p:attrNameLst>
                                      </p:cBhvr>
                                      <p:to>
                                        <p:strVal val="visible"/>
                                      </p:to>
                                    </p:set>
                                    <p:animEffect transition="in" filter="blinds(horizontal)">
                                      <p:cBhvr>
                                        <p:cTn id="30" dur="500"/>
                                        <p:tgtEl>
                                          <p:spTgt spid="41993"/>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41994"/>
                                        </p:tgtEl>
                                        <p:attrNameLst>
                                          <p:attrName>style.visibility</p:attrName>
                                        </p:attrNameLst>
                                      </p:cBhvr>
                                      <p:to>
                                        <p:strVal val="visible"/>
                                      </p:to>
                                    </p:set>
                                    <p:animEffect transition="in" filter="blinds(horizontal)">
                                      <p:cBhvr>
                                        <p:cTn id="33" dur="500"/>
                                        <p:tgtEl>
                                          <p:spTgt spid="41994"/>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41992"/>
                                        </p:tgtEl>
                                        <p:attrNameLst>
                                          <p:attrName>style.visibility</p:attrName>
                                        </p:attrNameLst>
                                      </p:cBhvr>
                                      <p:to>
                                        <p:strVal val="visible"/>
                                      </p:to>
                                    </p:set>
                                    <p:animEffect transition="in" filter="blinds(horizontal)">
                                      <p:cBhvr>
                                        <p:cTn id="36" dur="500"/>
                                        <p:tgtEl>
                                          <p:spTgt spid="41992"/>
                                        </p:tgtEl>
                                      </p:cBhvr>
                                    </p:animEffect>
                                  </p:childTnLst>
                                </p:cTn>
                              </p:par>
                              <p:par>
                                <p:cTn id="37" presetID="3" presetClass="entr" presetSubtype="10" fill="hold" nodeType="withEffect">
                                  <p:stCondLst>
                                    <p:cond delay="0"/>
                                  </p:stCondLst>
                                  <p:childTnLst>
                                    <p:set>
                                      <p:cBhvr>
                                        <p:cTn id="38" dur="1" fill="hold">
                                          <p:stCondLst>
                                            <p:cond delay="0"/>
                                          </p:stCondLst>
                                        </p:cTn>
                                        <p:tgtEl>
                                          <p:spTgt spid="41999"/>
                                        </p:tgtEl>
                                        <p:attrNameLst>
                                          <p:attrName>style.visibility</p:attrName>
                                        </p:attrNameLst>
                                      </p:cBhvr>
                                      <p:to>
                                        <p:strVal val="visible"/>
                                      </p:to>
                                    </p:set>
                                    <p:animEffect transition="in" filter="blinds(horizontal)">
                                      <p:cBhvr>
                                        <p:cTn id="39" dur="500"/>
                                        <p:tgtEl>
                                          <p:spTgt spid="41999"/>
                                        </p:tgtEl>
                                      </p:cBhvr>
                                    </p:animEffect>
                                  </p:childTnLst>
                                </p:cTn>
                              </p:par>
                              <p:par>
                                <p:cTn id="40" presetID="3" presetClass="entr" presetSubtype="10" fill="hold" nodeType="withEffect">
                                  <p:stCondLst>
                                    <p:cond delay="0"/>
                                  </p:stCondLst>
                                  <p:childTnLst>
                                    <p:set>
                                      <p:cBhvr>
                                        <p:cTn id="41" dur="1" fill="hold">
                                          <p:stCondLst>
                                            <p:cond delay="0"/>
                                          </p:stCondLst>
                                        </p:cTn>
                                        <p:tgtEl>
                                          <p:spTgt spid="41997"/>
                                        </p:tgtEl>
                                        <p:attrNameLst>
                                          <p:attrName>style.visibility</p:attrName>
                                        </p:attrNameLst>
                                      </p:cBhvr>
                                      <p:to>
                                        <p:strVal val="visible"/>
                                      </p:to>
                                    </p:set>
                                    <p:animEffect transition="in" filter="blinds(horizontal)">
                                      <p:cBhvr>
                                        <p:cTn id="42" dur="500"/>
                                        <p:tgtEl>
                                          <p:spTgt spid="41997"/>
                                        </p:tgtEl>
                                      </p:cBhvr>
                                    </p:animEffect>
                                  </p:childTnLst>
                                </p:cTn>
                              </p:par>
                              <p:par>
                                <p:cTn id="43" presetID="3" presetClass="entr" presetSubtype="10" fill="hold" nodeType="withEffect">
                                  <p:stCondLst>
                                    <p:cond delay="0"/>
                                  </p:stCondLst>
                                  <p:childTnLst>
                                    <p:set>
                                      <p:cBhvr>
                                        <p:cTn id="44" dur="1" fill="hold">
                                          <p:stCondLst>
                                            <p:cond delay="0"/>
                                          </p:stCondLst>
                                        </p:cTn>
                                        <p:tgtEl>
                                          <p:spTgt spid="41996"/>
                                        </p:tgtEl>
                                        <p:attrNameLst>
                                          <p:attrName>style.visibility</p:attrName>
                                        </p:attrNameLst>
                                      </p:cBhvr>
                                      <p:to>
                                        <p:strVal val="visible"/>
                                      </p:to>
                                    </p:set>
                                    <p:animEffect transition="in" filter="blinds(horizontal)">
                                      <p:cBhvr>
                                        <p:cTn id="45" dur="500"/>
                                        <p:tgtEl>
                                          <p:spTgt spid="41996"/>
                                        </p:tgtEl>
                                      </p:cBhvr>
                                    </p:animEffect>
                                  </p:childTnLst>
                                </p:cTn>
                              </p:par>
                              <p:par>
                                <p:cTn id="46" presetID="3" presetClass="entr" presetSubtype="10" fill="hold" nodeType="withEffect">
                                  <p:stCondLst>
                                    <p:cond delay="0"/>
                                  </p:stCondLst>
                                  <p:childTnLst>
                                    <p:set>
                                      <p:cBhvr>
                                        <p:cTn id="47" dur="1" fill="hold">
                                          <p:stCondLst>
                                            <p:cond delay="0"/>
                                          </p:stCondLst>
                                        </p:cTn>
                                        <p:tgtEl>
                                          <p:spTgt spid="41998"/>
                                        </p:tgtEl>
                                        <p:attrNameLst>
                                          <p:attrName>style.visibility</p:attrName>
                                        </p:attrNameLst>
                                      </p:cBhvr>
                                      <p:to>
                                        <p:strVal val="visible"/>
                                      </p:to>
                                    </p:set>
                                    <p:animEffect transition="in" filter="blinds(horizontal)">
                                      <p:cBhvr>
                                        <p:cTn id="48" dur="500"/>
                                        <p:tgtEl>
                                          <p:spTgt spid="41998"/>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42004"/>
                                        </p:tgtEl>
                                        <p:attrNameLst>
                                          <p:attrName>style.visibility</p:attrName>
                                        </p:attrNameLst>
                                      </p:cBhvr>
                                      <p:to>
                                        <p:strVal val="visible"/>
                                      </p:to>
                                    </p:set>
                                    <p:animEffect transition="in" filter="blinds(horizontal)">
                                      <p:cBhvr>
                                        <p:cTn id="53" dur="500"/>
                                        <p:tgtEl>
                                          <p:spTgt spid="420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9" grpId="0" animBg="1"/>
      <p:bldP spid="41990" grpId="0" animBg="1"/>
      <p:bldP spid="41992" grpId="0" animBg="1"/>
      <p:bldP spid="41993" grpId="0" animBg="1"/>
      <p:bldP spid="41994" grpId="0" animBg="1"/>
      <p:bldP spid="41995" grpId="0" animBg="1"/>
      <p:bldP spid="42000" grpId="0" animBg="1"/>
      <p:bldP spid="42003" grpId="0"/>
      <p:bldP spid="4200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a:extLst>
              <a:ext uri="{FF2B5EF4-FFF2-40B4-BE49-F238E27FC236}">
                <a16:creationId xmlns:a16="http://schemas.microsoft.com/office/drawing/2014/main" id="{AA9329E1-22AF-F153-A115-B90E3D15477C}"/>
              </a:ext>
            </a:extLst>
          </p:cNvPr>
          <p:cNvSpPr txBox="1">
            <a:spLocks noChangeArrowheads="1"/>
          </p:cNvSpPr>
          <p:nvPr/>
        </p:nvSpPr>
        <p:spPr bwMode="auto">
          <a:xfrm>
            <a:off x="179389" y="188913"/>
            <a:ext cx="82734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Japan created the war and tried to increase an influence on Korea </a:t>
            </a:r>
          </a:p>
        </p:txBody>
      </p:sp>
      <p:pic>
        <p:nvPicPr>
          <p:cNvPr id="4" name="Picture 3" descr="A map of the korean war&#10;&#10;Description automatically generated">
            <a:extLst>
              <a:ext uri="{FF2B5EF4-FFF2-40B4-BE49-F238E27FC236}">
                <a16:creationId xmlns:a16="http://schemas.microsoft.com/office/drawing/2014/main" id="{5FBB31C1-E909-0850-B714-0F3A0DC7C9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0393" y="650578"/>
            <a:ext cx="3132492" cy="3705719"/>
          </a:xfrm>
          <a:prstGeom prst="rect">
            <a:avLst/>
          </a:prstGeom>
        </p:spPr>
      </p:pic>
      <p:sp>
        <p:nvSpPr>
          <p:cNvPr id="5" name="Rectangle 4">
            <a:extLst>
              <a:ext uri="{FF2B5EF4-FFF2-40B4-BE49-F238E27FC236}">
                <a16:creationId xmlns:a16="http://schemas.microsoft.com/office/drawing/2014/main" id="{F1AF5D08-668D-0A50-5843-09C6F376FD66}"/>
              </a:ext>
            </a:extLst>
          </p:cNvPr>
          <p:cNvSpPr>
            <a:spLocks noChangeArrowheads="1"/>
          </p:cNvSpPr>
          <p:nvPr/>
        </p:nvSpPr>
        <p:spPr bwMode="auto">
          <a:xfrm>
            <a:off x="1548233" y="908613"/>
            <a:ext cx="4038487" cy="503238"/>
          </a:xfrm>
          <a:prstGeom prst="rect">
            <a:avLst/>
          </a:prstGeom>
          <a:solidFill>
            <a:srgbClr val="13F9F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a:latin typeface="Times New Roman" panose="02020603050405020304" pitchFamily="18" charset="0"/>
                <a:cs typeface="Times New Roman" panose="02020603050405020304" pitchFamily="18" charset="0"/>
              </a:rPr>
              <a:t>Sino-Japanese War 1894 - 1895</a:t>
            </a:r>
          </a:p>
        </p:txBody>
      </p:sp>
      <p:sp>
        <p:nvSpPr>
          <p:cNvPr id="6" name="Text Box 7">
            <a:extLst>
              <a:ext uri="{FF2B5EF4-FFF2-40B4-BE49-F238E27FC236}">
                <a16:creationId xmlns:a16="http://schemas.microsoft.com/office/drawing/2014/main" id="{2C2CDB39-65E1-6C01-A227-EEB7EE655A8F}"/>
              </a:ext>
            </a:extLst>
          </p:cNvPr>
          <p:cNvSpPr txBox="1">
            <a:spLocks noChangeArrowheads="1"/>
          </p:cNvSpPr>
          <p:nvPr/>
        </p:nvSpPr>
        <p:spPr bwMode="auto">
          <a:xfrm>
            <a:off x="2802647" y="1444319"/>
            <a:ext cx="23368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Victory of Japan</a:t>
            </a:r>
          </a:p>
        </p:txBody>
      </p:sp>
      <p:sp>
        <p:nvSpPr>
          <p:cNvPr id="8" name="Oval 7">
            <a:extLst>
              <a:ext uri="{FF2B5EF4-FFF2-40B4-BE49-F238E27FC236}">
                <a16:creationId xmlns:a16="http://schemas.microsoft.com/office/drawing/2014/main" id="{CC9BC6BA-2D03-51A0-D6ED-95C6C084AC22}"/>
              </a:ext>
            </a:extLst>
          </p:cNvPr>
          <p:cNvSpPr/>
          <p:nvPr/>
        </p:nvSpPr>
        <p:spPr>
          <a:xfrm>
            <a:off x="6685993" y="1254968"/>
            <a:ext cx="1562986" cy="2078339"/>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10" name="Picture 9" descr="A map of the korean war&#10;&#10;Description automatically generated">
            <a:extLst>
              <a:ext uri="{FF2B5EF4-FFF2-40B4-BE49-F238E27FC236}">
                <a16:creationId xmlns:a16="http://schemas.microsoft.com/office/drawing/2014/main" id="{A0A234CC-704F-0F3C-18BD-1023415917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5021" y="2600511"/>
            <a:ext cx="3076032" cy="3795823"/>
          </a:xfrm>
          <a:prstGeom prst="rect">
            <a:avLst/>
          </a:prstGeom>
        </p:spPr>
      </p:pic>
      <p:sp>
        <p:nvSpPr>
          <p:cNvPr id="11" name="Rectangle 5">
            <a:extLst>
              <a:ext uri="{FF2B5EF4-FFF2-40B4-BE49-F238E27FC236}">
                <a16:creationId xmlns:a16="http://schemas.microsoft.com/office/drawing/2014/main" id="{31021082-4792-56B5-80EB-06F617F45D55}"/>
              </a:ext>
            </a:extLst>
          </p:cNvPr>
          <p:cNvSpPr>
            <a:spLocks noChangeArrowheads="1"/>
          </p:cNvSpPr>
          <p:nvPr/>
        </p:nvSpPr>
        <p:spPr bwMode="auto">
          <a:xfrm>
            <a:off x="3327988" y="4461135"/>
            <a:ext cx="4314935" cy="504825"/>
          </a:xfrm>
          <a:prstGeom prst="rect">
            <a:avLst/>
          </a:prstGeom>
          <a:solidFill>
            <a:srgbClr val="13F9F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dirty="0">
                <a:latin typeface="Times New Roman" panose="02020603050405020304" pitchFamily="18" charset="0"/>
                <a:cs typeface="Times New Roman" panose="02020603050405020304" pitchFamily="18" charset="0"/>
              </a:rPr>
              <a:t>Russo-Japanese War 1904 - 1905</a:t>
            </a:r>
          </a:p>
        </p:txBody>
      </p:sp>
      <p:sp>
        <p:nvSpPr>
          <p:cNvPr id="12" name="Text Box 9">
            <a:extLst>
              <a:ext uri="{FF2B5EF4-FFF2-40B4-BE49-F238E27FC236}">
                <a16:creationId xmlns:a16="http://schemas.microsoft.com/office/drawing/2014/main" id="{D1168346-4D8D-6D0D-A143-EA0645905FAA}"/>
              </a:ext>
            </a:extLst>
          </p:cNvPr>
          <p:cNvSpPr txBox="1">
            <a:spLocks noChangeArrowheads="1"/>
          </p:cNvSpPr>
          <p:nvPr/>
        </p:nvSpPr>
        <p:spPr bwMode="auto">
          <a:xfrm>
            <a:off x="4512400" y="5027245"/>
            <a:ext cx="23742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Victory of Japan</a:t>
            </a:r>
          </a:p>
        </p:txBody>
      </p:sp>
      <p:sp>
        <p:nvSpPr>
          <p:cNvPr id="13" name="Oval 12">
            <a:extLst>
              <a:ext uri="{FF2B5EF4-FFF2-40B4-BE49-F238E27FC236}">
                <a16:creationId xmlns:a16="http://schemas.microsoft.com/office/drawing/2014/main" id="{88D8F2C8-36B5-3CDE-73AB-06F5DB7C18EE}"/>
              </a:ext>
            </a:extLst>
          </p:cNvPr>
          <p:cNvSpPr/>
          <p:nvPr/>
        </p:nvSpPr>
        <p:spPr>
          <a:xfrm>
            <a:off x="1634241" y="2767197"/>
            <a:ext cx="1933236" cy="2963431"/>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4" name="Text Box 10">
            <a:extLst>
              <a:ext uri="{FF2B5EF4-FFF2-40B4-BE49-F238E27FC236}">
                <a16:creationId xmlns:a16="http://schemas.microsoft.com/office/drawing/2014/main" id="{E9770DBC-C530-3988-EDFF-05FEA5F86A69}"/>
              </a:ext>
            </a:extLst>
          </p:cNvPr>
          <p:cNvSpPr txBox="1">
            <a:spLocks noChangeArrowheads="1"/>
          </p:cNvSpPr>
          <p:nvPr/>
        </p:nvSpPr>
        <p:spPr bwMode="auto">
          <a:xfrm>
            <a:off x="4284239" y="5788344"/>
            <a:ext cx="4080466" cy="830997"/>
          </a:xfrm>
          <a:prstGeom prst="rect">
            <a:avLst/>
          </a:prstGeom>
          <a:solidFill>
            <a:srgbClr val="FFFF00"/>
          </a:solidFill>
          <a:ln w="28575">
            <a:solidFill>
              <a:schemeClr val="tx1"/>
            </a:solid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In 1910, Japan colonized Korea until 1945 for 36 years</a:t>
            </a:r>
          </a:p>
        </p:txBody>
      </p:sp>
    </p:spTree>
    <p:extLst>
      <p:ext uri="{BB962C8B-B14F-4D97-AF65-F5344CB8AC3E}">
        <p14:creationId xmlns:p14="http://schemas.microsoft.com/office/powerpoint/2010/main" val="2299611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11" grpId="0" animBg="1"/>
      <p:bldP spid="12" grpId="0"/>
      <p:bldP spid="13"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BA3484BF-4185-4652-B284-1EB1D99E4A56}"/>
              </a:ext>
            </a:extLst>
          </p:cNvPr>
          <p:cNvSpPr txBox="1">
            <a:spLocks noChangeArrowheads="1"/>
          </p:cNvSpPr>
          <p:nvPr/>
        </p:nvSpPr>
        <p:spPr bwMode="auto">
          <a:xfrm>
            <a:off x="266699" y="215536"/>
            <a:ext cx="7121526" cy="461665"/>
          </a:xfrm>
          <a:prstGeom prst="rect">
            <a:avLst/>
          </a:prstGeom>
          <a:solidFill>
            <a:srgbClr val="66FFFF"/>
          </a:solidFill>
          <a:ln w="9525">
            <a:solidFill>
              <a:schemeClr val="tx1"/>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ko-KR" sz="2400" dirty="0">
                <a:latin typeface="Times New Roman" panose="02020603050405020304" pitchFamily="18" charset="0"/>
                <a:cs typeface="Times New Roman" panose="02020603050405020304" pitchFamily="18" charset="0"/>
              </a:rPr>
              <a:t>Social and political background under Joseon Dynasty </a:t>
            </a:r>
          </a:p>
        </p:txBody>
      </p:sp>
      <p:sp>
        <p:nvSpPr>
          <p:cNvPr id="3" name="Rectangle 3">
            <a:extLst>
              <a:ext uri="{FF2B5EF4-FFF2-40B4-BE49-F238E27FC236}">
                <a16:creationId xmlns:a16="http://schemas.microsoft.com/office/drawing/2014/main" id="{CCD3A002-11AB-4CFD-B49C-B4E92512B1FF}"/>
              </a:ext>
            </a:extLst>
          </p:cNvPr>
          <p:cNvSpPr>
            <a:spLocks noChangeArrowheads="1"/>
          </p:cNvSpPr>
          <p:nvPr/>
        </p:nvSpPr>
        <p:spPr bwMode="auto">
          <a:xfrm>
            <a:off x="266700" y="1136651"/>
            <a:ext cx="2362200" cy="572078"/>
          </a:xfrm>
          <a:prstGeom prst="rect">
            <a:avLst/>
          </a:prstGeom>
          <a:solidFill>
            <a:srgbClr val="66FF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dirty="0">
                <a:latin typeface="Times New Roman" panose="02020603050405020304" pitchFamily="18" charset="0"/>
                <a:cs typeface="Times New Roman" panose="02020603050405020304" pitchFamily="18" charset="0"/>
              </a:rPr>
              <a:t>Confucianism </a:t>
            </a:r>
          </a:p>
        </p:txBody>
      </p:sp>
      <p:sp>
        <p:nvSpPr>
          <p:cNvPr id="4" name="AutoShape 4">
            <a:extLst>
              <a:ext uri="{FF2B5EF4-FFF2-40B4-BE49-F238E27FC236}">
                <a16:creationId xmlns:a16="http://schemas.microsoft.com/office/drawing/2014/main" id="{EA3B281E-DF24-4C78-86DC-48B33C585749}"/>
              </a:ext>
            </a:extLst>
          </p:cNvPr>
          <p:cNvSpPr>
            <a:spLocks noChangeArrowheads="1"/>
          </p:cNvSpPr>
          <p:nvPr/>
        </p:nvSpPr>
        <p:spPr bwMode="auto">
          <a:xfrm>
            <a:off x="2705100" y="1300163"/>
            <a:ext cx="973138" cy="246064"/>
          </a:xfrm>
          <a:prstGeom prst="rightArrow">
            <a:avLst>
              <a:gd name="adj1" fmla="val 50000"/>
              <a:gd name="adj2" fmla="val 268861"/>
            </a:avLst>
          </a:prstGeom>
          <a:solidFill>
            <a:srgbClr val="66FF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ko-KR" altLang="en-US" sz="2200">
              <a:latin typeface="Lucida Sans Unicode" panose="020B0602030504020204" pitchFamily="34" charset="0"/>
            </a:endParaRPr>
          </a:p>
        </p:txBody>
      </p:sp>
      <p:sp>
        <p:nvSpPr>
          <p:cNvPr id="5" name="Rectangle 5">
            <a:extLst>
              <a:ext uri="{FF2B5EF4-FFF2-40B4-BE49-F238E27FC236}">
                <a16:creationId xmlns:a16="http://schemas.microsoft.com/office/drawing/2014/main" id="{F7745C36-33C9-4D13-BD97-5562AD595C29}"/>
              </a:ext>
            </a:extLst>
          </p:cNvPr>
          <p:cNvSpPr>
            <a:spLocks noChangeArrowheads="1"/>
          </p:cNvSpPr>
          <p:nvPr/>
        </p:nvSpPr>
        <p:spPr bwMode="auto">
          <a:xfrm>
            <a:off x="3787775" y="924519"/>
            <a:ext cx="4916487" cy="9350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ko-KR" sz="2400" dirty="0">
              <a:latin typeface="Times New Roman" panose="02020603050405020304" pitchFamily="18" charset="0"/>
              <a:cs typeface="Times New Roman" panose="02020603050405020304" pitchFamily="18" charset="0"/>
            </a:endParaRPr>
          </a:p>
          <a:p>
            <a:pPr eaLnBrk="1" hangingPunct="1"/>
            <a:r>
              <a:rPr lang="en-US" altLang="ko-KR" sz="2400" dirty="0">
                <a:latin typeface="Times New Roman" panose="02020603050405020304" pitchFamily="18" charset="0"/>
                <a:cs typeface="Times New Roman" panose="02020603050405020304" pitchFamily="18" charset="0"/>
              </a:rPr>
              <a:t>Principles of Society,</a:t>
            </a:r>
            <a:endParaRPr lang="en-US" altLang="ko-KR" sz="2400" dirty="0">
              <a:latin typeface="HY견명조" panose="02030600000101010101" pitchFamily="18" charset="-127"/>
              <a:ea typeface="HY견명조" panose="02030600000101010101" pitchFamily="18" charset="-127"/>
              <a:cs typeface="Times New Roman" panose="02020603050405020304" pitchFamily="18" charset="0"/>
            </a:endParaRPr>
          </a:p>
          <a:p>
            <a:pPr eaLnBrk="1" hangingPunct="1"/>
            <a:r>
              <a:rPr lang="en-US" altLang="ko-KR" sz="2400" dirty="0">
                <a:latin typeface="Times New Roman" panose="02020603050405020304" pitchFamily="18" charset="0"/>
                <a:cs typeface="Times New Roman" panose="02020603050405020304" pitchFamily="18" charset="0"/>
              </a:rPr>
              <a:t>Principles of ruling and administration </a:t>
            </a:r>
            <a:endParaRPr lang="en-US" altLang="ko-KR" sz="2400" dirty="0">
              <a:latin typeface="HY견명조" panose="02030600000101010101" pitchFamily="18" charset="-127"/>
              <a:ea typeface="HY견명조" panose="02030600000101010101" pitchFamily="18" charset="-127"/>
              <a:cs typeface="Times New Roman" panose="02020603050405020304" pitchFamily="18" charset="0"/>
            </a:endParaRPr>
          </a:p>
          <a:p>
            <a:pPr eaLnBrk="1" hangingPunct="1"/>
            <a:endParaRPr lang="en-US" altLang="ko-KR" sz="2400" dirty="0">
              <a:latin typeface="Times New Roman" panose="02020603050405020304" pitchFamily="18" charset="0"/>
              <a:cs typeface="Times New Roman" panose="02020603050405020304" pitchFamily="18" charset="0"/>
            </a:endParaRPr>
          </a:p>
        </p:txBody>
      </p:sp>
      <p:sp>
        <p:nvSpPr>
          <p:cNvPr id="6" name="Text Box 6">
            <a:extLst>
              <a:ext uri="{FF2B5EF4-FFF2-40B4-BE49-F238E27FC236}">
                <a16:creationId xmlns:a16="http://schemas.microsoft.com/office/drawing/2014/main" id="{63FF22E4-FB5B-4EB6-A190-CD1CB209E6CE}"/>
              </a:ext>
            </a:extLst>
          </p:cNvPr>
          <p:cNvSpPr txBox="1">
            <a:spLocks noChangeArrowheads="1"/>
          </p:cNvSpPr>
          <p:nvPr/>
        </p:nvSpPr>
        <p:spPr bwMode="auto">
          <a:xfrm>
            <a:off x="266699" y="1937328"/>
            <a:ext cx="36290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u="sng" dirty="0">
                <a:latin typeface="Times New Roman" panose="02020603050405020304" pitchFamily="18" charset="0"/>
                <a:cs typeface="Times New Roman" panose="02020603050405020304" pitchFamily="18" charset="0"/>
              </a:rPr>
              <a:t>Four classes in the society </a:t>
            </a:r>
            <a:endParaRPr lang="en-US" altLang="ko-KR" sz="2400" u="sng"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7" name="Rectangle 7">
            <a:extLst>
              <a:ext uri="{FF2B5EF4-FFF2-40B4-BE49-F238E27FC236}">
                <a16:creationId xmlns:a16="http://schemas.microsoft.com/office/drawing/2014/main" id="{D81A799C-3354-4809-A3FC-CFC614419FB6}"/>
              </a:ext>
            </a:extLst>
          </p:cNvPr>
          <p:cNvSpPr>
            <a:spLocks noChangeArrowheads="1"/>
          </p:cNvSpPr>
          <p:nvPr/>
        </p:nvSpPr>
        <p:spPr bwMode="auto">
          <a:xfrm>
            <a:off x="217489" y="2532342"/>
            <a:ext cx="2525711" cy="712508"/>
          </a:xfrm>
          <a:prstGeom prst="rect">
            <a:avLst/>
          </a:prstGeom>
          <a:solidFill>
            <a:srgbClr val="66FF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a:latin typeface="Times New Roman" panose="02020603050405020304" pitchFamily="18" charset="0"/>
                <a:cs typeface="Times New Roman" panose="02020603050405020304" pitchFamily="18" charset="0"/>
              </a:rPr>
              <a:t>Yangban</a:t>
            </a:r>
          </a:p>
          <a:p>
            <a:pPr algn="ctr" eaLnBrk="1" hangingPunct="1"/>
            <a:r>
              <a:rPr lang="en-US" altLang="ko-KR" sz="2400">
                <a:latin typeface="Times New Roman" panose="02020603050405020304" pitchFamily="18" charset="0"/>
                <a:cs typeface="Times New Roman" panose="02020603050405020304" pitchFamily="18" charset="0"/>
              </a:rPr>
              <a:t>(scholar-aristocrat)</a:t>
            </a:r>
          </a:p>
        </p:txBody>
      </p:sp>
      <p:sp>
        <p:nvSpPr>
          <p:cNvPr id="8" name="Text Box 9">
            <a:extLst>
              <a:ext uri="{FF2B5EF4-FFF2-40B4-BE49-F238E27FC236}">
                <a16:creationId xmlns:a16="http://schemas.microsoft.com/office/drawing/2014/main" id="{906DE3A1-ABF5-452D-BB87-F9965DF91D9C}"/>
              </a:ext>
            </a:extLst>
          </p:cNvPr>
          <p:cNvSpPr txBox="1">
            <a:spLocks noChangeArrowheads="1"/>
          </p:cNvSpPr>
          <p:nvPr/>
        </p:nvSpPr>
        <p:spPr bwMode="auto">
          <a:xfrm>
            <a:off x="3038475" y="2455954"/>
            <a:ext cx="57435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Dominate government, the military, and society</a:t>
            </a:r>
            <a:endParaRPr lang="en-US" altLang="ko-KR" sz="24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9" name="Rectangle 10">
            <a:extLst>
              <a:ext uri="{FF2B5EF4-FFF2-40B4-BE49-F238E27FC236}">
                <a16:creationId xmlns:a16="http://schemas.microsoft.com/office/drawing/2014/main" id="{49F618FF-032E-4A70-87C0-20C76FE2B618}"/>
              </a:ext>
            </a:extLst>
          </p:cNvPr>
          <p:cNvSpPr>
            <a:spLocks noChangeArrowheads="1"/>
          </p:cNvSpPr>
          <p:nvPr/>
        </p:nvSpPr>
        <p:spPr bwMode="auto">
          <a:xfrm>
            <a:off x="304800" y="3743812"/>
            <a:ext cx="2438400" cy="669438"/>
          </a:xfrm>
          <a:prstGeom prst="rect">
            <a:avLst/>
          </a:prstGeom>
          <a:solidFill>
            <a:srgbClr val="66FF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a:latin typeface="Times New Roman" panose="02020603050405020304" pitchFamily="18" charset="0"/>
                <a:cs typeface="Times New Roman" panose="02020603050405020304" pitchFamily="18" charset="0"/>
              </a:rPr>
              <a:t>Chung-in</a:t>
            </a:r>
          </a:p>
          <a:p>
            <a:pPr algn="ctr" eaLnBrk="1" hangingPunct="1"/>
            <a:r>
              <a:rPr lang="en-US" altLang="ko-KR" sz="2400">
                <a:latin typeface="Times New Roman" panose="02020603050405020304" pitchFamily="18" charset="0"/>
                <a:cs typeface="Times New Roman" panose="02020603050405020304" pitchFamily="18" charset="0"/>
              </a:rPr>
              <a:t>(middle people)</a:t>
            </a:r>
          </a:p>
        </p:txBody>
      </p:sp>
      <p:sp>
        <p:nvSpPr>
          <p:cNvPr id="11" name="Text Box 12">
            <a:extLst>
              <a:ext uri="{FF2B5EF4-FFF2-40B4-BE49-F238E27FC236}">
                <a16:creationId xmlns:a16="http://schemas.microsoft.com/office/drawing/2014/main" id="{81D5B367-03A7-4541-8091-2AB6AA9BA140}"/>
              </a:ext>
            </a:extLst>
          </p:cNvPr>
          <p:cNvSpPr txBox="1">
            <a:spLocks noChangeArrowheads="1"/>
          </p:cNvSpPr>
          <p:nvPr/>
        </p:nvSpPr>
        <p:spPr bwMode="auto">
          <a:xfrm>
            <a:off x="3019425" y="3679598"/>
            <a:ext cx="56657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Professionals such as government </a:t>
            </a:r>
            <a:r>
              <a:rPr lang="en-PH" altLang="ko-KR" sz="2400" dirty="0">
                <a:latin typeface="Times New Roman" panose="02020603050405020304" pitchFamily="18" charset="0"/>
                <a:cs typeface="Times New Roman" panose="02020603050405020304" pitchFamily="18" charset="0"/>
              </a:rPr>
              <a:t>office</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or technical worker</a:t>
            </a:r>
            <a:r>
              <a:rPr lang="en-US" altLang="ko-KR" sz="2400" dirty="0">
                <a:latin typeface="Times New Roman" panose="02020603050405020304" pitchFamily="18" charset="0"/>
                <a:cs typeface="Times New Roman" panose="02020603050405020304" pitchFamily="18" charset="0"/>
              </a:rPr>
              <a:t>, doctors, and artists</a:t>
            </a:r>
            <a:endParaRPr lang="en-US" altLang="ko-KR" sz="24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2" name="Rectangle 13">
            <a:extLst>
              <a:ext uri="{FF2B5EF4-FFF2-40B4-BE49-F238E27FC236}">
                <a16:creationId xmlns:a16="http://schemas.microsoft.com/office/drawing/2014/main" id="{6A05EBD3-90A4-463E-B605-441A86A6ECA8}"/>
              </a:ext>
            </a:extLst>
          </p:cNvPr>
          <p:cNvSpPr>
            <a:spLocks noChangeArrowheads="1"/>
          </p:cNvSpPr>
          <p:nvPr/>
        </p:nvSpPr>
        <p:spPr bwMode="auto">
          <a:xfrm>
            <a:off x="304800" y="4832234"/>
            <a:ext cx="2438400" cy="700203"/>
          </a:xfrm>
          <a:prstGeom prst="rect">
            <a:avLst/>
          </a:prstGeom>
          <a:solidFill>
            <a:srgbClr val="66FF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dirty="0">
                <a:latin typeface="Times New Roman" panose="02020603050405020304" pitchFamily="18" charset="0"/>
                <a:cs typeface="Times New Roman" panose="02020603050405020304" pitchFamily="18" charset="0"/>
              </a:rPr>
              <a:t>Sang</a:t>
            </a:r>
            <a:r>
              <a:rPr lang="en-PH" altLang="ko-KR" sz="2400" dirty="0">
                <a:latin typeface="Times New Roman" panose="02020603050405020304" pitchFamily="18" charset="0"/>
                <a:cs typeface="Times New Roman" panose="02020603050405020304" pitchFamily="18" charset="0"/>
              </a:rPr>
              <a:t>min</a:t>
            </a:r>
            <a:endParaRPr lang="en-US" altLang="ko-KR" sz="2400" dirty="0">
              <a:latin typeface="Times New Roman" panose="02020603050405020304" pitchFamily="18" charset="0"/>
              <a:cs typeface="Times New Roman" panose="02020603050405020304" pitchFamily="18" charset="0"/>
            </a:endParaRPr>
          </a:p>
          <a:p>
            <a:pPr algn="ctr" eaLnBrk="1" hangingPunct="1"/>
            <a:r>
              <a:rPr lang="en-US" altLang="ko-KR" sz="2400" dirty="0">
                <a:latin typeface="Times New Roman" panose="02020603050405020304" pitchFamily="18" charset="0"/>
                <a:cs typeface="Times New Roman" panose="02020603050405020304" pitchFamily="18" charset="0"/>
              </a:rPr>
              <a:t>(commoners)</a:t>
            </a:r>
          </a:p>
        </p:txBody>
      </p:sp>
      <p:sp>
        <p:nvSpPr>
          <p:cNvPr id="14" name="Text Box 15">
            <a:extLst>
              <a:ext uri="{FF2B5EF4-FFF2-40B4-BE49-F238E27FC236}">
                <a16:creationId xmlns:a16="http://schemas.microsoft.com/office/drawing/2014/main" id="{65CE0887-5A88-4305-B87B-684DFE5CE5D5}"/>
              </a:ext>
            </a:extLst>
          </p:cNvPr>
          <p:cNvSpPr txBox="1">
            <a:spLocks noChangeArrowheads="1"/>
          </p:cNvSpPr>
          <p:nvPr/>
        </p:nvSpPr>
        <p:spPr bwMode="auto">
          <a:xfrm>
            <a:off x="2981325" y="4772025"/>
            <a:ext cx="59912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Most of population like peasants, merchants, artisans</a:t>
            </a:r>
            <a:endParaRPr lang="en-US" altLang="ko-KR" sz="24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5" name="Rectangle 16">
            <a:extLst>
              <a:ext uri="{FF2B5EF4-FFF2-40B4-BE49-F238E27FC236}">
                <a16:creationId xmlns:a16="http://schemas.microsoft.com/office/drawing/2014/main" id="{8C68A65A-5A06-4189-87CE-644C03A8D612}"/>
              </a:ext>
            </a:extLst>
          </p:cNvPr>
          <p:cNvSpPr>
            <a:spLocks noChangeArrowheads="1"/>
          </p:cNvSpPr>
          <p:nvPr/>
        </p:nvSpPr>
        <p:spPr bwMode="auto">
          <a:xfrm>
            <a:off x="304800" y="5893324"/>
            <a:ext cx="2438400" cy="680514"/>
          </a:xfrm>
          <a:prstGeom prst="rect">
            <a:avLst/>
          </a:prstGeom>
          <a:solidFill>
            <a:srgbClr val="66FF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dirty="0" err="1">
                <a:latin typeface="Times New Roman" panose="02020603050405020304" pitchFamily="18" charset="0"/>
                <a:cs typeface="Times New Roman" panose="02020603050405020304" pitchFamily="18" charset="0"/>
              </a:rPr>
              <a:t>Cheonmin</a:t>
            </a:r>
            <a:endParaRPr lang="en-US" altLang="ko-KR" sz="2400" dirty="0">
              <a:latin typeface="Times New Roman" panose="02020603050405020304" pitchFamily="18" charset="0"/>
              <a:cs typeface="Times New Roman" panose="02020603050405020304" pitchFamily="18" charset="0"/>
            </a:endParaRPr>
          </a:p>
          <a:p>
            <a:pPr algn="ctr" eaLnBrk="1" hangingPunct="1"/>
            <a:r>
              <a:rPr lang="en-US" altLang="ko-KR" sz="2400" dirty="0">
                <a:latin typeface="Times New Roman" panose="02020603050405020304" pitchFamily="18" charset="0"/>
                <a:cs typeface="Times New Roman" panose="02020603050405020304" pitchFamily="18" charset="0"/>
              </a:rPr>
              <a:t>(serfs, servants)</a:t>
            </a:r>
          </a:p>
        </p:txBody>
      </p:sp>
      <p:sp>
        <p:nvSpPr>
          <p:cNvPr id="17" name="Text Box 18">
            <a:extLst>
              <a:ext uri="{FF2B5EF4-FFF2-40B4-BE49-F238E27FC236}">
                <a16:creationId xmlns:a16="http://schemas.microsoft.com/office/drawing/2014/main" id="{0489EE24-E372-414B-9B7A-1586BCB563DE}"/>
              </a:ext>
            </a:extLst>
          </p:cNvPr>
          <p:cNvSpPr txBox="1">
            <a:spLocks noChangeArrowheads="1"/>
          </p:cNvSpPr>
          <p:nvPr/>
        </p:nvSpPr>
        <p:spPr bwMode="auto">
          <a:xfrm>
            <a:off x="3038475" y="5933481"/>
            <a:ext cx="43497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Low-born or outcasts </a:t>
            </a:r>
            <a:endParaRPr lang="en-US" altLang="ko-KR" sz="2400" dirty="0">
              <a:latin typeface="HY견명조" panose="02030600000101010101" pitchFamily="18" charset="-127"/>
              <a:ea typeface="HY견명조"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124523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linds(horizontal)">
                                      <p:cBhvr>
                                        <p:cTn id="20" dur="500"/>
                                        <p:tgtEl>
                                          <p:spTgt spid="9"/>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linds(horizontal)">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linds(horizontal)">
                                      <p:cBhvr>
                                        <p:cTn id="28" dur="500"/>
                                        <p:tgtEl>
                                          <p:spTgt spid="12"/>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linds(horizontal)">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blinds(horizontal)">
                                      <p:cBhvr>
                                        <p:cTn id="36" dur="500"/>
                                        <p:tgtEl>
                                          <p:spTgt spid="15"/>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blinds(horizontal)">
                                      <p:cBhvr>
                                        <p:cTn id="3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P spid="9" grpId="0" animBg="1"/>
      <p:bldP spid="11" grpId="0"/>
      <p:bldP spid="12" grpId="0" animBg="1"/>
      <p:bldP spid="14" grpId="0"/>
      <p:bldP spid="15" grpId="0" animBg="1"/>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6724B4E-2BDC-4E2D-A152-FCA473087CDC}"/>
              </a:ext>
            </a:extLst>
          </p:cNvPr>
          <p:cNvSpPr>
            <a:spLocks noChangeArrowheads="1"/>
          </p:cNvSpPr>
          <p:nvPr/>
        </p:nvSpPr>
        <p:spPr bwMode="auto">
          <a:xfrm>
            <a:off x="238125" y="152400"/>
            <a:ext cx="4581525" cy="457200"/>
          </a:xfrm>
          <a:prstGeom prst="rect">
            <a:avLst/>
          </a:prstGeom>
          <a:solidFill>
            <a:srgbClr val="66FFFF"/>
          </a:solidFill>
          <a:ln w="9525">
            <a:solidFill>
              <a:schemeClr val="tx1"/>
            </a:solidFill>
            <a:miter lim="800000"/>
            <a:headEnd/>
            <a:tailEnd/>
          </a:ln>
        </p:spPr>
        <p:txBody>
          <a:bodyPr wrap="none" anchor="ctr"/>
          <a:lstStyle/>
          <a:p>
            <a:pPr algn="ctr">
              <a:defRPr/>
            </a:pPr>
            <a:r>
              <a:rPr lang="en-US" altLang="ko-KR" sz="2400" dirty="0">
                <a:solidFill>
                  <a:srgbClr val="000008"/>
                </a:solidFill>
                <a:latin typeface="Times New Roman" panose="02020603050405020304" pitchFamily="18" charset="0"/>
                <a:cs typeface="Times New Roman" pitchFamily="18" charset="0"/>
              </a:rPr>
              <a:t>Contemporary History of Korea</a:t>
            </a:r>
            <a:r>
              <a:rPr lang="en-US" altLang="ko-KR" sz="2200" dirty="0">
                <a:solidFill>
                  <a:srgbClr val="000008"/>
                </a:solidFill>
                <a:latin typeface="HY견명조" panose="02030600000101010101" pitchFamily="18" charset="-127"/>
                <a:ea typeface="HY견명조" panose="02030600000101010101" pitchFamily="18" charset="-127"/>
                <a:cs typeface="Times New Roman" pitchFamily="18" charset="0"/>
              </a:rPr>
              <a:t> </a:t>
            </a:r>
          </a:p>
        </p:txBody>
      </p:sp>
      <p:sp>
        <p:nvSpPr>
          <p:cNvPr id="3" name="Oval 3">
            <a:extLst>
              <a:ext uri="{FF2B5EF4-FFF2-40B4-BE49-F238E27FC236}">
                <a16:creationId xmlns:a16="http://schemas.microsoft.com/office/drawing/2014/main" id="{51FDD460-09FE-45A9-A80E-1E284CEF20CE}"/>
              </a:ext>
            </a:extLst>
          </p:cNvPr>
          <p:cNvSpPr>
            <a:spLocks noChangeArrowheads="1"/>
          </p:cNvSpPr>
          <p:nvPr/>
        </p:nvSpPr>
        <p:spPr bwMode="auto">
          <a:xfrm>
            <a:off x="2505075" y="1724025"/>
            <a:ext cx="3143250" cy="1769580"/>
          </a:xfrm>
          <a:prstGeom prst="ellipse">
            <a:avLst/>
          </a:prstGeom>
          <a:solidFill>
            <a:srgbClr val="66FFFF"/>
          </a:solidFill>
          <a:ln w="9525">
            <a:solidFill>
              <a:schemeClr val="tx1"/>
            </a:solidFill>
            <a:round/>
            <a:headEnd/>
            <a:tailEnd/>
          </a:ln>
        </p:spPr>
        <p:txBody>
          <a:bodyPr wrap="none" anchor="ctr"/>
          <a:lstStyle/>
          <a:p>
            <a:pPr algn="ctr">
              <a:defRPr/>
            </a:pPr>
            <a:r>
              <a:rPr lang="en-US" altLang="ko-KR" sz="2400" dirty="0">
                <a:solidFill>
                  <a:srgbClr val="000008"/>
                </a:solidFill>
                <a:latin typeface="Times New Roman" pitchFamily="18" charset="0"/>
                <a:cs typeface="Times New Roman" pitchFamily="18" charset="0"/>
              </a:rPr>
              <a:t>Japanese </a:t>
            </a:r>
          </a:p>
          <a:p>
            <a:pPr algn="ctr">
              <a:defRPr/>
            </a:pPr>
            <a:r>
              <a:rPr lang="en-US" altLang="ko-KR" sz="2400" dirty="0">
                <a:solidFill>
                  <a:srgbClr val="000008"/>
                </a:solidFill>
                <a:latin typeface="Times New Roman" pitchFamily="18" charset="0"/>
                <a:cs typeface="Times New Roman" pitchFamily="18" charset="0"/>
              </a:rPr>
              <a:t>Forced Occupied </a:t>
            </a:r>
          </a:p>
          <a:p>
            <a:pPr algn="ctr">
              <a:defRPr/>
            </a:pPr>
            <a:r>
              <a:rPr lang="en-US" altLang="ko-KR" sz="2400" dirty="0">
                <a:solidFill>
                  <a:srgbClr val="000008"/>
                </a:solidFill>
                <a:latin typeface="Times New Roman" pitchFamily="18" charset="0"/>
                <a:cs typeface="Times New Roman" pitchFamily="18" charset="0"/>
              </a:rPr>
              <a:t>Period </a:t>
            </a:r>
            <a:endParaRPr lang="en-US" altLang="ko-KR" sz="2000" dirty="0">
              <a:solidFill>
                <a:srgbClr val="000008"/>
              </a:solidFill>
              <a:latin typeface="HY견명조" panose="02030600000101010101" pitchFamily="18" charset="-127"/>
              <a:ea typeface="HY견명조" panose="02030600000101010101" pitchFamily="18" charset="-127"/>
              <a:cs typeface="Times New Roman" pitchFamily="18" charset="0"/>
            </a:endParaRPr>
          </a:p>
          <a:p>
            <a:pPr algn="ctr">
              <a:defRPr/>
            </a:pPr>
            <a:r>
              <a:rPr lang="en-US" altLang="ko-KR" sz="2400" dirty="0">
                <a:solidFill>
                  <a:srgbClr val="000008"/>
                </a:solidFill>
                <a:latin typeface="Times New Roman" pitchFamily="18" charset="0"/>
                <a:cs typeface="Times New Roman" pitchFamily="18" charset="0"/>
              </a:rPr>
              <a:t>1910 - 1945</a:t>
            </a:r>
          </a:p>
        </p:txBody>
      </p:sp>
      <p:sp>
        <p:nvSpPr>
          <p:cNvPr id="4" name="Oval 4">
            <a:extLst>
              <a:ext uri="{FF2B5EF4-FFF2-40B4-BE49-F238E27FC236}">
                <a16:creationId xmlns:a16="http://schemas.microsoft.com/office/drawing/2014/main" id="{B79E1645-B00F-473B-8970-7E1326E3A0C0}"/>
              </a:ext>
            </a:extLst>
          </p:cNvPr>
          <p:cNvSpPr>
            <a:spLocks noChangeArrowheads="1"/>
          </p:cNvSpPr>
          <p:nvPr/>
        </p:nvSpPr>
        <p:spPr bwMode="auto">
          <a:xfrm>
            <a:off x="2795588" y="4238624"/>
            <a:ext cx="2667000" cy="1047749"/>
          </a:xfrm>
          <a:prstGeom prst="ellipse">
            <a:avLst/>
          </a:prstGeom>
          <a:solidFill>
            <a:srgbClr val="66FFFF"/>
          </a:solidFill>
          <a:ln w="9525">
            <a:solidFill>
              <a:schemeClr val="tx1"/>
            </a:solidFill>
            <a:round/>
            <a:headEnd/>
            <a:tailEnd/>
          </a:ln>
        </p:spPr>
        <p:txBody>
          <a:bodyPr wrap="none" anchor="ctr"/>
          <a:lstStyle/>
          <a:p>
            <a:pPr algn="ctr">
              <a:defRPr/>
            </a:pPr>
            <a:r>
              <a:rPr lang="en-US" altLang="ko-KR" sz="2400">
                <a:solidFill>
                  <a:srgbClr val="000008"/>
                </a:solidFill>
                <a:latin typeface="Times New Roman" pitchFamily="18" charset="0"/>
                <a:cs typeface="Times New Roman" pitchFamily="18" charset="0"/>
              </a:rPr>
              <a:t>Korean War</a:t>
            </a:r>
          </a:p>
          <a:p>
            <a:pPr algn="ctr">
              <a:defRPr/>
            </a:pPr>
            <a:r>
              <a:rPr lang="en-US" altLang="ko-KR" sz="2400">
                <a:solidFill>
                  <a:srgbClr val="000008"/>
                </a:solidFill>
                <a:latin typeface="Times New Roman" pitchFamily="18" charset="0"/>
                <a:cs typeface="Times New Roman" pitchFamily="18" charset="0"/>
              </a:rPr>
              <a:t>1950 - 1953</a:t>
            </a:r>
          </a:p>
        </p:txBody>
      </p:sp>
      <p:sp>
        <p:nvSpPr>
          <p:cNvPr id="5" name="Text Box 5">
            <a:extLst>
              <a:ext uri="{FF2B5EF4-FFF2-40B4-BE49-F238E27FC236}">
                <a16:creationId xmlns:a16="http://schemas.microsoft.com/office/drawing/2014/main" id="{D6103677-0C95-4042-8D2E-A7A7AB32B96A}"/>
              </a:ext>
            </a:extLst>
          </p:cNvPr>
          <p:cNvSpPr txBox="1">
            <a:spLocks noChangeArrowheads="1"/>
          </p:cNvSpPr>
          <p:nvPr/>
        </p:nvSpPr>
        <p:spPr bwMode="auto">
          <a:xfrm>
            <a:off x="5876925" y="1107054"/>
            <a:ext cx="2819400" cy="1569660"/>
          </a:xfrm>
          <a:prstGeom prst="rect">
            <a:avLst/>
          </a:prstGeom>
          <a:solidFill>
            <a:srgbClr val="FFFF00"/>
          </a:solidFill>
          <a:ln w="9525">
            <a:solidFill>
              <a:schemeClr val="tx1"/>
            </a:solidFill>
            <a:miter lim="800000"/>
            <a:headEnd/>
            <a:tailEnd/>
          </a:ln>
        </p:spPr>
        <p:txBody>
          <a:bodyPr>
            <a:spAutoFit/>
          </a:bodyPr>
          <a:lstStyle/>
          <a:p>
            <a:pPr>
              <a:spcBef>
                <a:spcPct val="50000"/>
              </a:spcBef>
            </a:pPr>
            <a:r>
              <a:rPr lang="en-US" altLang="ko-KR" sz="2400" dirty="0">
                <a:latin typeface="Times New Roman" panose="02020603050405020304" pitchFamily="18" charset="0"/>
                <a:cs typeface="Times New Roman" pitchFamily="18" charset="0"/>
              </a:rPr>
              <a:t>Economic Exploitation (Land, Farm, Fishery, Industry)</a:t>
            </a:r>
            <a:endParaRPr lang="en-US" altLang="ko-KR" sz="2000" dirty="0">
              <a:latin typeface="HY견명조" panose="02030600000101010101" pitchFamily="18" charset="-127"/>
              <a:ea typeface="HY견명조" panose="02030600000101010101" pitchFamily="18" charset="-127"/>
              <a:cs typeface="Times New Roman" pitchFamily="18" charset="0"/>
            </a:endParaRPr>
          </a:p>
        </p:txBody>
      </p:sp>
      <p:sp>
        <p:nvSpPr>
          <p:cNvPr id="6" name="Text Box 6">
            <a:extLst>
              <a:ext uri="{FF2B5EF4-FFF2-40B4-BE49-F238E27FC236}">
                <a16:creationId xmlns:a16="http://schemas.microsoft.com/office/drawing/2014/main" id="{FAB882D9-FCA3-4656-B88C-5769CD82657B}"/>
              </a:ext>
            </a:extLst>
          </p:cNvPr>
          <p:cNvSpPr txBox="1">
            <a:spLocks noChangeArrowheads="1"/>
          </p:cNvSpPr>
          <p:nvPr/>
        </p:nvSpPr>
        <p:spPr bwMode="auto">
          <a:xfrm>
            <a:off x="6019800" y="4441282"/>
            <a:ext cx="2862264" cy="830997"/>
          </a:xfrm>
          <a:prstGeom prst="rect">
            <a:avLst/>
          </a:prstGeom>
          <a:solidFill>
            <a:srgbClr val="FFFF00"/>
          </a:solidFill>
          <a:ln w="9525">
            <a:solidFill>
              <a:schemeClr val="tx1"/>
            </a:solidFill>
            <a:miter lim="800000"/>
            <a:headEnd/>
            <a:tailEnd/>
          </a:ln>
        </p:spPr>
        <p:txBody>
          <a:bodyPr wrap="square">
            <a:spAutoFit/>
          </a:bodyPr>
          <a:lstStyle/>
          <a:p>
            <a:pPr>
              <a:spcBef>
                <a:spcPct val="50000"/>
              </a:spcBef>
            </a:pPr>
            <a:r>
              <a:rPr lang="en-PH" altLang="ko-KR" sz="2400" dirty="0">
                <a:latin typeface="Times New Roman" panose="02020603050405020304" pitchFamily="18" charset="0"/>
                <a:cs typeface="Times New Roman" pitchFamily="18" charset="0"/>
              </a:rPr>
              <a:t>Japanese style education</a:t>
            </a:r>
            <a:endParaRPr lang="en-US" altLang="ko-KR" sz="2000" dirty="0">
              <a:latin typeface="HY견명조" panose="02030600000101010101" pitchFamily="18" charset="-127"/>
              <a:ea typeface="HY견명조" panose="02030600000101010101" pitchFamily="18" charset="-127"/>
              <a:cs typeface="Times New Roman" pitchFamily="18" charset="0"/>
            </a:endParaRPr>
          </a:p>
        </p:txBody>
      </p:sp>
      <p:sp>
        <p:nvSpPr>
          <p:cNvPr id="7" name="Text Box 7">
            <a:extLst>
              <a:ext uri="{FF2B5EF4-FFF2-40B4-BE49-F238E27FC236}">
                <a16:creationId xmlns:a16="http://schemas.microsoft.com/office/drawing/2014/main" id="{498A69FE-20F3-41B8-A341-EA13E54C11ED}"/>
              </a:ext>
            </a:extLst>
          </p:cNvPr>
          <p:cNvSpPr txBox="1">
            <a:spLocks noChangeArrowheads="1"/>
          </p:cNvSpPr>
          <p:nvPr/>
        </p:nvSpPr>
        <p:spPr bwMode="auto">
          <a:xfrm>
            <a:off x="5934075" y="2899827"/>
            <a:ext cx="2495550" cy="830997"/>
          </a:xfrm>
          <a:prstGeom prst="rect">
            <a:avLst/>
          </a:prstGeom>
          <a:solidFill>
            <a:srgbClr val="FFFF00"/>
          </a:solidFill>
          <a:ln w="9525">
            <a:solidFill>
              <a:schemeClr val="tx1"/>
            </a:solidFill>
            <a:miter lim="800000"/>
            <a:headEnd/>
            <a:tailEnd/>
          </a:ln>
        </p:spPr>
        <p:txBody>
          <a:bodyPr wrap="square">
            <a:spAutoFit/>
          </a:bodyPr>
          <a:lstStyle/>
          <a:p>
            <a:pPr>
              <a:spcBef>
                <a:spcPct val="50000"/>
              </a:spcBef>
            </a:pPr>
            <a:r>
              <a:rPr lang="en-US" altLang="ko-KR" sz="2400" dirty="0">
                <a:latin typeface="Times New Roman" panose="02020603050405020304" pitchFamily="18" charset="0"/>
                <a:cs typeface="Times New Roman" pitchFamily="18" charset="0"/>
              </a:rPr>
              <a:t>Banned to teach Korean language</a:t>
            </a:r>
            <a:endParaRPr lang="en-US" altLang="ko-KR" sz="2000" dirty="0">
              <a:latin typeface="HY견명조" panose="02030600000101010101" pitchFamily="18" charset="-127"/>
              <a:ea typeface="HY견명조" panose="02030600000101010101" pitchFamily="18" charset="-127"/>
              <a:cs typeface="Times New Roman" pitchFamily="18" charset="0"/>
            </a:endParaRPr>
          </a:p>
        </p:txBody>
      </p:sp>
      <p:sp>
        <p:nvSpPr>
          <p:cNvPr id="8" name="Text Box 8">
            <a:extLst>
              <a:ext uri="{FF2B5EF4-FFF2-40B4-BE49-F238E27FC236}">
                <a16:creationId xmlns:a16="http://schemas.microsoft.com/office/drawing/2014/main" id="{28CC6B1F-5C7B-4CC1-BB9F-C4AAA7EE0D7E}"/>
              </a:ext>
            </a:extLst>
          </p:cNvPr>
          <p:cNvSpPr txBox="1">
            <a:spLocks noChangeArrowheads="1"/>
          </p:cNvSpPr>
          <p:nvPr/>
        </p:nvSpPr>
        <p:spPr bwMode="auto">
          <a:xfrm>
            <a:off x="5934074" y="5553165"/>
            <a:ext cx="2886075" cy="830997"/>
          </a:xfrm>
          <a:prstGeom prst="rect">
            <a:avLst/>
          </a:prstGeom>
          <a:solidFill>
            <a:srgbClr val="FFFF00"/>
          </a:solidFill>
          <a:ln w="9525">
            <a:solidFill>
              <a:schemeClr val="tx1"/>
            </a:solidFill>
            <a:miter lim="800000"/>
            <a:headEnd/>
            <a:tailEnd/>
          </a:ln>
        </p:spPr>
        <p:txBody>
          <a:bodyPr wrap="square">
            <a:spAutoFit/>
          </a:bodyPr>
          <a:lstStyle/>
          <a:p>
            <a:r>
              <a:rPr lang="en-PH" altLang="ko-KR" sz="2400" dirty="0">
                <a:latin typeface="Times New Roman" panose="02020603050405020304" pitchFamily="18" charset="0"/>
                <a:cs typeface="Times New Roman" pitchFamily="18" charset="0"/>
              </a:rPr>
              <a:t>Distortion</a:t>
            </a:r>
            <a:r>
              <a:rPr lang="ko-KR" altLang="en-US" sz="2400" dirty="0">
                <a:latin typeface="Times New Roman" panose="02020603050405020304" pitchFamily="18" charset="0"/>
                <a:cs typeface="Times New Roman" pitchFamily="18" charset="0"/>
              </a:rPr>
              <a:t> </a:t>
            </a:r>
            <a:r>
              <a:rPr lang="en-PH" altLang="ko-KR" sz="2400" dirty="0">
                <a:latin typeface="Times New Roman" panose="02020603050405020304" pitchFamily="18" charset="0"/>
                <a:cs typeface="Times New Roman" pitchFamily="18" charset="0"/>
              </a:rPr>
              <a:t>of culture and history</a:t>
            </a:r>
            <a:r>
              <a:rPr lang="en-US" altLang="ko-KR" sz="2400" dirty="0">
                <a:latin typeface="Times New Roman" panose="02020603050405020304" pitchFamily="18" charset="0"/>
                <a:cs typeface="Times New Roman" pitchFamily="18" charset="0"/>
              </a:rPr>
              <a:t> </a:t>
            </a:r>
          </a:p>
        </p:txBody>
      </p:sp>
      <p:sp>
        <p:nvSpPr>
          <p:cNvPr id="9" name="Text Box 13">
            <a:extLst>
              <a:ext uri="{FF2B5EF4-FFF2-40B4-BE49-F238E27FC236}">
                <a16:creationId xmlns:a16="http://schemas.microsoft.com/office/drawing/2014/main" id="{5A007171-6AD5-44B3-B0E9-F5DCFF6EEBB1}"/>
              </a:ext>
            </a:extLst>
          </p:cNvPr>
          <p:cNvSpPr txBox="1">
            <a:spLocks noChangeArrowheads="1"/>
          </p:cNvSpPr>
          <p:nvPr/>
        </p:nvSpPr>
        <p:spPr bwMode="auto">
          <a:xfrm>
            <a:off x="238125" y="1752601"/>
            <a:ext cx="1905000" cy="830997"/>
          </a:xfrm>
          <a:prstGeom prst="rect">
            <a:avLst/>
          </a:prstGeom>
          <a:solidFill>
            <a:srgbClr val="FFFF00"/>
          </a:solidFill>
          <a:ln w="9525">
            <a:solidFill>
              <a:schemeClr val="tx1"/>
            </a:solidFill>
            <a:miter lim="800000"/>
            <a:headEnd/>
            <a:tailEnd/>
          </a:ln>
        </p:spPr>
        <p:txBody>
          <a:bodyPr wrap="square">
            <a:spAutoFit/>
          </a:bodyPr>
          <a:lstStyle/>
          <a:p>
            <a:r>
              <a:rPr lang="en-US" altLang="ko-KR" sz="2400" dirty="0">
                <a:latin typeface="Times New Roman" panose="02020603050405020304" pitchFamily="18" charset="0"/>
                <a:cs typeface="Times New Roman" pitchFamily="18" charset="0"/>
              </a:rPr>
              <a:t>Entire Land – Devastated </a:t>
            </a:r>
          </a:p>
        </p:txBody>
      </p:sp>
      <p:sp>
        <p:nvSpPr>
          <p:cNvPr id="10" name="Text Box 14">
            <a:extLst>
              <a:ext uri="{FF2B5EF4-FFF2-40B4-BE49-F238E27FC236}">
                <a16:creationId xmlns:a16="http://schemas.microsoft.com/office/drawing/2014/main" id="{2D3B7F5E-8A5C-4ACD-BFB5-C5C91EF2F941}"/>
              </a:ext>
            </a:extLst>
          </p:cNvPr>
          <p:cNvSpPr txBox="1">
            <a:spLocks noChangeArrowheads="1"/>
          </p:cNvSpPr>
          <p:nvPr/>
        </p:nvSpPr>
        <p:spPr bwMode="auto">
          <a:xfrm>
            <a:off x="161925" y="3505201"/>
            <a:ext cx="2057400" cy="830997"/>
          </a:xfrm>
          <a:prstGeom prst="rect">
            <a:avLst/>
          </a:prstGeom>
          <a:solidFill>
            <a:srgbClr val="FFFF00"/>
          </a:solidFill>
          <a:ln w="9525">
            <a:solidFill>
              <a:schemeClr val="tx1"/>
            </a:solidFill>
            <a:miter lim="800000"/>
            <a:headEnd/>
            <a:tailEnd/>
          </a:ln>
        </p:spPr>
        <p:txBody>
          <a:bodyPr>
            <a:spAutoFit/>
          </a:bodyPr>
          <a:lstStyle/>
          <a:p>
            <a:pPr>
              <a:spcBef>
                <a:spcPct val="50000"/>
              </a:spcBef>
            </a:pPr>
            <a:r>
              <a:rPr lang="en-US" altLang="ko-KR" sz="2400" dirty="0">
                <a:latin typeface="Times New Roman" panose="02020603050405020304" pitchFamily="18" charset="0"/>
                <a:cs typeface="Times New Roman" pitchFamily="18" charset="0"/>
              </a:rPr>
              <a:t>Economy – Wrecked </a:t>
            </a:r>
          </a:p>
        </p:txBody>
      </p:sp>
      <p:sp>
        <p:nvSpPr>
          <p:cNvPr id="11" name="Text Box 15">
            <a:extLst>
              <a:ext uri="{FF2B5EF4-FFF2-40B4-BE49-F238E27FC236}">
                <a16:creationId xmlns:a16="http://schemas.microsoft.com/office/drawing/2014/main" id="{DD01ED12-5A6A-4D1E-B803-2F86C9CF27CD}"/>
              </a:ext>
            </a:extLst>
          </p:cNvPr>
          <p:cNvSpPr txBox="1">
            <a:spLocks noChangeArrowheads="1"/>
          </p:cNvSpPr>
          <p:nvPr/>
        </p:nvSpPr>
        <p:spPr bwMode="auto">
          <a:xfrm>
            <a:off x="261936" y="4889718"/>
            <a:ext cx="1828800" cy="1200329"/>
          </a:xfrm>
          <a:prstGeom prst="rect">
            <a:avLst/>
          </a:prstGeom>
          <a:solidFill>
            <a:srgbClr val="FFFF00"/>
          </a:solidFill>
          <a:ln w="9525">
            <a:solidFill>
              <a:schemeClr val="tx1"/>
            </a:solidFill>
            <a:miter lim="800000"/>
            <a:headEnd/>
            <a:tailEnd/>
          </a:ln>
        </p:spPr>
        <p:txBody>
          <a:bodyPr>
            <a:spAutoFit/>
          </a:bodyPr>
          <a:lstStyle/>
          <a:p>
            <a:pPr>
              <a:spcBef>
                <a:spcPct val="50000"/>
              </a:spcBef>
            </a:pPr>
            <a:r>
              <a:rPr lang="en-US" altLang="ko-KR" sz="2400" dirty="0">
                <a:latin typeface="Times New Roman" panose="02020603050405020304" pitchFamily="18" charset="0"/>
                <a:cs typeface="Times New Roman" pitchFamily="18" charset="0"/>
              </a:rPr>
              <a:t>Loss of Millions of People</a:t>
            </a:r>
            <a:endParaRPr lang="en-US" altLang="ko-KR" sz="2000" dirty="0">
              <a:latin typeface="HY견명조" panose="02030600000101010101" pitchFamily="18" charset="-127"/>
              <a:ea typeface="HY견명조" panose="02030600000101010101" pitchFamily="18" charset="-127"/>
              <a:cs typeface="Times New Roman" pitchFamily="18" charset="0"/>
            </a:endParaRPr>
          </a:p>
        </p:txBody>
      </p:sp>
      <p:sp>
        <p:nvSpPr>
          <p:cNvPr id="12" name="Line 16">
            <a:extLst>
              <a:ext uri="{FF2B5EF4-FFF2-40B4-BE49-F238E27FC236}">
                <a16:creationId xmlns:a16="http://schemas.microsoft.com/office/drawing/2014/main" id="{2C2CFAE4-6586-4549-9B05-0284AE70B469}"/>
              </a:ext>
            </a:extLst>
          </p:cNvPr>
          <p:cNvSpPr>
            <a:spLocks noChangeShapeType="1"/>
          </p:cNvSpPr>
          <p:nvPr/>
        </p:nvSpPr>
        <p:spPr bwMode="auto">
          <a:xfrm>
            <a:off x="2109789" y="2619376"/>
            <a:ext cx="762000" cy="1964214"/>
          </a:xfrm>
          <a:prstGeom prst="line">
            <a:avLst/>
          </a:prstGeom>
          <a:noFill/>
          <a:ln w="38100">
            <a:solidFill>
              <a:schemeClr val="tx1"/>
            </a:solidFill>
            <a:round/>
            <a:headEnd/>
            <a:tailEnd/>
          </a:ln>
        </p:spPr>
        <p:txBody>
          <a:bodyPr/>
          <a:lstStyle/>
          <a:p>
            <a:endParaRPr lang="en-US" sz="2400">
              <a:latin typeface="Times New Roman" panose="02020603050405020304" pitchFamily="18" charset="0"/>
              <a:cs typeface="Times New Roman" panose="02020603050405020304" pitchFamily="18" charset="0"/>
            </a:endParaRPr>
          </a:p>
        </p:txBody>
      </p:sp>
      <p:sp>
        <p:nvSpPr>
          <p:cNvPr id="13" name="Line 17">
            <a:extLst>
              <a:ext uri="{FF2B5EF4-FFF2-40B4-BE49-F238E27FC236}">
                <a16:creationId xmlns:a16="http://schemas.microsoft.com/office/drawing/2014/main" id="{AE4B733A-DE99-4D7C-9AE6-0065AAA7FBD6}"/>
              </a:ext>
            </a:extLst>
          </p:cNvPr>
          <p:cNvSpPr>
            <a:spLocks noChangeShapeType="1"/>
          </p:cNvSpPr>
          <p:nvPr/>
        </p:nvSpPr>
        <p:spPr bwMode="auto">
          <a:xfrm>
            <a:off x="2219325" y="3962399"/>
            <a:ext cx="652463" cy="714375"/>
          </a:xfrm>
          <a:prstGeom prst="line">
            <a:avLst/>
          </a:prstGeom>
          <a:noFill/>
          <a:ln w="38100">
            <a:solidFill>
              <a:schemeClr val="tx1"/>
            </a:solidFill>
            <a:round/>
            <a:headEnd/>
            <a:tailEnd/>
          </a:ln>
        </p:spPr>
        <p:txBody>
          <a:bodyPr/>
          <a:lstStyle/>
          <a:p>
            <a:endParaRPr lang="en-US" sz="2400">
              <a:latin typeface="Times New Roman" panose="02020603050405020304" pitchFamily="18" charset="0"/>
              <a:cs typeface="Times New Roman" panose="02020603050405020304" pitchFamily="18" charset="0"/>
            </a:endParaRPr>
          </a:p>
        </p:txBody>
      </p:sp>
      <p:sp>
        <p:nvSpPr>
          <p:cNvPr id="14" name="Line 18">
            <a:extLst>
              <a:ext uri="{FF2B5EF4-FFF2-40B4-BE49-F238E27FC236}">
                <a16:creationId xmlns:a16="http://schemas.microsoft.com/office/drawing/2014/main" id="{4C6EB24B-C291-45D0-AADE-63DFC7BF4438}"/>
              </a:ext>
            </a:extLst>
          </p:cNvPr>
          <p:cNvSpPr>
            <a:spLocks noChangeShapeType="1"/>
          </p:cNvSpPr>
          <p:nvPr/>
        </p:nvSpPr>
        <p:spPr bwMode="auto">
          <a:xfrm flipV="1">
            <a:off x="2143125" y="4783618"/>
            <a:ext cx="685800" cy="169381"/>
          </a:xfrm>
          <a:prstGeom prst="line">
            <a:avLst/>
          </a:prstGeom>
          <a:noFill/>
          <a:ln w="38100">
            <a:solidFill>
              <a:schemeClr val="tx1"/>
            </a:solidFill>
            <a:round/>
            <a:headEnd/>
            <a:tailEnd/>
          </a:ln>
        </p:spPr>
        <p:txBody>
          <a:bodyPr/>
          <a:lstStyle/>
          <a:p>
            <a:endParaRPr lang="en-US" sz="2400">
              <a:latin typeface="Times New Roman" panose="02020603050405020304" pitchFamily="18" charset="0"/>
              <a:cs typeface="Times New Roman" panose="02020603050405020304" pitchFamily="18" charset="0"/>
            </a:endParaRPr>
          </a:p>
        </p:txBody>
      </p:sp>
      <p:sp>
        <p:nvSpPr>
          <p:cNvPr id="15" name="AutoShape 19">
            <a:extLst>
              <a:ext uri="{FF2B5EF4-FFF2-40B4-BE49-F238E27FC236}">
                <a16:creationId xmlns:a16="http://schemas.microsoft.com/office/drawing/2014/main" id="{441B1618-E633-489F-A5EF-78293B434EC3}"/>
              </a:ext>
            </a:extLst>
          </p:cNvPr>
          <p:cNvSpPr>
            <a:spLocks noChangeArrowheads="1"/>
          </p:cNvSpPr>
          <p:nvPr/>
        </p:nvSpPr>
        <p:spPr bwMode="auto">
          <a:xfrm>
            <a:off x="4010024" y="3569807"/>
            <a:ext cx="285750" cy="617869"/>
          </a:xfrm>
          <a:prstGeom prst="downArrow">
            <a:avLst>
              <a:gd name="adj1" fmla="val 50000"/>
              <a:gd name="adj2" fmla="val 75000"/>
            </a:avLst>
          </a:prstGeom>
          <a:solidFill>
            <a:srgbClr val="66FFFF"/>
          </a:solidFill>
          <a:ln w="9525">
            <a:solidFill>
              <a:schemeClr val="tx1"/>
            </a:solidFill>
            <a:miter lim="800000"/>
            <a:headEnd/>
            <a:tailEnd/>
          </a:ln>
        </p:spPr>
        <p:txBody>
          <a:bodyPr wrap="none" anchor="ctr"/>
          <a:lstStyle/>
          <a:p>
            <a:pPr>
              <a:defRPr/>
            </a:pPr>
            <a:endParaRPr lang="ko-KR" altLang="en-US" sz="2400">
              <a:latin typeface="Times New Roman" panose="02020603050405020304" pitchFamily="18" charset="0"/>
              <a:cs typeface="Times New Roman" panose="02020603050405020304" pitchFamily="18" charset="0"/>
            </a:endParaRPr>
          </a:p>
        </p:txBody>
      </p:sp>
      <p:sp>
        <p:nvSpPr>
          <p:cNvPr id="16" name="AutoShape 20">
            <a:extLst>
              <a:ext uri="{FF2B5EF4-FFF2-40B4-BE49-F238E27FC236}">
                <a16:creationId xmlns:a16="http://schemas.microsoft.com/office/drawing/2014/main" id="{A4B097FC-A2E1-480F-A64D-9580D0197594}"/>
              </a:ext>
            </a:extLst>
          </p:cNvPr>
          <p:cNvSpPr>
            <a:spLocks noChangeArrowheads="1"/>
          </p:cNvSpPr>
          <p:nvPr/>
        </p:nvSpPr>
        <p:spPr bwMode="auto">
          <a:xfrm>
            <a:off x="3971925" y="5362575"/>
            <a:ext cx="228600" cy="647700"/>
          </a:xfrm>
          <a:prstGeom prst="downArrow">
            <a:avLst>
              <a:gd name="adj1" fmla="val 50000"/>
              <a:gd name="adj2" fmla="val 75000"/>
            </a:avLst>
          </a:prstGeom>
          <a:solidFill>
            <a:srgbClr val="66FFFF"/>
          </a:solidFill>
          <a:ln w="9525">
            <a:solidFill>
              <a:schemeClr val="tx1"/>
            </a:solidFill>
            <a:miter lim="800000"/>
            <a:headEnd/>
            <a:tailEnd/>
          </a:ln>
        </p:spPr>
        <p:txBody>
          <a:bodyPr wrap="none" anchor="ctr"/>
          <a:lstStyle/>
          <a:p>
            <a:pPr>
              <a:defRPr/>
            </a:pPr>
            <a:endParaRPr lang="ko-KR" altLang="en-US" sz="2400">
              <a:latin typeface="Times New Roman" panose="02020603050405020304" pitchFamily="18" charset="0"/>
              <a:cs typeface="Times New Roman" panose="02020603050405020304" pitchFamily="18" charset="0"/>
            </a:endParaRPr>
          </a:p>
        </p:txBody>
      </p:sp>
      <p:sp>
        <p:nvSpPr>
          <p:cNvPr id="17" name="Rectangle 21">
            <a:extLst>
              <a:ext uri="{FF2B5EF4-FFF2-40B4-BE49-F238E27FC236}">
                <a16:creationId xmlns:a16="http://schemas.microsoft.com/office/drawing/2014/main" id="{FCBDA2BB-B0B0-4471-9923-717AC06147DD}"/>
              </a:ext>
            </a:extLst>
          </p:cNvPr>
          <p:cNvSpPr>
            <a:spLocks noChangeArrowheads="1"/>
          </p:cNvSpPr>
          <p:nvPr/>
        </p:nvSpPr>
        <p:spPr bwMode="auto">
          <a:xfrm>
            <a:off x="3057525" y="6006138"/>
            <a:ext cx="2057400" cy="685800"/>
          </a:xfrm>
          <a:prstGeom prst="rect">
            <a:avLst/>
          </a:prstGeom>
          <a:solidFill>
            <a:srgbClr val="66FFFF"/>
          </a:solidFill>
          <a:ln w="9525">
            <a:solidFill>
              <a:schemeClr val="tx1"/>
            </a:solidFill>
            <a:miter lim="800000"/>
            <a:headEnd/>
            <a:tailEnd/>
          </a:ln>
        </p:spPr>
        <p:txBody>
          <a:bodyPr wrap="none" anchor="ctr"/>
          <a:lstStyle/>
          <a:p>
            <a:pPr algn="ctr">
              <a:defRPr/>
            </a:pPr>
            <a:r>
              <a:rPr lang="en-US" altLang="ko-KR" sz="2400" dirty="0">
                <a:solidFill>
                  <a:srgbClr val="000008"/>
                </a:solidFill>
                <a:latin typeface="Times New Roman" panose="02020603050405020304" pitchFamily="18" charset="0"/>
                <a:cs typeface="Times New Roman" pitchFamily="18" charset="0"/>
              </a:rPr>
              <a:t>POVERTY</a:t>
            </a:r>
          </a:p>
        </p:txBody>
      </p:sp>
      <p:sp>
        <p:nvSpPr>
          <p:cNvPr id="18" name="Oval 22">
            <a:extLst>
              <a:ext uri="{FF2B5EF4-FFF2-40B4-BE49-F238E27FC236}">
                <a16:creationId xmlns:a16="http://schemas.microsoft.com/office/drawing/2014/main" id="{3A4F8D15-E3B9-4B46-8111-B2CF734B4A53}"/>
              </a:ext>
            </a:extLst>
          </p:cNvPr>
          <p:cNvSpPr>
            <a:spLocks noChangeArrowheads="1"/>
          </p:cNvSpPr>
          <p:nvPr/>
        </p:nvSpPr>
        <p:spPr bwMode="auto">
          <a:xfrm>
            <a:off x="2447925" y="838199"/>
            <a:ext cx="3200400" cy="657225"/>
          </a:xfrm>
          <a:prstGeom prst="ellipse">
            <a:avLst/>
          </a:prstGeom>
          <a:solidFill>
            <a:srgbClr val="66FFFF"/>
          </a:solidFill>
          <a:ln w="9525">
            <a:solidFill>
              <a:schemeClr val="tx1"/>
            </a:solidFill>
            <a:round/>
            <a:headEnd/>
            <a:tailEnd/>
          </a:ln>
        </p:spPr>
        <p:txBody>
          <a:bodyPr wrap="none" anchor="ctr"/>
          <a:lstStyle/>
          <a:p>
            <a:pPr algn="ctr">
              <a:defRPr/>
            </a:pPr>
            <a:r>
              <a:rPr lang="en-US" altLang="ko-KR" sz="2400" dirty="0">
                <a:solidFill>
                  <a:srgbClr val="000008"/>
                </a:solidFill>
                <a:latin typeface="Times New Roman" panose="02020603050405020304" pitchFamily="18" charset="0"/>
                <a:cs typeface="Times New Roman" pitchFamily="18" charset="0"/>
              </a:rPr>
              <a:t>Joseon Dynasty</a:t>
            </a:r>
          </a:p>
        </p:txBody>
      </p:sp>
      <p:sp>
        <p:nvSpPr>
          <p:cNvPr id="19" name="Line 9">
            <a:extLst>
              <a:ext uri="{FF2B5EF4-FFF2-40B4-BE49-F238E27FC236}">
                <a16:creationId xmlns:a16="http://schemas.microsoft.com/office/drawing/2014/main" id="{3BD25989-0D0C-486E-9C10-637894CD6CC1}"/>
              </a:ext>
            </a:extLst>
          </p:cNvPr>
          <p:cNvSpPr>
            <a:spLocks noChangeShapeType="1"/>
          </p:cNvSpPr>
          <p:nvPr/>
        </p:nvSpPr>
        <p:spPr bwMode="auto">
          <a:xfrm flipV="1">
            <a:off x="5429250" y="2514598"/>
            <a:ext cx="476250" cy="676276"/>
          </a:xfrm>
          <a:prstGeom prst="line">
            <a:avLst/>
          </a:prstGeom>
          <a:noFill/>
          <a:ln w="38100">
            <a:solidFill>
              <a:schemeClr val="tx1"/>
            </a:solidFill>
            <a:round/>
            <a:headEnd/>
            <a:tailEnd/>
          </a:ln>
        </p:spPr>
        <p:txBody>
          <a:bodyPr/>
          <a:lstStyle/>
          <a:p>
            <a:endParaRPr lang="en-US"/>
          </a:p>
        </p:txBody>
      </p:sp>
      <p:sp>
        <p:nvSpPr>
          <p:cNvPr id="20" name="Line 10">
            <a:extLst>
              <a:ext uri="{FF2B5EF4-FFF2-40B4-BE49-F238E27FC236}">
                <a16:creationId xmlns:a16="http://schemas.microsoft.com/office/drawing/2014/main" id="{321D1324-0A68-4C0D-BDE7-B028EF7A194C}"/>
              </a:ext>
            </a:extLst>
          </p:cNvPr>
          <p:cNvSpPr>
            <a:spLocks noChangeShapeType="1"/>
          </p:cNvSpPr>
          <p:nvPr/>
        </p:nvSpPr>
        <p:spPr bwMode="auto">
          <a:xfrm>
            <a:off x="5510210" y="3162300"/>
            <a:ext cx="395290" cy="342900"/>
          </a:xfrm>
          <a:prstGeom prst="line">
            <a:avLst/>
          </a:prstGeom>
          <a:noFill/>
          <a:ln w="38100">
            <a:solidFill>
              <a:schemeClr val="tx1"/>
            </a:solidFill>
            <a:round/>
            <a:headEnd/>
            <a:tailEnd/>
          </a:ln>
        </p:spPr>
        <p:txBody>
          <a:bodyPr/>
          <a:lstStyle/>
          <a:p>
            <a:endParaRPr lang="en-US"/>
          </a:p>
        </p:txBody>
      </p:sp>
      <p:sp>
        <p:nvSpPr>
          <p:cNvPr id="21" name="Line 11">
            <a:extLst>
              <a:ext uri="{FF2B5EF4-FFF2-40B4-BE49-F238E27FC236}">
                <a16:creationId xmlns:a16="http://schemas.microsoft.com/office/drawing/2014/main" id="{ACDBB24D-8270-4066-8CB7-C70187F50180}"/>
              </a:ext>
            </a:extLst>
          </p:cNvPr>
          <p:cNvSpPr>
            <a:spLocks noChangeShapeType="1"/>
          </p:cNvSpPr>
          <p:nvPr/>
        </p:nvSpPr>
        <p:spPr bwMode="auto">
          <a:xfrm>
            <a:off x="5462588" y="3162300"/>
            <a:ext cx="623888" cy="1239677"/>
          </a:xfrm>
          <a:prstGeom prst="line">
            <a:avLst/>
          </a:prstGeom>
          <a:noFill/>
          <a:ln w="38100">
            <a:solidFill>
              <a:schemeClr val="tx1"/>
            </a:solidFill>
            <a:round/>
            <a:headEnd/>
            <a:tailEnd/>
          </a:ln>
        </p:spPr>
        <p:txBody>
          <a:bodyPr/>
          <a:lstStyle/>
          <a:p>
            <a:endParaRPr lang="en-US"/>
          </a:p>
        </p:txBody>
      </p:sp>
      <p:sp>
        <p:nvSpPr>
          <p:cNvPr id="22" name="Line 12">
            <a:extLst>
              <a:ext uri="{FF2B5EF4-FFF2-40B4-BE49-F238E27FC236}">
                <a16:creationId xmlns:a16="http://schemas.microsoft.com/office/drawing/2014/main" id="{086B00BA-3B01-45BE-8D5F-B5809A9EC7FE}"/>
              </a:ext>
            </a:extLst>
          </p:cNvPr>
          <p:cNvSpPr>
            <a:spLocks noChangeShapeType="1"/>
          </p:cNvSpPr>
          <p:nvPr/>
        </p:nvSpPr>
        <p:spPr bwMode="auto">
          <a:xfrm>
            <a:off x="5434008" y="3105150"/>
            <a:ext cx="623891" cy="2381250"/>
          </a:xfrm>
          <a:prstGeom prst="line">
            <a:avLst/>
          </a:prstGeom>
          <a:noFill/>
          <a:ln w="38100">
            <a:solidFill>
              <a:schemeClr val="tx1"/>
            </a:solidFill>
            <a:round/>
            <a:headEnd/>
            <a:tailEnd/>
          </a:ln>
        </p:spPr>
        <p:txBody>
          <a:bodyPr/>
          <a:lstStyle/>
          <a:p>
            <a:endParaRPr lang="en-US"/>
          </a:p>
        </p:txBody>
      </p:sp>
      <p:sp>
        <p:nvSpPr>
          <p:cNvPr id="23" name="Arrow: Down 22">
            <a:extLst>
              <a:ext uri="{FF2B5EF4-FFF2-40B4-BE49-F238E27FC236}">
                <a16:creationId xmlns:a16="http://schemas.microsoft.com/office/drawing/2014/main" id="{259F1F7D-9DE6-4003-8D53-5A12B61E1BA7}"/>
              </a:ext>
            </a:extLst>
          </p:cNvPr>
          <p:cNvSpPr/>
          <p:nvPr/>
        </p:nvSpPr>
        <p:spPr>
          <a:xfrm>
            <a:off x="3971925" y="1495424"/>
            <a:ext cx="457200" cy="177653"/>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1590097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linds(horizontal)">
                                      <p:cBhvr>
                                        <p:cTn id="7" dur="500"/>
                                        <p:tgtEl>
                                          <p:spTgt spid="1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linds(horizontal)">
                                      <p:cBhvr>
                                        <p:cTn id="10" dur="500"/>
                                        <p:tgtEl>
                                          <p:spTgt spid="20"/>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linds(horizontal)">
                                      <p:cBhvr>
                                        <p:cTn id="19" dur="500"/>
                                        <p:tgtEl>
                                          <p:spTgt spid="21"/>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blinds(horizontal)">
                                      <p:cBhvr>
                                        <p:cTn id="25" dur="500"/>
                                        <p:tgtEl>
                                          <p:spTgt spid="22"/>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linds(horizontal)">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blinds(horizontal)">
                                      <p:cBhvr>
                                        <p:cTn id="33" dur="500"/>
                                        <p:tgtEl>
                                          <p:spTgt spid="15"/>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blinds(horizontal)">
                                      <p:cBhvr>
                                        <p:cTn id="36" dur="500"/>
                                        <p:tgtEl>
                                          <p:spTgt spid="4"/>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blinds(horizontal)">
                                      <p:cBhvr>
                                        <p:cTn id="39" dur="500"/>
                                        <p:tgtEl>
                                          <p:spTgt spid="12"/>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linds(horizontal)">
                                      <p:cBhvr>
                                        <p:cTn id="42" dur="500"/>
                                        <p:tgtEl>
                                          <p:spTgt spid="9"/>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blinds(horizontal)">
                                      <p:cBhvr>
                                        <p:cTn id="45" dur="500"/>
                                        <p:tgtEl>
                                          <p:spTgt spid="10"/>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blinds(horizontal)">
                                      <p:cBhvr>
                                        <p:cTn id="48" dur="500"/>
                                        <p:tgtEl>
                                          <p:spTgt spid="13"/>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blinds(horizontal)">
                                      <p:cBhvr>
                                        <p:cTn id="51" dur="500"/>
                                        <p:tgtEl>
                                          <p:spTgt spid="14"/>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blinds(horizontal)">
                                      <p:cBhvr>
                                        <p:cTn id="54" dur="500"/>
                                        <p:tgtEl>
                                          <p:spTgt spid="11"/>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blinds(horizontal)">
                                      <p:cBhvr>
                                        <p:cTn id="59" dur="500"/>
                                        <p:tgtEl>
                                          <p:spTgt spid="16"/>
                                        </p:tgtEl>
                                      </p:cBhvr>
                                    </p:animEffect>
                                  </p:childTnLst>
                                </p:cTn>
                              </p:par>
                              <p:par>
                                <p:cTn id="60" presetID="3" presetClass="entr" presetSubtype="10" fill="hold" grpId="0" nodeType="with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blinds(horizontal)">
                                      <p:cBhvr>
                                        <p:cTn id="6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9" grpId="0" animBg="1"/>
      <p:bldP spid="20" grpId="0" animBg="1"/>
      <p:bldP spid="21" grpId="0" animBg="1"/>
      <p:bldP spid="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0F0E36-1ECB-46DA-81A6-AEAABFFDFE45}"/>
              </a:ext>
            </a:extLst>
          </p:cNvPr>
          <p:cNvSpPr txBox="1">
            <a:spLocks noChangeArrowheads="1"/>
          </p:cNvSpPr>
          <p:nvPr/>
        </p:nvSpPr>
        <p:spPr bwMode="auto">
          <a:xfrm>
            <a:off x="304800" y="213151"/>
            <a:ext cx="6000750" cy="49244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PH" altLang="en-US" sz="2600" dirty="0">
                <a:latin typeface="Times New Roman" panose="02020603050405020304" pitchFamily="18" charset="0"/>
                <a:cs typeface="Times New Roman" panose="02020603050405020304" pitchFamily="18" charset="0"/>
              </a:rPr>
              <a:t>Society of Korea in 1950s &amp; Early 1960s </a:t>
            </a:r>
          </a:p>
        </p:txBody>
      </p:sp>
      <p:sp>
        <p:nvSpPr>
          <p:cNvPr id="3" name="모서리가 둥근 직사각형 4">
            <a:extLst>
              <a:ext uri="{FF2B5EF4-FFF2-40B4-BE49-F238E27FC236}">
                <a16:creationId xmlns:a16="http://schemas.microsoft.com/office/drawing/2014/main" id="{B0566231-6F3E-4DB0-8B34-FF8084B54F30}"/>
              </a:ext>
            </a:extLst>
          </p:cNvPr>
          <p:cNvSpPr/>
          <p:nvPr/>
        </p:nvSpPr>
        <p:spPr>
          <a:xfrm>
            <a:off x="381000" y="1066800"/>
            <a:ext cx="2362200" cy="1428750"/>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PH" sz="2600" dirty="0">
                <a:solidFill>
                  <a:schemeClr val="tx1"/>
                </a:solidFill>
                <a:latin typeface="Times New Roman" pitchFamily="18" charset="0"/>
                <a:cs typeface="Times New Roman" pitchFamily="18" charset="0"/>
              </a:rPr>
              <a:t>Legacy of Colony </a:t>
            </a:r>
          </a:p>
          <a:p>
            <a:pPr algn="ctr" fontAlgn="auto">
              <a:spcBef>
                <a:spcPts val="0"/>
              </a:spcBef>
              <a:spcAft>
                <a:spcPts val="0"/>
              </a:spcAft>
              <a:defRPr/>
            </a:pPr>
            <a:r>
              <a:rPr lang="en-PH" sz="2600" dirty="0">
                <a:solidFill>
                  <a:schemeClr val="tx1"/>
                </a:solidFill>
                <a:latin typeface="Times New Roman" pitchFamily="18" charset="0"/>
                <a:cs typeface="Times New Roman" pitchFamily="18" charset="0"/>
              </a:rPr>
              <a:t>(1910 – 1945)</a:t>
            </a:r>
          </a:p>
        </p:txBody>
      </p:sp>
      <p:sp>
        <p:nvSpPr>
          <p:cNvPr id="4" name="모서리가 둥근 직사각형 5">
            <a:extLst>
              <a:ext uri="{FF2B5EF4-FFF2-40B4-BE49-F238E27FC236}">
                <a16:creationId xmlns:a16="http://schemas.microsoft.com/office/drawing/2014/main" id="{ADB23FE2-5872-4574-A334-B73167C097B8}"/>
              </a:ext>
            </a:extLst>
          </p:cNvPr>
          <p:cNvSpPr/>
          <p:nvPr/>
        </p:nvSpPr>
        <p:spPr>
          <a:xfrm>
            <a:off x="3124200" y="1066799"/>
            <a:ext cx="2667000" cy="1428749"/>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PH" sz="2600" dirty="0">
                <a:solidFill>
                  <a:schemeClr val="tx1"/>
                </a:solidFill>
                <a:latin typeface="Times New Roman" panose="02020603050405020304" pitchFamily="18" charset="0"/>
                <a:cs typeface="Times New Roman" pitchFamily="18" charset="0"/>
              </a:rPr>
              <a:t>Devastation from Korean War</a:t>
            </a:r>
          </a:p>
          <a:p>
            <a:pPr algn="ctr" fontAlgn="auto">
              <a:spcBef>
                <a:spcPts val="0"/>
              </a:spcBef>
              <a:spcAft>
                <a:spcPts val="0"/>
              </a:spcAft>
              <a:defRPr/>
            </a:pPr>
            <a:r>
              <a:rPr lang="en-PH" sz="2600" dirty="0">
                <a:solidFill>
                  <a:schemeClr val="tx1"/>
                </a:solidFill>
                <a:latin typeface="Times New Roman" panose="02020603050405020304" pitchFamily="18" charset="0"/>
                <a:cs typeface="Times New Roman" pitchFamily="18" charset="0"/>
              </a:rPr>
              <a:t>(1950 – 1953)</a:t>
            </a:r>
          </a:p>
        </p:txBody>
      </p:sp>
      <p:sp>
        <p:nvSpPr>
          <p:cNvPr id="5" name="모서리가 둥근 직사각형 6">
            <a:extLst>
              <a:ext uri="{FF2B5EF4-FFF2-40B4-BE49-F238E27FC236}">
                <a16:creationId xmlns:a16="http://schemas.microsoft.com/office/drawing/2014/main" id="{D1FABED4-8ED0-43DB-ACF9-7F5DDA764780}"/>
              </a:ext>
            </a:extLst>
          </p:cNvPr>
          <p:cNvSpPr/>
          <p:nvPr/>
        </p:nvSpPr>
        <p:spPr>
          <a:xfrm>
            <a:off x="6000749" y="1066799"/>
            <a:ext cx="3019425" cy="1428749"/>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PH" sz="2600" dirty="0">
                <a:solidFill>
                  <a:schemeClr val="tx1"/>
                </a:solidFill>
                <a:latin typeface="Times New Roman" panose="02020603050405020304" pitchFamily="18" charset="0"/>
                <a:cs typeface="Times New Roman" pitchFamily="18" charset="0"/>
              </a:rPr>
              <a:t>Corruptive &amp; Incompetent Governance </a:t>
            </a:r>
          </a:p>
        </p:txBody>
      </p:sp>
      <p:sp>
        <p:nvSpPr>
          <p:cNvPr id="6" name="아래쪽 화살표 10">
            <a:extLst>
              <a:ext uri="{FF2B5EF4-FFF2-40B4-BE49-F238E27FC236}">
                <a16:creationId xmlns:a16="http://schemas.microsoft.com/office/drawing/2014/main" id="{5B1C9E31-17F5-4148-96DD-99F29F8246BF}"/>
              </a:ext>
            </a:extLst>
          </p:cNvPr>
          <p:cNvSpPr/>
          <p:nvPr/>
        </p:nvSpPr>
        <p:spPr>
          <a:xfrm>
            <a:off x="3590925" y="2695574"/>
            <a:ext cx="1562100" cy="304800"/>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PH" sz="2400">
              <a:solidFill>
                <a:schemeClr val="tx1"/>
              </a:solidFill>
              <a:latin typeface="Times New Roman" panose="02020603050405020304" pitchFamily="18" charset="0"/>
              <a:cs typeface="Times New Roman" panose="02020603050405020304" pitchFamily="18" charset="0"/>
            </a:endParaRPr>
          </a:p>
        </p:txBody>
      </p:sp>
      <p:sp>
        <p:nvSpPr>
          <p:cNvPr id="7" name="타원 11">
            <a:extLst>
              <a:ext uri="{FF2B5EF4-FFF2-40B4-BE49-F238E27FC236}">
                <a16:creationId xmlns:a16="http://schemas.microsoft.com/office/drawing/2014/main" id="{E81D9E6C-069C-4629-867E-358BB71858D7}"/>
              </a:ext>
            </a:extLst>
          </p:cNvPr>
          <p:cNvSpPr/>
          <p:nvPr/>
        </p:nvSpPr>
        <p:spPr>
          <a:xfrm>
            <a:off x="304800" y="3108751"/>
            <a:ext cx="8153400" cy="125369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PH" sz="2600" dirty="0">
                <a:solidFill>
                  <a:schemeClr val="tx1"/>
                </a:solidFill>
                <a:latin typeface="Times New Roman" panose="02020603050405020304" pitchFamily="18" charset="0"/>
                <a:cs typeface="Times New Roman" pitchFamily="18" charset="0"/>
              </a:rPr>
              <a:t>Economy trapped in a cycle of poverty and depend on Aid </a:t>
            </a:r>
          </a:p>
        </p:txBody>
      </p:sp>
      <p:sp>
        <p:nvSpPr>
          <p:cNvPr id="8" name="타원 12">
            <a:extLst>
              <a:ext uri="{FF2B5EF4-FFF2-40B4-BE49-F238E27FC236}">
                <a16:creationId xmlns:a16="http://schemas.microsoft.com/office/drawing/2014/main" id="{C082A7F0-BD6D-4DD9-8BD5-2F274C2A1303}"/>
              </a:ext>
            </a:extLst>
          </p:cNvPr>
          <p:cNvSpPr/>
          <p:nvPr/>
        </p:nvSpPr>
        <p:spPr>
          <a:xfrm>
            <a:off x="304800" y="4467223"/>
            <a:ext cx="8382000" cy="114299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PH" sz="2600" dirty="0">
                <a:solidFill>
                  <a:schemeClr val="tx1"/>
                </a:solidFill>
                <a:latin typeface="Times New Roman" panose="02020603050405020304" pitchFamily="18" charset="0"/>
                <a:cs typeface="Times New Roman" pitchFamily="18" charset="0"/>
              </a:rPr>
              <a:t>Unstable society by ideological confrontation and disorder </a:t>
            </a:r>
          </a:p>
        </p:txBody>
      </p:sp>
      <p:sp>
        <p:nvSpPr>
          <p:cNvPr id="9" name="아래쪽 화살표 13">
            <a:extLst>
              <a:ext uri="{FF2B5EF4-FFF2-40B4-BE49-F238E27FC236}">
                <a16:creationId xmlns:a16="http://schemas.microsoft.com/office/drawing/2014/main" id="{1DCCF69B-9BE9-48B8-BBD0-7567A4D9B590}"/>
              </a:ext>
            </a:extLst>
          </p:cNvPr>
          <p:cNvSpPr/>
          <p:nvPr/>
        </p:nvSpPr>
        <p:spPr>
          <a:xfrm>
            <a:off x="3619500" y="5705475"/>
            <a:ext cx="1905000" cy="304800"/>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PH" sz="2400">
              <a:solidFill>
                <a:schemeClr val="tx1"/>
              </a:solidFill>
              <a:latin typeface="Times New Roman" panose="02020603050405020304" pitchFamily="18" charset="0"/>
              <a:cs typeface="Times New Roman" panose="02020603050405020304" pitchFamily="18" charset="0"/>
            </a:endParaRPr>
          </a:p>
        </p:txBody>
      </p:sp>
      <p:sp>
        <p:nvSpPr>
          <p:cNvPr id="10" name="직사각형 14">
            <a:extLst>
              <a:ext uri="{FF2B5EF4-FFF2-40B4-BE49-F238E27FC236}">
                <a16:creationId xmlns:a16="http://schemas.microsoft.com/office/drawing/2014/main" id="{E972530E-39B5-430B-BF49-CBED18C2D610}"/>
              </a:ext>
            </a:extLst>
          </p:cNvPr>
          <p:cNvSpPr/>
          <p:nvPr/>
        </p:nvSpPr>
        <p:spPr>
          <a:xfrm>
            <a:off x="266700" y="6010275"/>
            <a:ext cx="1838325" cy="609600"/>
          </a:xfrm>
          <a:prstGeom prst="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PH" sz="2600" dirty="0">
                <a:solidFill>
                  <a:schemeClr val="tx1"/>
                </a:solidFill>
                <a:latin typeface="Times New Roman" panose="02020603050405020304" pitchFamily="18" charset="0"/>
                <a:cs typeface="Times New Roman" pitchFamily="18" charset="0"/>
              </a:rPr>
              <a:t>Despair</a:t>
            </a:r>
            <a:endParaRPr lang="en-PH" sz="26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11" name="직사각형 15">
            <a:extLst>
              <a:ext uri="{FF2B5EF4-FFF2-40B4-BE49-F238E27FC236}">
                <a16:creationId xmlns:a16="http://schemas.microsoft.com/office/drawing/2014/main" id="{ECF64006-ACED-44BE-A231-3C90D1D88B73}"/>
              </a:ext>
            </a:extLst>
          </p:cNvPr>
          <p:cNvSpPr/>
          <p:nvPr/>
        </p:nvSpPr>
        <p:spPr>
          <a:xfrm>
            <a:off x="2438400" y="6038850"/>
            <a:ext cx="3257550" cy="609600"/>
          </a:xfrm>
          <a:prstGeom prst="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PH" sz="2600" dirty="0">
                <a:solidFill>
                  <a:schemeClr val="tx1"/>
                </a:solidFill>
                <a:latin typeface="Times New Roman" panose="02020603050405020304" pitchFamily="18" charset="0"/>
                <a:cs typeface="Times New Roman" pitchFamily="18" charset="0"/>
              </a:rPr>
              <a:t>Uncooperative</a:t>
            </a:r>
            <a:endParaRPr lang="en-PH" sz="26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12" name="직사각형 16">
            <a:extLst>
              <a:ext uri="{FF2B5EF4-FFF2-40B4-BE49-F238E27FC236}">
                <a16:creationId xmlns:a16="http://schemas.microsoft.com/office/drawing/2014/main" id="{32E11CB8-C26E-45FB-B53A-3CD23E92C869}"/>
              </a:ext>
            </a:extLst>
          </p:cNvPr>
          <p:cNvSpPr/>
          <p:nvPr/>
        </p:nvSpPr>
        <p:spPr>
          <a:xfrm>
            <a:off x="5981700" y="6048375"/>
            <a:ext cx="2895600" cy="609600"/>
          </a:xfrm>
          <a:prstGeom prst="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PH" sz="2600" dirty="0">
                <a:solidFill>
                  <a:schemeClr val="tx1"/>
                </a:solidFill>
                <a:latin typeface="Times New Roman" panose="02020603050405020304" pitchFamily="18" charset="0"/>
                <a:cs typeface="Times New Roman" pitchFamily="18" charset="0"/>
              </a:rPr>
              <a:t>Loss of Hope</a:t>
            </a:r>
            <a:endParaRPr lang="en-PH" sz="26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Tree>
    <p:extLst>
      <p:ext uri="{BB962C8B-B14F-4D97-AF65-F5344CB8AC3E}">
        <p14:creationId xmlns:p14="http://schemas.microsoft.com/office/powerpoint/2010/main" val="294495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linds(horizont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linds(horizont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linds(horizontal)">
                                      <p:cBhvr>
                                        <p:cTn id="35" dur="500"/>
                                        <p:tgtEl>
                                          <p:spTgt spid="9"/>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blinds(horizontal)">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blinds(horizontal)">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blinds(horizontal)">
                                      <p:cBhvr>
                                        <p:cTn id="4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다이어그램 1">
            <a:extLst>
              <a:ext uri="{FF2B5EF4-FFF2-40B4-BE49-F238E27FC236}">
                <a16:creationId xmlns:a16="http://schemas.microsoft.com/office/drawing/2014/main" id="{C31EE574-8299-49F0-9F30-C8C332B9223D}"/>
              </a:ext>
            </a:extLst>
          </p:cNvPr>
          <p:cNvGraphicFramePr/>
          <p:nvPr/>
        </p:nvGraphicFramePr>
        <p:xfrm>
          <a:off x="76200" y="1043633"/>
          <a:ext cx="65532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모서리가 둥근 사각형 설명선 3">
            <a:extLst>
              <a:ext uri="{FF2B5EF4-FFF2-40B4-BE49-F238E27FC236}">
                <a16:creationId xmlns:a16="http://schemas.microsoft.com/office/drawing/2014/main" id="{4C493472-D5AA-4F04-BA61-75574673EB3C}"/>
              </a:ext>
            </a:extLst>
          </p:cNvPr>
          <p:cNvSpPr/>
          <p:nvPr/>
        </p:nvSpPr>
        <p:spPr>
          <a:xfrm>
            <a:off x="5695950" y="752475"/>
            <a:ext cx="3048000" cy="1609725"/>
          </a:xfrm>
          <a:prstGeom prst="wedgeRoundRectCallout">
            <a:avLst>
              <a:gd name="adj1" fmla="val -76644"/>
              <a:gd name="adj2" fmla="val 45955"/>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PH" sz="2600" dirty="0">
                <a:solidFill>
                  <a:schemeClr val="tx1"/>
                </a:solidFill>
                <a:latin typeface="Times New Roman" pitchFamily="18" charset="0"/>
                <a:cs typeface="Times New Roman" pitchFamily="18" charset="0"/>
              </a:rPr>
              <a:t>Economy trapped in a cycle of poverty</a:t>
            </a:r>
            <a:endParaRPr lang="en-PH" sz="26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6" name="TextBox 5">
            <a:extLst>
              <a:ext uri="{FF2B5EF4-FFF2-40B4-BE49-F238E27FC236}">
                <a16:creationId xmlns:a16="http://schemas.microsoft.com/office/drawing/2014/main" id="{06A75F4B-2296-4DD8-9A50-0137976C87E8}"/>
              </a:ext>
            </a:extLst>
          </p:cNvPr>
          <p:cNvSpPr txBox="1"/>
          <p:nvPr/>
        </p:nvSpPr>
        <p:spPr>
          <a:xfrm>
            <a:off x="142875" y="5245120"/>
            <a:ext cx="3028950" cy="892552"/>
          </a:xfrm>
          <a:prstGeom prst="rect">
            <a:avLst/>
          </a:prstGeom>
          <a:solidFill>
            <a:srgbClr val="66FFFF"/>
          </a:solidFill>
          <a:ln>
            <a:solidFill>
              <a:schemeClr val="tx1"/>
            </a:solidFill>
          </a:ln>
        </p:spPr>
        <p:txBody>
          <a:bodyPr wrap="square">
            <a:spAutoFit/>
          </a:bodyPr>
          <a:lstStyle/>
          <a:p>
            <a:pPr fontAlgn="auto">
              <a:spcBef>
                <a:spcPts val="0"/>
              </a:spcBef>
              <a:spcAft>
                <a:spcPts val="0"/>
              </a:spcAft>
              <a:defRPr/>
            </a:pPr>
            <a:r>
              <a:rPr lang="en-PH" sz="2600" dirty="0">
                <a:latin typeface="Times New Roman" pitchFamily="18" charset="0"/>
                <a:cs typeface="Times New Roman" pitchFamily="18" charset="0"/>
              </a:rPr>
              <a:t>Who can solve this problem? </a:t>
            </a:r>
          </a:p>
        </p:txBody>
      </p:sp>
      <p:sp>
        <p:nvSpPr>
          <p:cNvPr id="7" name="TextBox 6">
            <a:extLst>
              <a:ext uri="{FF2B5EF4-FFF2-40B4-BE49-F238E27FC236}">
                <a16:creationId xmlns:a16="http://schemas.microsoft.com/office/drawing/2014/main" id="{336CE0A3-E157-4519-A2E9-D309F0E7B7FE}"/>
              </a:ext>
            </a:extLst>
          </p:cNvPr>
          <p:cNvSpPr txBox="1"/>
          <p:nvPr/>
        </p:nvSpPr>
        <p:spPr>
          <a:xfrm>
            <a:off x="238125" y="214604"/>
            <a:ext cx="5314950" cy="492443"/>
          </a:xfrm>
          <a:prstGeom prst="rect">
            <a:avLst/>
          </a:prstGeom>
          <a:noFill/>
        </p:spPr>
        <p:txBody>
          <a:bodyPr wrap="square" rtlCol="0">
            <a:spAutoFit/>
          </a:bodyPr>
          <a:lstStyle/>
          <a:p>
            <a:r>
              <a:rPr lang="en-PH" sz="2600" dirty="0">
                <a:latin typeface="Times New Roman" panose="02020603050405020304" pitchFamily="18" charset="0"/>
                <a:cs typeface="Times New Roman" panose="02020603050405020304" pitchFamily="18" charset="0"/>
              </a:rPr>
              <a:t>Economy</a:t>
            </a:r>
            <a:r>
              <a:rPr lang="ko-KR" altLang="en-US" sz="2600" dirty="0">
                <a:latin typeface="Times New Roman" panose="02020603050405020304" pitchFamily="18" charset="0"/>
                <a:cs typeface="Times New Roman" panose="02020603050405020304" pitchFamily="18" charset="0"/>
              </a:rPr>
              <a:t> </a:t>
            </a:r>
            <a:r>
              <a:rPr lang="en-PH" altLang="ko-KR" sz="2600" dirty="0">
                <a:latin typeface="Times New Roman" panose="02020603050405020304" pitchFamily="18" charset="0"/>
                <a:cs typeface="Times New Roman" panose="02020603050405020304" pitchFamily="18" charset="0"/>
              </a:rPr>
              <a:t>in</a:t>
            </a:r>
            <a:r>
              <a:rPr lang="ko-KR" altLang="en-US" sz="2600" dirty="0">
                <a:latin typeface="Times New Roman" panose="02020603050405020304" pitchFamily="18" charset="0"/>
                <a:cs typeface="Times New Roman" panose="02020603050405020304" pitchFamily="18" charset="0"/>
              </a:rPr>
              <a:t> </a:t>
            </a:r>
            <a:r>
              <a:rPr lang="en-PH" altLang="ko-KR" sz="2600" dirty="0">
                <a:latin typeface="Times New Roman" panose="02020603050405020304" pitchFamily="18" charset="0"/>
                <a:cs typeface="Times New Roman" panose="02020603050405020304" pitchFamily="18" charset="0"/>
              </a:rPr>
              <a:t>1950s &amp; Early 1960s </a:t>
            </a:r>
          </a:p>
        </p:txBody>
      </p:sp>
      <p:sp>
        <p:nvSpPr>
          <p:cNvPr id="8" name="Speech Bubble: Rectangle with Corners Rounded 7">
            <a:extLst>
              <a:ext uri="{FF2B5EF4-FFF2-40B4-BE49-F238E27FC236}">
                <a16:creationId xmlns:a16="http://schemas.microsoft.com/office/drawing/2014/main" id="{5D2433F8-0AFE-47BC-AB14-D21623D9BFE7}"/>
              </a:ext>
            </a:extLst>
          </p:cNvPr>
          <p:cNvSpPr/>
          <p:nvPr/>
        </p:nvSpPr>
        <p:spPr>
          <a:xfrm>
            <a:off x="4810126" y="4537720"/>
            <a:ext cx="4257674" cy="1722141"/>
          </a:xfrm>
          <a:prstGeom prst="wedgeRoundRectCallout">
            <a:avLst>
              <a:gd name="adj1" fmla="val -86825"/>
              <a:gd name="adj2" fmla="val 23221"/>
              <a:gd name="adj3" fmla="val 16667"/>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600" dirty="0">
                <a:solidFill>
                  <a:schemeClr val="tx1"/>
                </a:solidFill>
                <a:latin typeface="Times New Roman" panose="02020603050405020304" pitchFamily="18" charset="0"/>
                <a:cs typeface="Times New Roman" pitchFamily="18" charset="0"/>
              </a:rPr>
              <a:t>A</a:t>
            </a:r>
            <a:r>
              <a:rPr lang="ko-KR" altLang="en-US" sz="2600" dirty="0">
                <a:solidFill>
                  <a:schemeClr val="tx1"/>
                </a:solidFill>
                <a:latin typeface="Times New Roman" panose="02020603050405020304" pitchFamily="18" charset="0"/>
                <a:cs typeface="Times New Roman" pitchFamily="18" charset="0"/>
              </a:rPr>
              <a:t> </a:t>
            </a:r>
            <a:r>
              <a:rPr lang="en-PH" altLang="ko-KR" sz="2600" dirty="0">
                <a:solidFill>
                  <a:schemeClr val="tx1"/>
                </a:solidFill>
                <a:latin typeface="Times New Roman" panose="02020603050405020304" pitchFamily="18" charset="0"/>
                <a:cs typeface="Times New Roman" pitchFamily="18" charset="0"/>
              </a:rPr>
              <a:t>leader</a:t>
            </a:r>
            <a:r>
              <a:rPr lang="ko-KR" altLang="en-US" sz="2600" dirty="0">
                <a:solidFill>
                  <a:schemeClr val="tx1"/>
                </a:solidFill>
                <a:latin typeface="Times New Roman" panose="02020603050405020304" pitchFamily="18" charset="0"/>
                <a:cs typeface="Times New Roman" pitchFamily="18" charset="0"/>
              </a:rPr>
              <a:t> </a:t>
            </a:r>
            <a:r>
              <a:rPr lang="en-PH" altLang="ko-KR" sz="2600" dirty="0">
                <a:solidFill>
                  <a:schemeClr val="tx1"/>
                </a:solidFill>
                <a:latin typeface="Times New Roman" panose="02020603050405020304" pitchFamily="18" charset="0"/>
                <a:cs typeface="Times New Roman" pitchFamily="18" charset="0"/>
              </a:rPr>
              <a:t>and</a:t>
            </a:r>
            <a:r>
              <a:rPr lang="ko-KR" altLang="en-US" sz="2600" dirty="0">
                <a:solidFill>
                  <a:schemeClr val="tx1"/>
                </a:solidFill>
                <a:latin typeface="Times New Roman" panose="02020603050405020304" pitchFamily="18" charset="0"/>
                <a:cs typeface="Times New Roman" pitchFamily="18" charset="0"/>
              </a:rPr>
              <a:t> </a:t>
            </a:r>
            <a:r>
              <a:rPr lang="en-PH" altLang="ko-KR" sz="2600" dirty="0">
                <a:solidFill>
                  <a:schemeClr val="tx1"/>
                </a:solidFill>
                <a:latin typeface="Times New Roman" panose="02020603050405020304" pitchFamily="18" charset="0"/>
                <a:cs typeface="Times New Roman" pitchFamily="18" charset="0"/>
              </a:rPr>
              <a:t>the</a:t>
            </a:r>
            <a:r>
              <a:rPr lang="ko-KR" altLang="en-US" sz="2600" dirty="0">
                <a:solidFill>
                  <a:schemeClr val="tx1"/>
                </a:solidFill>
                <a:latin typeface="Times New Roman" panose="02020603050405020304" pitchFamily="18" charset="0"/>
                <a:cs typeface="Times New Roman" pitchFamily="18" charset="0"/>
              </a:rPr>
              <a:t> </a:t>
            </a:r>
            <a:r>
              <a:rPr lang="en-PH" altLang="ko-KR" sz="2600" dirty="0">
                <a:solidFill>
                  <a:schemeClr val="tx1"/>
                </a:solidFill>
                <a:latin typeface="Times New Roman" panose="02020603050405020304" pitchFamily="18" charset="0"/>
                <a:cs typeface="Times New Roman" pitchFamily="18" charset="0"/>
              </a:rPr>
              <a:t>people</a:t>
            </a:r>
            <a:r>
              <a:rPr lang="ko-KR" altLang="en-US" sz="2600" dirty="0">
                <a:solidFill>
                  <a:schemeClr val="tx1"/>
                </a:solidFill>
                <a:latin typeface="Times New Roman" panose="02020603050405020304" pitchFamily="18" charset="0"/>
                <a:cs typeface="Times New Roman" pitchFamily="18" charset="0"/>
              </a:rPr>
              <a:t> </a:t>
            </a:r>
            <a:r>
              <a:rPr lang="en-PH" sz="2600" dirty="0">
                <a:solidFill>
                  <a:schemeClr val="tx1"/>
                </a:solidFill>
                <a:latin typeface="Times New Roman" panose="02020603050405020304" pitchFamily="18" charset="0"/>
                <a:cs typeface="Times New Roman" pitchFamily="18" charset="0"/>
              </a:rPr>
              <a:t>with a clear vision and strong will by </a:t>
            </a:r>
            <a:r>
              <a:rPr lang="en-PH" sz="3200" u="sng" dirty="0">
                <a:solidFill>
                  <a:schemeClr val="tx1"/>
                </a:solidFill>
                <a:latin typeface="Times New Roman" panose="02020603050405020304" pitchFamily="18" charset="0"/>
                <a:cs typeface="Times New Roman" pitchFamily="18" charset="0"/>
              </a:rPr>
              <a:t>transformation</a:t>
            </a:r>
            <a:r>
              <a:rPr lang="en-PH" sz="2600" dirty="0">
                <a:solidFill>
                  <a:schemeClr val="tx1"/>
                </a:solidFill>
                <a:latin typeface="Times New Roman" panose="02020603050405020304" pitchFamily="18" charset="0"/>
                <a:cs typeface="Times New Roman" pitchFamily="18" charset="0"/>
              </a:rPr>
              <a:t> </a:t>
            </a:r>
          </a:p>
        </p:txBody>
      </p:sp>
      <p:sp>
        <p:nvSpPr>
          <p:cNvPr id="3" name="Rectangle: Rounded Corners 2">
            <a:extLst>
              <a:ext uri="{FF2B5EF4-FFF2-40B4-BE49-F238E27FC236}">
                <a16:creationId xmlns:a16="http://schemas.microsoft.com/office/drawing/2014/main" id="{0066B76F-9281-C9E1-7D30-8C89E89A2492}"/>
              </a:ext>
            </a:extLst>
          </p:cNvPr>
          <p:cNvSpPr/>
          <p:nvPr/>
        </p:nvSpPr>
        <p:spPr>
          <a:xfrm>
            <a:off x="6964326" y="2562447"/>
            <a:ext cx="1779624" cy="1424762"/>
          </a:xfrm>
          <a:prstGeom prst="roundRect">
            <a:avLst/>
          </a:prstGeom>
          <a:solidFill>
            <a:srgbClr val="FFCC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800" dirty="0">
                <a:solidFill>
                  <a:schemeClr val="tx1"/>
                </a:solidFill>
                <a:latin typeface="Times New Roman" panose="02020603050405020304" pitchFamily="18" charset="0"/>
                <a:cs typeface="Times New Roman" panose="02020603050405020304" pitchFamily="18" charset="0"/>
              </a:rPr>
              <a:t>Rely on Foreign Aid</a:t>
            </a:r>
          </a:p>
        </p:txBody>
      </p:sp>
      <p:sp>
        <p:nvSpPr>
          <p:cNvPr id="5" name="Arrow: Left 4">
            <a:extLst>
              <a:ext uri="{FF2B5EF4-FFF2-40B4-BE49-F238E27FC236}">
                <a16:creationId xmlns:a16="http://schemas.microsoft.com/office/drawing/2014/main" id="{03B3FB70-8830-DA7A-0BC1-034B2BB4E204}"/>
              </a:ext>
            </a:extLst>
          </p:cNvPr>
          <p:cNvSpPr/>
          <p:nvPr/>
        </p:nvSpPr>
        <p:spPr>
          <a:xfrm>
            <a:off x="6358270" y="3062177"/>
            <a:ext cx="510363" cy="542260"/>
          </a:xfrm>
          <a:prstGeom prst="leftArrow">
            <a:avLst/>
          </a:prstGeom>
          <a:solidFill>
            <a:srgbClr val="FFCC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65879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P spid="3" grpId="0" animBg="1"/>
      <p:bldP spid="5" grpId="0" animBg="1"/>
    </p:bldLst>
  </p:timing>
</p:sld>
</file>

<file path=ppt/theme/theme1.xml><?xml version="1.0" encoding="utf-8"?>
<a:theme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Yu Gothic"/>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a:ln>
        <a:ln w="19050" cap="flat" cmpd="sng" algn="ctr">
          <a:solidFill>
            <a:schemeClr val="phClr"/>
          </a:solidFill>
          <a:prstDash val="solid"/>
          <a:miter/>
        </a:ln>
        <a:ln w="25400" cap="flat" cmpd="sng" algn="ctr">
          <a:solidFill>
            <a:schemeClr val="phClr"/>
          </a:solidFill>
          <a:prstDash val="solid"/>
          <a:miter/>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tyle>
        <a:lnRef idx="2">
          <a:schemeClr val="accent1">
            <a:shade val="2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txDef>
  </a:objectDefaults>
</a:theme>
</file>

<file path=docProps/app.xml><?xml version="1.0" encoding="utf-8"?>
<ep:Properties xmlns:r="http://schemas.openxmlformats.org/officeDocument/2006/relationships" xmlns:ep="http://schemas.openxmlformats.org/officeDocument/2006/extended-properties" xmlns:vt="http://schemas.openxmlformats.org/officeDocument/2006/docPropsVTypes">
  <ep:Manager/>
  <ep:Company/>
  <ep:Words>1234</ep:Words>
  <ep:PresentationFormat>On-screen Show (4:3)</ep:PresentationFormat>
  <ep:Paragraphs>275</ep:Paragraphs>
  <ep:Slides>24</ep:Slides>
  <ep:Notes>0</ep:Notes>
  <ep:TotalTime>0</ep:TotalTime>
  <ep:HiddenSlides>0</ep:HiddenSlides>
  <ep:MMClips>0</ep:MMClips>
  <ep:HeadingPairs>
    <vt:vector size="4" baseType="variant">
      <vt:variant>
        <vt:lpstr>테마</vt:lpstr>
      </vt:variant>
      <vt:variant>
        <vt:i4>1</vt:i4>
      </vt:variant>
      <vt:variant>
        <vt:lpstr>슬라이드 제목</vt:lpstr>
      </vt:variant>
      <vt:variant>
        <vt:i4>24</vt:i4>
      </vt:variant>
    </vt:vector>
  </ep:HeadingPairs>
  <ep:TitlesOfParts>
    <vt:vector size="2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슬라이드 10</vt:lpstr>
      <vt:lpstr>슬라이드 11</vt:lpstr>
      <vt:lpstr>슬라이드 12</vt:lpstr>
      <vt:lpstr>슬라이드 13</vt:lpstr>
      <vt:lpstr>슬라이드 14</vt:lpstr>
      <vt:lpstr>슬라이드 15</vt:lpstr>
      <vt:lpstr>슬라이드 16</vt:lpstr>
      <vt:lpstr>슬라이드 17</vt:lpstr>
      <vt:lpstr>슬라이드 18</vt:lpstr>
      <vt:lpstr>슬라이드 19</vt:lpstr>
      <vt:lpstr>슬라이드 20</vt:lpstr>
      <vt:lpstr>슬라이드 21</vt:lpstr>
      <vt:lpstr>슬라이드 22</vt:lpstr>
      <vt:lpstr>슬라이드 23</vt:lpstr>
      <vt:lpstr>슬라이드 24</vt:lpstr>
    </vt:vector>
  </ep:TitlesOfParts>
  <ep:HyperlinkBase/>
  <ep:Application>Show</ep:Application>
  <ep:AppVersion>12.0000</ep:AppVersion>
</ep:Properties>
</file>

<file path=docProps/core.xml><?xml version="1.0" encoding="utf-8"?>
<cp:coreProperties xmlns:r="http://schemas.openxmlformats.org/officeDocument/2006/relationships" xmlns:cp="http://schemas.openxmlformats.org/package/2006/metadata/core-properties" xmlns:dc="http://purl.org/dc/elements/1.1/" xmlns:dcterms="http://purl.org/dc/terms/" xmlns:dcmitype="http://purl.org/dc/dcmitype/" xmlns:xsi="http://www.w3.org/2001/XMLSchema-instance">
  <dcterms:created xsi:type="dcterms:W3CDTF">2026-05-07T16:15:06.000</dcterms:created>
  <dc:creator>Kwansoo Lee</dc:creator>
  <cp:lastModifiedBy>bjcho</cp:lastModifiedBy>
  <dcterms:modified xsi:type="dcterms:W3CDTF">2026-05-26T05:23:16.769</dcterms:modified>
  <cp:revision>4</cp:revision>
  <cp:version/>
</cp:coreProperties>
</file>

<file path=docProps/custom.xml><?xml version="1.0" encoding="utf-8"?>
<cfp:Properties xmlns:r="http://schemas.openxmlformats.org/officeDocument/2006/relationships" xmlns:cfp="http://schemas.openxmlformats.org/officeDocument/2006/custom-properties" xmlns:vt="http://schemas.openxmlformats.org/officeDocument/2006/docPropsVTypes"/>
</file>