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  /><Relationship Id="rId2" Type="http://schemas.openxmlformats.org/package/2006/relationships/metadata/thumbnail" Target="docProps/thumbnail.jpeg"  /><Relationship Id="rId3" Type="http://schemas.openxmlformats.org/package/2006/relationships/metadata/core-properties" Target="docProps/core.xml"  /><Relationship Id="rId4" Type="http://schemas.openxmlformats.org/officeDocument/2006/relationships/extended-properties" Target="docProps/app.xml"  /><Relationship Id="rId5" Type="http://schemas.openxmlformats.org/officeDocument/2006/relationships/custom-properties" Target="docProps/custom.xml"  /></Relationships>
</file>

<file path=ppt/presentation.xml><?xml version="1.0" encoding="utf-8"?>
<p:presentation xmlns:r="http://schemas.openxmlformats.org/officeDocument/2006/relationships" xmlns:c="http://schemas.openxmlformats.org/drawingml/2006/chart" xmlns:a="http://schemas.openxmlformats.org/drawingml/2006/main" xmlns:dgm="http://schemas.openxmlformats.org/drawingml/2006/diagram" xmlns:dsp="http://schemas.microsoft.com/office/drawing/2008/diagram" xmlns:p="http://schemas.openxmlformats.org/presentationml/2006/main">
  <p:sldMasterIdLst>
    <p:sldMasterId id="2147483660" r:id="rId1"/>
  </p:sldMasterIdLst>
  <p:notesMasterIdLst>
    <p:notesMasterId r:id="rId2"/>
  </p:notesMasterIdLst>
  <p:sldIdLst>
    <p:sldId id="326" r:id="rId3"/>
    <p:sldId id="506" r:id="rId4"/>
    <p:sldId id="482" r:id="rId5"/>
    <p:sldId id="484" r:id="rId6"/>
    <p:sldId id="338" r:id="rId7"/>
    <p:sldId id="262" r:id="rId8"/>
    <p:sldId id="502" r:id="rId9"/>
    <p:sldId id="489" r:id="rId10"/>
    <p:sldId id="495" r:id="rId11"/>
    <p:sldId id="507" r:id="rId12"/>
    <p:sldId id="508" r:id="rId13"/>
    <p:sldId id="504" r:id="rId14"/>
    <p:sldId id="328" r:id="rId15"/>
    <p:sldId id="436" r:id="rId16"/>
    <p:sldId id="431" r:id="rId17"/>
    <p:sldId id="505"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r="http://schemas.openxmlformats.org/officeDocument/2006/relationships" xmlns:c="http://schemas.openxmlformats.org/drawingml/2006/chart" xmlns:a="http://schemas.openxmlformats.org/drawingml/2006/main" xmlns:dgm="http://schemas.openxmlformats.org/drawingml/2006/diagram" xmlns:dsp="http://schemas.microsoft.com/office/drawing/2008/diagram" xmlns:p="http://schemas.openxmlformats.org/presentationml/2006/main"/>
</file>

<file path=ppt/tableStyles.xml><?xml version="1.0" encoding="utf-8"?>
<a:tblStyleLst xmlns:r="http://schemas.openxmlformats.org/officeDocument/2006/relationships" xmlns:c="http://schemas.openxmlformats.org/drawingml/2006/chart" xmlns:dgm="http://schemas.openxmlformats.org/drawingml/2006/diagram" xmlns:dsp="http://schemas.microsoft.com/office/drawing/2008/diagram" xmlns:a="http://schemas.openxmlformats.org/drawingml/2006/main" xmlns:pic="http://schemas.openxmlformats.org/drawingml/2006/picture" xmlns:wp="http://schemas.openxmlformats.org/drawingml/2006/wordprocessingDrawing" xmlns:xdr="http://schemas.openxmlformats.org/drawingml/2006/spreadsheetDrawing" xmlns:lc="http://schemas.openxmlformats.org/drawingml/2006/lockedCanvas" xmlns:p="http://schemas.openxmlformats.org/presentationml/2006/main" def="{5C22544A-7EE6-4342-B048-85BDC9FD1C3A}"/>
</file>

<file path=ppt/viewProps.xml><?xml version="1.0" encoding="utf-8"?>
<p:viewPr xmlns:r="http://schemas.openxmlformats.org/officeDocument/2006/relationships" xmlns:c="http://schemas.openxmlformats.org/drawingml/2006/chart" xmlns:a="http://schemas.openxmlformats.org/drawingml/2006/main" xmlns:dgm="http://schemas.openxmlformats.org/drawingml/2006/diagram" xmlns:dsp="http://schemas.microsoft.com/office/drawing/2008/diagram" xmlns:p="http://schemas.openxmlformats.org/presentationml/2006/main">
  <p:normalViewPr>
    <p:restoredLeft sz="14995" autoAdjust="0"/>
    <p:restoredTop sz="94660"/>
  </p:normalViewPr>
  <p:slideViewPr>
    <p:cSldViewPr snapToGrid="0">
      <p:cViewPr varScale="1">
        <p:scale>
          <a:sx n="100" d="100"/>
          <a:sy n="100" d="100"/>
        </p:scale>
        <p:origin x="640" y="52"/>
      </p:cViewPr>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 Type="http://schemas.openxmlformats.org/officeDocument/2006/relationships/notesMaster" Target="notesMasters/notesMaster1.xml"  /><Relationship Id="rId20" Type="http://schemas.openxmlformats.org/officeDocument/2006/relationships/viewProps" Target="viewProps.xml"  /><Relationship Id="rId21" Type="http://schemas.openxmlformats.org/officeDocument/2006/relationships/theme" Target="theme/theme1.xml"  /><Relationship Id="rId22" Type="http://schemas.openxmlformats.org/officeDocument/2006/relationships/tableStyles" Target="tableStyles.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r="http://schemas.openxmlformats.org/officeDocument/2006/relationships" xmlns:c="http://schemas.openxmlformats.org/drawingml/2006/chart" xmlns:a="http://schemas.openxmlformats.org/drawingml/2006/main" xmlns:dgm="http://schemas.openxmlformats.org/drawingml/2006/diagram" xmlns:dsp="http://schemas.microsoft.com/office/drawing/2008/diagram"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idx="0"/>
          </p:nvPr>
        </p:nvSpPr>
        <p:spPr>
          <a:xfrm>
            <a:off x="0" y="0"/>
            <a:ext cx="2971800" cy="458788"/>
          </a:xfrm>
          <a:prstGeom prst="rect">
            <a:avLst/>
          </a:prstGeom>
        </p:spPr>
        <p:txBody>
          <a:bodyPr vert="horz" lIns="91440" tIns="45720" rIns="91440" bIns="45720" rtlCol="0"/>
          <a:lstStyle>
            <a:lvl1pPr algn="l">
              <a:defRPr sz="1200"/>
            </a:lvl1pPr>
          </a:lstStyle>
          <a:p>
            <a:pPr lvl="0"/>
            <a:endParaRPr lang="en-PH"/>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lvl="0"/>
            <a:fld id="{32A9903C-5E64-4384-9D17-A1AF9F0D46E9}" type="datetime1">
              <a:rPr lang="en-PH" smtClean="0"/>
              <a:t>5/15/2026</a:t>
            </a:fld>
            <a:endParaRPr lang="en-PH"/>
          </a:p>
        </p:txBody>
      </p:sp>
      <p:sp>
        <p:nvSpPr>
          <p:cNvPr id="4" name="Slide Image Placeholder 3"/>
          <p:cNvSpPr>
            <a:spLocks noGrp="1" noRot="1" noChangeAspect="1" noTextEdi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n-P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a:lstStyle/>
          <a:p>
            <a:pPr lvl="0">
              <a:defRPr/>
            </a:pPr>
            <a:r>
              <a:rPr lang="en-US"/>
              <a:t>Click to edit Master text styles</a:t>
            </a:r>
            <a:endParaRPr lang="en-US"/>
          </a:p>
          <a:p>
            <a:pPr lvl="1">
              <a:defRPr/>
            </a:pPr>
            <a:r>
              <a:rPr lang="en-US"/>
              <a:t>Second level</a:t>
            </a:r>
            <a:endParaRPr lang="en-US"/>
          </a:p>
          <a:p>
            <a:pPr lvl="2">
              <a:defRPr/>
            </a:pPr>
            <a:r>
              <a:rPr lang="en-US"/>
              <a:t>Third level</a:t>
            </a:r>
            <a:endParaRPr lang="en-US"/>
          </a:p>
          <a:p>
            <a:pPr lvl="3">
              <a:defRPr/>
            </a:pPr>
            <a:r>
              <a:rPr lang="en-US"/>
              <a:t>Fourth level</a:t>
            </a:r>
            <a:endParaRPr lang="en-US"/>
          </a:p>
          <a:p>
            <a:pPr lvl="4">
              <a:defRPr/>
            </a:pPr>
            <a:r>
              <a:rPr lang="en-US"/>
              <a:t>Fifth level</a:t>
            </a:r>
            <a:endParaRPr lang="en-P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lvl="0"/>
            <a:endParaRPr lang="en-PH"/>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lvl="0"/>
            <a:fld id="{631EB93A-7F8C-4946-88CE-0F7ADA32093F}" type="slidenum">
              <a:rPr lang="en-PH" smtClean="0"/>
              <a:t>‹#›</a:t>
            </a:fld>
            <a:endParaRPr lang="en-PH"/>
          </a:p>
        </p:txBody>
      </p:sp>
    </p:spTree>
    <p:extLst>
      <p:ext uri="{BB962C8B-B14F-4D97-AF65-F5344CB8AC3E}">
        <p14:creationId xmlns:p14="http://schemas.microsoft.com/office/powerpoint/2010/main" val="49776455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dirty="0"/>
          </a:p>
        </p:txBody>
      </p:sp>
      <p:sp>
        <p:nvSpPr>
          <p:cNvPr id="4" name="Slide Number Placeholder 3"/>
          <p:cNvSpPr>
            <a:spLocks noGrp="1"/>
          </p:cNvSpPr>
          <p:nvPr>
            <p:ph type="sldNum" sz="quarter" idx="5"/>
          </p:nvPr>
        </p:nvSpPr>
        <p:spPr/>
        <p:txBody>
          <a:bodyPr/>
          <a:lstStyle/>
          <a:p>
            <a:fld id="{20651DF1-243A-4A2A-B803-4C8B821EB46B}" type="slidenum">
              <a:rPr lang="en-PH" smtClean="0"/>
              <a:t>6</a:t>
            </a:fld>
            <a:endParaRPr lang="en-PH"/>
          </a:p>
        </p:txBody>
      </p:sp>
    </p:spTree>
    <p:extLst>
      <p:ext uri="{BB962C8B-B14F-4D97-AF65-F5344CB8AC3E}">
        <p14:creationId xmlns:p14="http://schemas.microsoft.com/office/powerpoint/2010/main" val="12787753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5835385-E56F-4D34-BF62-94D1DE1A87C6}" type="datetimeFigureOut">
              <a:rPr lang="en-PH" smtClean="0"/>
              <a:t>5/15/2026</a:t>
            </a:fld>
            <a:endParaRPr lang="en-PH"/>
          </a:p>
        </p:txBody>
      </p:sp>
      <p:sp>
        <p:nvSpPr>
          <p:cNvPr id="5" name="Footer Placeholder 4"/>
          <p:cNvSpPr>
            <a:spLocks noGrp="1"/>
          </p:cNvSpPr>
          <p:nvPr>
            <p:ph type="ftr" sz="quarter" idx="11"/>
          </p:nvPr>
        </p:nvSpPr>
        <p:spPr/>
        <p:txBody>
          <a:bodyPr/>
          <a:lstStyle/>
          <a:p>
            <a:endParaRPr lang="en-PH"/>
          </a:p>
        </p:txBody>
      </p:sp>
      <p:sp>
        <p:nvSpPr>
          <p:cNvPr id="6" name="Slide Number Placeholder 5"/>
          <p:cNvSpPr>
            <a:spLocks noGrp="1"/>
          </p:cNvSpPr>
          <p:nvPr>
            <p:ph type="sldNum" sz="quarter" idx="12"/>
          </p:nvPr>
        </p:nvSpPr>
        <p:spPr/>
        <p:txBody>
          <a:bodyPr/>
          <a:lstStyle/>
          <a:p>
            <a:fld id="{0B21C5D5-A2D7-4820-A132-5B2EF42D1488}" type="slidenum">
              <a:rPr lang="en-PH" smtClean="0"/>
              <a:t>‹#›</a:t>
            </a:fld>
            <a:endParaRPr lang="en-PH"/>
          </a:p>
        </p:txBody>
      </p:sp>
    </p:spTree>
    <p:extLst>
      <p:ext uri="{BB962C8B-B14F-4D97-AF65-F5344CB8AC3E}">
        <p14:creationId xmlns:p14="http://schemas.microsoft.com/office/powerpoint/2010/main" val="40944809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5835385-E56F-4D34-BF62-94D1DE1A87C6}" type="datetimeFigureOut">
              <a:rPr lang="en-PH" smtClean="0"/>
              <a:t>5/15/2026</a:t>
            </a:fld>
            <a:endParaRPr lang="en-PH"/>
          </a:p>
        </p:txBody>
      </p:sp>
      <p:sp>
        <p:nvSpPr>
          <p:cNvPr id="5" name="Footer Placeholder 4"/>
          <p:cNvSpPr>
            <a:spLocks noGrp="1"/>
          </p:cNvSpPr>
          <p:nvPr>
            <p:ph type="ftr" sz="quarter" idx="11"/>
          </p:nvPr>
        </p:nvSpPr>
        <p:spPr/>
        <p:txBody>
          <a:bodyPr/>
          <a:lstStyle/>
          <a:p>
            <a:endParaRPr lang="en-PH"/>
          </a:p>
        </p:txBody>
      </p:sp>
      <p:sp>
        <p:nvSpPr>
          <p:cNvPr id="6" name="Slide Number Placeholder 5"/>
          <p:cNvSpPr>
            <a:spLocks noGrp="1"/>
          </p:cNvSpPr>
          <p:nvPr>
            <p:ph type="sldNum" sz="quarter" idx="12"/>
          </p:nvPr>
        </p:nvSpPr>
        <p:spPr/>
        <p:txBody>
          <a:bodyPr/>
          <a:lstStyle/>
          <a:p>
            <a:fld id="{0B21C5D5-A2D7-4820-A132-5B2EF42D1488}" type="slidenum">
              <a:rPr lang="en-PH" smtClean="0"/>
              <a:t>‹#›</a:t>
            </a:fld>
            <a:endParaRPr lang="en-PH"/>
          </a:p>
        </p:txBody>
      </p:sp>
    </p:spTree>
    <p:extLst>
      <p:ext uri="{BB962C8B-B14F-4D97-AF65-F5344CB8AC3E}">
        <p14:creationId xmlns:p14="http://schemas.microsoft.com/office/powerpoint/2010/main" val="559085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5835385-E56F-4D34-BF62-94D1DE1A87C6}" type="datetimeFigureOut">
              <a:rPr lang="en-PH" smtClean="0"/>
              <a:t>5/15/2026</a:t>
            </a:fld>
            <a:endParaRPr lang="en-PH"/>
          </a:p>
        </p:txBody>
      </p:sp>
      <p:sp>
        <p:nvSpPr>
          <p:cNvPr id="5" name="Footer Placeholder 4"/>
          <p:cNvSpPr>
            <a:spLocks noGrp="1"/>
          </p:cNvSpPr>
          <p:nvPr>
            <p:ph type="ftr" sz="quarter" idx="11"/>
          </p:nvPr>
        </p:nvSpPr>
        <p:spPr/>
        <p:txBody>
          <a:bodyPr/>
          <a:lstStyle/>
          <a:p>
            <a:endParaRPr lang="en-PH"/>
          </a:p>
        </p:txBody>
      </p:sp>
      <p:sp>
        <p:nvSpPr>
          <p:cNvPr id="6" name="Slide Number Placeholder 5"/>
          <p:cNvSpPr>
            <a:spLocks noGrp="1"/>
          </p:cNvSpPr>
          <p:nvPr>
            <p:ph type="sldNum" sz="quarter" idx="12"/>
          </p:nvPr>
        </p:nvSpPr>
        <p:spPr/>
        <p:txBody>
          <a:bodyPr/>
          <a:lstStyle/>
          <a:p>
            <a:fld id="{0B21C5D5-A2D7-4820-A132-5B2EF42D1488}" type="slidenum">
              <a:rPr lang="en-PH" smtClean="0"/>
              <a:t>‹#›</a:t>
            </a:fld>
            <a:endParaRPr lang="en-PH"/>
          </a:p>
        </p:txBody>
      </p:sp>
    </p:spTree>
    <p:extLst>
      <p:ext uri="{BB962C8B-B14F-4D97-AF65-F5344CB8AC3E}">
        <p14:creationId xmlns:p14="http://schemas.microsoft.com/office/powerpoint/2010/main" val="490670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5835385-E56F-4D34-BF62-94D1DE1A87C6}" type="datetimeFigureOut">
              <a:rPr lang="en-PH" smtClean="0"/>
              <a:t>5/15/2026</a:t>
            </a:fld>
            <a:endParaRPr lang="en-PH"/>
          </a:p>
        </p:txBody>
      </p:sp>
      <p:sp>
        <p:nvSpPr>
          <p:cNvPr id="5" name="Footer Placeholder 4"/>
          <p:cNvSpPr>
            <a:spLocks noGrp="1"/>
          </p:cNvSpPr>
          <p:nvPr>
            <p:ph type="ftr" sz="quarter" idx="11"/>
          </p:nvPr>
        </p:nvSpPr>
        <p:spPr/>
        <p:txBody>
          <a:bodyPr/>
          <a:lstStyle/>
          <a:p>
            <a:endParaRPr lang="en-PH"/>
          </a:p>
        </p:txBody>
      </p:sp>
      <p:sp>
        <p:nvSpPr>
          <p:cNvPr id="6" name="Slide Number Placeholder 5"/>
          <p:cNvSpPr>
            <a:spLocks noGrp="1"/>
          </p:cNvSpPr>
          <p:nvPr>
            <p:ph type="sldNum" sz="quarter" idx="12"/>
          </p:nvPr>
        </p:nvSpPr>
        <p:spPr/>
        <p:txBody>
          <a:bodyPr/>
          <a:lstStyle/>
          <a:p>
            <a:fld id="{0B21C5D5-A2D7-4820-A132-5B2EF42D1488}" type="slidenum">
              <a:rPr lang="en-PH" smtClean="0"/>
              <a:t>‹#›</a:t>
            </a:fld>
            <a:endParaRPr lang="en-PH"/>
          </a:p>
        </p:txBody>
      </p:sp>
    </p:spTree>
    <p:extLst>
      <p:ext uri="{BB962C8B-B14F-4D97-AF65-F5344CB8AC3E}">
        <p14:creationId xmlns:p14="http://schemas.microsoft.com/office/powerpoint/2010/main" val="30322061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5835385-E56F-4D34-BF62-94D1DE1A87C6}" type="datetimeFigureOut">
              <a:rPr lang="en-PH" smtClean="0"/>
              <a:t>5/15/2026</a:t>
            </a:fld>
            <a:endParaRPr lang="en-PH"/>
          </a:p>
        </p:txBody>
      </p:sp>
      <p:sp>
        <p:nvSpPr>
          <p:cNvPr id="5" name="Footer Placeholder 4"/>
          <p:cNvSpPr>
            <a:spLocks noGrp="1"/>
          </p:cNvSpPr>
          <p:nvPr>
            <p:ph type="ftr" sz="quarter" idx="11"/>
          </p:nvPr>
        </p:nvSpPr>
        <p:spPr/>
        <p:txBody>
          <a:bodyPr/>
          <a:lstStyle/>
          <a:p>
            <a:endParaRPr lang="en-PH"/>
          </a:p>
        </p:txBody>
      </p:sp>
      <p:sp>
        <p:nvSpPr>
          <p:cNvPr id="6" name="Slide Number Placeholder 5"/>
          <p:cNvSpPr>
            <a:spLocks noGrp="1"/>
          </p:cNvSpPr>
          <p:nvPr>
            <p:ph type="sldNum" sz="quarter" idx="12"/>
          </p:nvPr>
        </p:nvSpPr>
        <p:spPr/>
        <p:txBody>
          <a:bodyPr/>
          <a:lstStyle/>
          <a:p>
            <a:fld id="{0B21C5D5-A2D7-4820-A132-5B2EF42D1488}" type="slidenum">
              <a:rPr lang="en-PH" smtClean="0"/>
              <a:t>‹#›</a:t>
            </a:fld>
            <a:endParaRPr lang="en-PH"/>
          </a:p>
        </p:txBody>
      </p:sp>
    </p:spTree>
    <p:extLst>
      <p:ext uri="{BB962C8B-B14F-4D97-AF65-F5344CB8AC3E}">
        <p14:creationId xmlns:p14="http://schemas.microsoft.com/office/powerpoint/2010/main" val="20752497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5835385-E56F-4D34-BF62-94D1DE1A87C6}" type="datetimeFigureOut">
              <a:rPr lang="en-PH" smtClean="0"/>
              <a:t>5/15/2026</a:t>
            </a:fld>
            <a:endParaRPr lang="en-PH"/>
          </a:p>
        </p:txBody>
      </p:sp>
      <p:sp>
        <p:nvSpPr>
          <p:cNvPr id="6" name="Footer Placeholder 5"/>
          <p:cNvSpPr>
            <a:spLocks noGrp="1"/>
          </p:cNvSpPr>
          <p:nvPr>
            <p:ph type="ftr" sz="quarter" idx="11"/>
          </p:nvPr>
        </p:nvSpPr>
        <p:spPr/>
        <p:txBody>
          <a:bodyPr/>
          <a:lstStyle/>
          <a:p>
            <a:endParaRPr lang="en-PH"/>
          </a:p>
        </p:txBody>
      </p:sp>
      <p:sp>
        <p:nvSpPr>
          <p:cNvPr id="7" name="Slide Number Placeholder 6"/>
          <p:cNvSpPr>
            <a:spLocks noGrp="1"/>
          </p:cNvSpPr>
          <p:nvPr>
            <p:ph type="sldNum" sz="quarter" idx="12"/>
          </p:nvPr>
        </p:nvSpPr>
        <p:spPr/>
        <p:txBody>
          <a:bodyPr/>
          <a:lstStyle/>
          <a:p>
            <a:fld id="{0B21C5D5-A2D7-4820-A132-5B2EF42D1488}" type="slidenum">
              <a:rPr lang="en-PH" smtClean="0"/>
              <a:t>‹#›</a:t>
            </a:fld>
            <a:endParaRPr lang="en-PH"/>
          </a:p>
        </p:txBody>
      </p:sp>
    </p:spTree>
    <p:extLst>
      <p:ext uri="{BB962C8B-B14F-4D97-AF65-F5344CB8AC3E}">
        <p14:creationId xmlns:p14="http://schemas.microsoft.com/office/powerpoint/2010/main" val="23628864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5835385-E56F-4D34-BF62-94D1DE1A87C6}" type="datetimeFigureOut">
              <a:rPr lang="en-PH" smtClean="0"/>
              <a:t>5/15/2026</a:t>
            </a:fld>
            <a:endParaRPr lang="en-PH"/>
          </a:p>
        </p:txBody>
      </p:sp>
      <p:sp>
        <p:nvSpPr>
          <p:cNvPr id="8" name="Footer Placeholder 7"/>
          <p:cNvSpPr>
            <a:spLocks noGrp="1"/>
          </p:cNvSpPr>
          <p:nvPr>
            <p:ph type="ftr" sz="quarter" idx="11"/>
          </p:nvPr>
        </p:nvSpPr>
        <p:spPr/>
        <p:txBody>
          <a:bodyPr/>
          <a:lstStyle/>
          <a:p>
            <a:endParaRPr lang="en-PH"/>
          </a:p>
        </p:txBody>
      </p:sp>
      <p:sp>
        <p:nvSpPr>
          <p:cNvPr id="9" name="Slide Number Placeholder 8"/>
          <p:cNvSpPr>
            <a:spLocks noGrp="1"/>
          </p:cNvSpPr>
          <p:nvPr>
            <p:ph type="sldNum" sz="quarter" idx="12"/>
          </p:nvPr>
        </p:nvSpPr>
        <p:spPr/>
        <p:txBody>
          <a:bodyPr/>
          <a:lstStyle/>
          <a:p>
            <a:fld id="{0B21C5D5-A2D7-4820-A132-5B2EF42D1488}" type="slidenum">
              <a:rPr lang="en-PH" smtClean="0"/>
              <a:t>‹#›</a:t>
            </a:fld>
            <a:endParaRPr lang="en-PH"/>
          </a:p>
        </p:txBody>
      </p:sp>
    </p:spTree>
    <p:extLst>
      <p:ext uri="{BB962C8B-B14F-4D97-AF65-F5344CB8AC3E}">
        <p14:creationId xmlns:p14="http://schemas.microsoft.com/office/powerpoint/2010/main" val="29259818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5835385-E56F-4D34-BF62-94D1DE1A87C6}" type="datetimeFigureOut">
              <a:rPr lang="en-PH" smtClean="0"/>
              <a:t>5/15/2026</a:t>
            </a:fld>
            <a:endParaRPr lang="en-PH"/>
          </a:p>
        </p:txBody>
      </p:sp>
      <p:sp>
        <p:nvSpPr>
          <p:cNvPr id="4" name="Footer Placeholder 3"/>
          <p:cNvSpPr>
            <a:spLocks noGrp="1"/>
          </p:cNvSpPr>
          <p:nvPr>
            <p:ph type="ftr" sz="quarter" idx="11"/>
          </p:nvPr>
        </p:nvSpPr>
        <p:spPr/>
        <p:txBody>
          <a:bodyPr/>
          <a:lstStyle/>
          <a:p>
            <a:endParaRPr lang="en-PH"/>
          </a:p>
        </p:txBody>
      </p:sp>
      <p:sp>
        <p:nvSpPr>
          <p:cNvPr id="5" name="Slide Number Placeholder 4"/>
          <p:cNvSpPr>
            <a:spLocks noGrp="1"/>
          </p:cNvSpPr>
          <p:nvPr>
            <p:ph type="sldNum" sz="quarter" idx="12"/>
          </p:nvPr>
        </p:nvSpPr>
        <p:spPr/>
        <p:txBody>
          <a:bodyPr/>
          <a:lstStyle/>
          <a:p>
            <a:fld id="{0B21C5D5-A2D7-4820-A132-5B2EF42D1488}" type="slidenum">
              <a:rPr lang="en-PH" smtClean="0"/>
              <a:t>‹#›</a:t>
            </a:fld>
            <a:endParaRPr lang="en-PH"/>
          </a:p>
        </p:txBody>
      </p:sp>
    </p:spTree>
    <p:extLst>
      <p:ext uri="{BB962C8B-B14F-4D97-AF65-F5344CB8AC3E}">
        <p14:creationId xmlns:p14="http://schemas.microsoft.com/office/powerpoint/2010/main" val="33547383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835385-E56F-4D34-BF62-94D1DE1A87C6}" type="datetimeFigureOut">
              <a:rPr lang="en-PH" smtClean="0"/>
              <a:t>5/15/2026</a:t>
            </a:fld>
            <a:endParaRPr lang="en-PH"/>
          </a:p>
        </p:txBody>
      </p:sp>
      <p:sp>
        <p:nvSpPr>
          <p:cNvPr id="3" name="Footer Placeholder 2"/>
          <p:cNvSpPr>
            <a:spLocks noGrp="1"/>
          </p:cNvSpPr>
          <p:nvPr>
            <p:ph type="ftr" sz="quarter" idx="11"/>
          </p:nvPr>
        </p:nvSpPr>
        <p:spPr/>
        <p:txBody>
          <a:bodyPr/>
          <a:lstStyle/>
          <a:p>
            <a:endParaRPr lang="en-PH"/>
          </a:p>
        </p:txBody>
      </p:sp>
      <p:sp>
        <p:nvSpPr>
          <p:cNvPr id="4" name="Slide Number Placeholder 3"/>
          <p:cNvSpPr>
            <a:spLocks noGrp="1"/>
          </p:cNvSpPr>
          <p:nvPr>
            <p:ph type="sldNum" sz="quarter" idx="12"/>
          </p:nvPr>
        </p:nvSpPr>
        <p:spPr/>
        <p:txBody>
          <a:bodyPr/>
          <a:lstStyle/>
          <a:p>
            <a:fld id="{0B21C5D5-A2D7-4820-A132-5B2EF42D1488}" type="slidenum">
              <a:rPr lang="en-PH" smtClean="0"/>
              <a:t>‹#›</a:t>
            </a:fld>
            <a:endParaRPr lang="en-PH"/>
          </a:p>
        </p:txBody>
      </p:sp>
    </p:spTree>
    <p:extLst>
      <p:ext uri="{BB962C8B-B14F-4D97-AF65-F5344CB8AC3E}">
        <p14:creationId xmlns:p14="http://schemas.microsoft.com/office/powerpoint/2010/main" val="1160446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5835385-E56F-4D34-BF62-94D1DE1A87C6}" type="datetimeFigureOut">
              <a:rPr lang="en-PH" smtClean="0"/>
              <a:t>5/15/2026</a:t>
            </a:fld>
            <a:endParaRPr lang="en-PH"/>
          </a:p>
        </p:txBody>
      </p:sp>
      <p:sp>
        <p:nvSpPr>
          <p:cNvPr id="6" name="Footer Placeholder 5"/>
          <p:cNvSpPr>
            <a:spLocks noGrp="1"/>
          </p:cNvSpPr>
          <p:nvPr>
            <p:ph type="ftr" sz="quarter" idx="11"/>
          </p:nvPr>
        </p:nvSpPr>
        <p:spPr/>
        <p:txBody>
          <a:bodyPr/>
          <a:lstStyle/>
          <a:p>
            <a:endParaRPr lang="en-PH"/>
          </a:p>
        </p:txBody>
      </p:sp>
      <p:sp>
        <p:nvSpPr>
          <p:cNvPr id="7" name="Slide Number Placeholder 6"/>
          <p:cNvSpPr>
            <a:spLocks noGrp="1"/>
          </p:cNvSpPr>
          <p:nvPr>
            <p:ph type="sldNum" sz="quarter" idx="12"/>
          </p:nvPr>
        </p:nvSpPr>
        <p:spPr/>
        <p:txBody>
          <a:bodyPr/>
          <a:lstStyle/>
          <a:p>
            <a:fld id="{0B21C5D5-A2D7-4820-A132-5B2EF42D1488}" type="slidenum">
              <a:rPr lang="en-PH" smtClean="0"/>
              <a:t>‹#›</a:t>
            </a:fld>
            <a:endParaRPr lang="en-PH"/>
          </a:p>
        </p:txBody>
      </p:sp>
    </p:spTree>
    <p:extLst>
      <p:ext uri="{BB962C8B-B14F-4D97-AF65-F5344CB8AC3E}">
        <p14:creationId xmlns:p14="http://schemas.microsoft.com/office/powerpoint/2010/main" val="8319093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5835385-E56F-4D34-BF62-94D1DE1A87C6}" type="datetimeFigureOut">
              <a:rPr lang="en-PH" smtClean="0"/>
              <a:t>5/15/2026</a:t>
            </a:fld>
            <a:endParaRPr lang="en-PH"/>
          </a:p>
        </p:txBody>
      </p:sp>
      <p:sp>
        <p:nvSpPr>
          <p:cNvPr id="6" name="Footer Placeholder 5"/>
          <p:cNvSpPr>
            <a:spLocks noGrp="1"/>
          </p:cNvSpPr>
          <p:nvPr>
            <p:ph type="ftr" sz="quarter" idx="11"/>
          </p:nvPr>
        </p:nvSpPr>
        <p:spPr/>
        <p:txBody>
          <a:bodyPr/>
          <a:lstStyle/>
          <a:p>
            <a:endParaRPr lang="en-PH"/>
          </a:p>
        </p:txBody>
      </p:sp>
      <p:sp>
        <p:nvSpPr>
          <p:cNvPr id="7" name="Slide Number Placeholder 6"/>
          <p:cNvSpPr>
            <a:spLocks noGrp="1"/>
          </p:cNvSpPr>
          <p:nvPr>
            <p:ph type="sldNum" sz="quarter" idx="12"/>
          </p:nvPr>
        </p:nvSpPr>
        <p:spPr/>
        <p:txBody>
          <a:bodyPr/>
          <a:lstStyle/>
          <a:p>
            <a:fld id="{0B21C5D5-A2D7-4820-A132-5B2EF42D1488}" type="slidenum">
              <a:rPr lang="en-PH" smtClean="0"/>
              <a:t>‹#›</a:t>
            </a:fld>
            <a:endParaRPr lang="en-PH"/>
          </a:p>
        </p:txBody>
      </p:sp>
    </p:spTree>
    <p:extLst>
      <p:ext uri="{BB962C8B-B14F-4D97-AF65-F5344CB8AC3E}">
        <p14:creationId xmlns:p14="http://schemas.microsoft.com/office/powerpoint/2010/main" val="82390766"/>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theme" Target="../theme/theme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5835385-E56F-4D34-BF62-94D1DE1A87C6}" type="datetimeFigureOut">
              <a:rPr lang="en-PH" smtClean="0"/>
              <a:t>5/15/2026</a:t>
            </a:fld>
            <a:endParaRPr lang="en-PH"/>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PH"/>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B21C5D5-A2D7-4820-A132-5B2EF42D1488}" type="slidenum">
              <a:rPr lang="en-PH" smtClean="0"/>
              <a:t>‹#›</a:t>
            </a:fld>
            <a:endParaRPr lang="en-PH"/>
          </a:p>
        </p:txBody>
      </p:sp>
    </p:spTree>
    <p:extLst>
      <p:ext uri="{BB962C8B-B14F-4D97-AF65-F5344CB8AC3E}">
        <p14:creationId xmlns:p14="http://schemas.microsoft.com/office/powerpoint/2010/main" val="14813174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image" Target="../media/image1.jpeg"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9.jpeg"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10.jpeg"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11.png"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2.jpeg"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3.jpeg"  /><Relationship Id="rId3" Type="http://schemas.openxmlformats.org/officeDocument/2006/relationships/image" Target="../media/image4.jpeg"  /><Relationship Id="rId4" Type="http://schemas.openxmlformats.org/officeDocument/2006/relationships/image" Target="../media/image5.emf"  /><Relationship Id="rId5" Type="http://schemas.openxmlformats.org/officeDocument/2006/relationships/image" Target="../media/image6.jpeg"  /><Relationship Id="rId6" Type="http://schemas.openxmlformats.org/officeDocument/2006/relationships/image" Target="../media/image7.png"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1.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8.png"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320040"/>
            <a:ext cx="8661654"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86B471D-7071-4B2D-BE57-8B3B86964C5F}"/>
              </a:ext>
            </a:extLst>
          </p:cNvPr>
          <p:cNvSpPr>
            <a:spLocks noGrp="1"/>
          </p:cNvSpPr>
          <p:nvPr>
            <p:ph type="ctrTitle"/>
          </p:nvPr>
        </p:nvSpPr>
        <p:spPr>
          <a:xfrm>
            <a:off x="-1" y="1685925"/>
            <a:ext cx="3490723" cy="3009900"/>
          </a:xfrm>
        </p:spPr>
        <p:txBody>
          <a:bodyPr vert="horz" lIns="91440" tIns="45720" rIns="91440" bIns="45720" rtlCol="0" anchor="ctr">
            <a:normAutofit/>
          </a:bodyPr>
          <a:lstStyle/>
          <a:p>
            <a:pPr defTabSz="914400"/>
            <a:r>
              <a:rPr lang="en-US" sz="3200" dirty="0">
                <a:solidFill>
                  <a:schemeClr val="accent1"/>
                </a:solidFill>
                <a:latin typeface="Times New Roman" panose="02020603050405020304" pitchFamily="18" charset="0"/>
                <a:ea typeface="HY견명조" panose="02030600000101010101" pitchFamily="18" charset="-127"/>
                <a:cs typeface="Times New Roman" panose="02020603050405020304" pitchFamily="18" charset="0"/>
              </a:rPr>
              <a:t>Why Do We Need World Canaan Movement?</a:t>
            </a:r>
            <a:endParaRPr lang="en-US" sz="3200" kern="1200" dirty="0">
              <a:solidFill>
                <a:schemeClr val="accent1"/>
              </a:solidFill>
              <a:latin typeface="Times New Roman" panose="02020603050405020304" pitchFamily="18" charset="0"/>
              <a:ea typeface="HY견명조" panose="02030600000101010101" pitchFamily="18" charset="-127"/>
              <a:cs typeface="Times New Roman" panose="02020603050405020304" pitchFamily="18" charset="0"/>
            </a:endParaRPr>
          </a:p>
        </p:txBody>
      </p:sp>
      <p:cxnSp>
        <p:nvCxnSpPr>
          <p:cNvPr id="19" name="Straight Connector 18">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Subtitle 2">
            <a:extLst>
              <a:ext uri="{FF2B5EF4-FFF2-40B4-BE49-F238E27FC236}">
                <a16:creationId xmlns:a16="http://schemas.microsoft.com/office/drawing/2014/main" id="{BD3436A6-D1C4-477A-8EB3-5B0083617A3F}"/>
              </a:ext>
            </a:extLst>
          </p:cNvPr>
          <p:cNvSpPr>
            <a:spLocks noGrp="1"/>
          </p:cNvSpPr>
          <p:nvPr>
            <p:ph type="subTitle" idx="1"/>
          </p:nvPr>
        </p:nvSpPr>
        <p:spPr>
          <a:xfrm>
            <a:off x="3800475" y="1200149"/>
            <a:ext cx="4714875" cy="4991101"/>
          </a:xfrm>
        </p:spPr>
        <p:txBody>
          <a:bodyPr vert="horz" lIns="91440" tIns="45720" rIns="91440" bIns="45720" rtlCol="0" anchor="ctr">
            <a:noAutofit/>
          </a:bodyPr>
          <a:lstStyle/>
          <a:p>
            <a:pPr algn="l" defTabSz="914400"/>
            <a:endParaRPr lang="en-US" altLang="ko-KR" dirty="0">
              <a:latin typeface="Times New Roman" panose="02020603050405020304" pitchFamily="18" charset="0"/>
              <a:ea typeface="HY견명조" panose="02030600000101010101" pitchFamily="18" charset="-127"/>
              <a:cs typeface="Times New Roman" panose="02020603050405020304" pitchFamily="18" charset="0"/>
            </a:endParaRPr>
          </a:p>
          <a:p>
            <a:pPr algn="l" defTabSz="914400"/>
            <a:endParaRPr lang="en-US" altLang="ko-KR" dirty="0">
              <a:latin typeface="Times New Roman" panose="02020603050405020304" pitchFamily="18" charset="0"/>
              <a:ea typeface="HY견명조" panose="02030600000101010101" pitchFamily="18" charset="-127"/>
              <a:cs typeface="Times New Roman" panose="02020603050405020304" pitchFamily="18" charset="0"/>
            </a:endParaRPr>
          </a:p>
          <a:p>
            <a:pPr algn="l" defTabSz="914400"/>
            <a:r>
              <a:rPr lang="en-US" altLang="ko-KR" dirty="0">
                <a:latin typeface="Times New Roman" panose="02020603050405020304" pitchFamily="18" charset="0"/>
                <a:ea typeface="HY견명조" panose="02030600000101010101" pitchFamily="18" charset="-127"/>
                <a:cs typeface="Times New Roman" panose="02020603050405020304" pitchFamily="18" charset="0"/>
              </a:rPr>
              <a:t>Canaan Farmers Training Center Medan, Indonesia</a:t>
            </a:r>
          </a:p>
        </p:txBody>
      </p:sp>
      <p:pic>
        <p:nvPicPr>
          <p:cNvPr id="5" name="Picture 4" descr="A logo with text on it&#10;&#10;Description automatically generated">
            <a:extLst>
              <a:ext uri="{FF2B5EF4-FFF2-40B4-BE49-F238E27FC236}">
                <a16:creationId xmlns:a16="http://schemas.microsoft.com/office/drawing/2014/main" id="{EF03B4A4-1C7F-0F14-401D-AF25F7D394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88301" y="403913"/>
            <a:ext cx="1857376" cy="1033427"/>
          </a:xfrm>
          <a:prstGeom prst="rect">
            <a:avLst/>
          </a:prstGeom>
        </p:spPr>
      </p:pic>
    </p:spTree>
    <p:extLst>
      <p:ext uri="{BB962C8B-B14F-4D97-AF65-F5344CB8AC3E}">
        <p14:creationId xmlns:p14="http://schemas.microsoft.com/office/powerpoint/2010/main" val="9854515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395E2F8-30C0-643D-2267-BA7976E5B8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7562781" cy="6120208"/>
          </a:xfrm>
          <a:prstGeom prst="rect">
            <a:avLst/>
          </a:prstGeom>
        </p:spPr>
      </p:pic>
      <p:sp>
        <p:nvSpPr>
          <p:cNvPr id="4" name="TextBox 3">
            <a:extLst>
              <a:ext uri="{FF2B5EF4-FFF2-40B4-BE49-F238E27FC236}">
                <a16:creationId xmlns:a16="http://schemas.microsoft.com/office/drawing/2014/main" id="{0DED3FAE-7213-9372-C6EA-F6C6A4B97880}"/>
              </a:ext>
            </a:extLst>
          </p:cNvPr>
          <p:cNvSpPr txBox="1"/>
          <p:nvPr/>
        </p:nvSpPr>
        <p:spPr>
          <a:xfrm>
            <a:off x="7644384" y="1591056"/>
            <a:ext cx="1225296" cy="1938992"/>
          </a:xfrm>
          <a:prstGeom prst="rect">
            <a:avLst/>
          </a:prstGeom>
          <a:solidFill>
            <a:srgbClr val="FFFF00"/>
          </a:solidFill>
          <a:ln>
            <a:solidFill>
              <a:schemeClr val="tx1"/>
            </a:solidFill>
          </a:ln>
        </p:spPr>
        <p:txBody>
          <a:bodyPr wrap="square" rtlCol="0">
            <a:spAutoFit/>
          </a:bodyPr>
          <a:lstStyle/>
          <a:p>
            <a:r>
              <a:rPr lang="en-PH" sz="2400" dirty="0">
                <a:latin typeface="Times New Roman" panose="02020603050405020304" pitchFamily="18" charset="0"/>
                <a:cs typeface="Times New Roman" panose="02020603050405020304" pitchFamily="18" charset="0"/>
              </a:rPr>
              <a:t>Number</a:t>
            </a:r>
          </a:p>
          <a:p>
            <a:r>
              <a:rPr lang="en-PH" sz="2400" dirty="0">
                <a:latin typeface="Times New Roman" panose="02020603050405020304" pitchFamily="18" charset="0"/>
                <a:cs typeface="Times New Roman" panose="02020603050405020304" pitchFamily="18" charset="0"/>
              </a:rPr>
              <a:t>23.85 Million</a:t>
            </a:r>
          </a:p>
          <a:p>
            <a:endParaRPr lang="en-PH" sz="2400" dirty="0">
              <a:latin typeface="Times New Roman" panose="02020603050405020304" pitchFamily="18" charset="0"/>
              <a:cs typeface="Times New Roman" panose="02020603050405020304" pitchFamily="18" charset="0"/>
            </a:endParaRPr>
          </a:p>
          <a:p>
            <a:r>
              <a:rPr lang="en-PH" sz="2400" dirty="0">
                <a:latin typeface="Times New Roman" panose="02020603050405020304" pitchFamily="18" charset="0"/>
                <a:cs typeface="Times New Roman" panose="02020603050405020304" pitchFamily="18" charset="0"/>
              </a:rPr>
              <a:t>8.47 %</a:t>
            </a:r>
          </a:p>
        </p:txBody>
      </p:sp>
      <p:sp>
        <p:nvSpPr>
          <p:cNvPr id="5" name="TextBox 4">
            <a:extLst>
              <a:ext uri="{FF2B5EF4-FFF2-40B4-BE49-F238E27FC236}">
                <a16:creationId xmlns:a16="http://schemas.microsoft.com/office/drawing/2014/main" id="{AE0CDF31-C18B-0F6C-F9FD-B67D411DD5A2}"/>
              </a:ext>
            </a:extLst>
          </p:cNvPr>
          <p:cNvSpPr txBox="1"/>
          <p:nvPr/>
        </p:nvSpPr>
        <p:spPr>
          <a:xfrm>
            <a:off x="2825496" y="6229936"/>
            <a:ext cx="4663440" cy="461665"/>
          </a:xfrm>
          <a:prstGeom prst="rect">
            <a:avLst/>
          </a:prstGeom>
          <a:solidFill>
            <a:srgbClr val="66FFFF"/>
          </a:solidFill>
          <a:ln>
            <a:solidFill>
              <a:schemeClr val="tx1"/>
            </a:solidFill>
          </a:ln>
        </p:spPr>
        <p:txBody>
          <a:bodyPr wrap="square" rtlCol="0">
            <a:spAutoFit/>
          </a:bodyPr>
          <a:lstStyle/>
          <a:p>
            <a:r>
              <a:rPr lang="en-PH" sz="2400" dirty="0">
                <a:latin typeface="Times New Roman" panose="02020603050405020304" pitchFamily="18" charset="0"/>
                <a:cs typeface="Times New Roman" panose="02020603050405020304" pitchFamily="18" charset="0"/>
              </a:rPr>
              <a:t>Poverty Line: IDR 609,160 / Month </a:t>
            </a:r>
          </a:p>
        </p:txBody>
      </p:sp>
    </p:spTree>
    <p:extLst>
      <p:ext uri="{BB962C8B-B14F-4D97-AF65-F5344CB8AC3E}">
        <p14:creationId xmlns:p14="http://schemas.microsoft.com/office/powerpoint/2010/main" val="19499010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F6C7C51-9F36-B8D0-D461-8C031C9E52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15" y="539496"/>
            <a:ext cx="9151227" cy="5788152"/>
          </a:xfrm>
          <a:prstGeom prst="rect">
            <a:avLst/>
          </a:prstGeom>
        </p:spPr>
      </p:pic>
    </p:spTree>
    <p:extLst>
      <p:ext uri="{BB962C8B-B14F-4D97-AF65-F5344CB8AC3E}">
        <p14:creationId xmlns:p14="http://schemas.microsoft.com/office/powerpoint/2010/main" val="34396529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581AC9-80A2-EA7E-FACF-B4227FF5AB9E}"/>
            </a:ext>
          </a:extLst>
        </p:cNvPr>
        <p:cNvGrpSpPr/>
        <p:nvPr/>
      </p:nvGrpSpPr>
      <p:grpSpPr>
        <a:xfrm>
          <a:off x="0" y="0"/>
          <a:ext cx="0" cy="0"/>
          <a:chOff x="0" y="0"/>
          <a:chExt cx="0" cy="0"/>
        </a:xfrm>
      </p:grpSpPr>
      <p:sp>
        <p:nvSpPr>
          <p:cNvPr id="3" name="Oval 2">
            <a:extLst>
              <a:ext uri="{FF2B5EF4-FFF2-40B4-BE49-F238E27FC236}">
                <a16:creationId xmlns:a16="http://schemas.microsoft.com/office/drawing/2014/main" id="{A8187445-A555-45F8-B47B-D8FC9D7337B0}"/>
              </a:ext>
            </a:extLst>
          </p:cNvPr>
          <p:cNvSpPr/>
          <p:nvPr/>
        </p:nvSpPr>
        <p:spPr>
          <a:xfrm>
            <a:off x="266700" y="2017584"/>
            <a:ext cx="4095750" cy="482928"/>
          </a:xfrm>
          <a:prstGeom prst="ellipse">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PH" sz="22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Developed</a:t>
            </a:r>
            <a:r>
              <a:rPr lang="ko-KR" altLang="en-US" sz="22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2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Countries</a:t>
            </a:r>
            <a:endParaRPr lang="en-US" sz="22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4" name="Oval 3">
            <a:extLst>
              <a:ext uri="{FF2B5EF4-FFF2-40B4-BE49-F238E27FC236}">
                <a16:creationId xmlns:a16="http://schemas.microsoft.com/office/drawing/2014/main" id="{8C3CEF16-2261-15FF-5E78-B8E2685BE014}"/>
              </a:ext>
            </a:extLst>
          </p:cNvPr>
          <p:cNvSpPr/>
          <p:nvPr/>
        </p:nvSpPr>
        <p:spPr>
          <a:xfrm>
            <a:off x="4610100" y="1998533"/>
            <a:ext cx="4191000" cy="545425"/>
          </a:xfrm>
          <a:prstGeom prst="ellipse">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PH" sz="22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Developing</a:t>
            </a:r>
            <a:r>
              <a:rPr lang="ko-KR" altLang="en-US" sz="22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2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Countries</a:t>
            </a:r>
            <a:endParaRPr lang="en-US" sz="22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5" name="Curved Down Arrow 9">
            <a:extLst>
              <a:ext uri="{FF2B5EF4-FFF2-40B4-BE49-F238E27FC236}">
                <a16:creationId xmlns:a16="http://schemas.microsoft.com/office/drawing/2014/main" id="{C0B270FF-0817-A42D-C99E-8406A9C7BFA9}"/>
              </a:ext>
            </a:extLst>
          </p:cNvPr>
          <p:cNvSpPr/>
          <p:nvPr/>
        </p:nvSpPr>
        <p:spPr>
          <a:xfrm>
            <a:off x="3009900" y="1555969"/>
            <a:ext cx="2133600" cy="533400"/>
          </a:xfrm>
          <a:prstGeom prst="curvedDownArrow">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400">
              <a:solidFill>
                <a:schemeClr val="tx1"/>
              </a:solidFill>
              <a:latin typeface="HY견명조" panose="02030600000101010101" pitchFamily="18" charset="-127"/>
              <a:ea typeface="HY견명조" panose="02030600000101010101" pitchFamily="18" charset="-127"/>
            </a:endParaRPr>
          </a:p>
        </p:txBody>
      </p:sp>
      <p:sp>
        <p:nvSpPr>
          <p:cNvPr id="6" name="Octagon 5">
            <a:extLst>
              <a:ext uri="{FF2B5EF4-FFF2-40B4-BE49-F238E27FC236}">
                <a16:creationId xmlns:a16="http://schemas.microsoft.com/office/drawing/2014/main" id="{C3DF7285-C3C4-66E0-CBD9-04C2C186A613}"/>
              </a:ext>
            </a:extLst>
          </p:cNvPr>
          <p:cNvSpPr/>
          <p:nvPr/>
        </p:nvSpPr>
        <p:spPr>
          <a:xfrm>
            <a:off x="3695700" y="1174969"/>
            <a:ext cx="838200" cy="762000"/>
          </a:xfrm>
          <a:prstGeom prst="octagon">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32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a:t>
            </a:r>
          </a:p>
        </p:txBody>
      </p:sp>
      <p:sp>
        <p:nvSpPr>
          <p:cNvPr id="32774" name="TextBox 6">
            <a:extLst>
              <a:ext uri="{FF2B5EF4-FFF2-40B4-BE49-F238E27FC236}">
                <a16:creationId xmlns:a16="http://schemas.microsoft.com/office/drawing/2014/main" id="{0935F074-219D-CD16-E897-C0C62F566E1A}"/>
              </a:ext>
            </a:extLst>
          </p:cNvPr>
          <p:cNvSpPr txBox="1">
            <a:spLocks noChangeArrowheads="1"/>
          </p:cNvSpPr>
          <p:nvPr/>
        </p:nvSpPr>
        <p:spPr bwMode="auto">
          <a:xfrm>
            <a:off x="4791075" y="1338133"/>
            <a:ext cx="2736776"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hangingPunct="1">
              <a:lnSpc>
                <a:spcPct val="100000"/>
              </a:lnSpc>
              <a:spcBef>
                <a:spcPct val="0"/>
              </a:spcBef>
              <a:buFontTx/>
              <a:buNone/>
            </a:pPr>
            <a:r>
              <a:rPr lang="en-PH" altLang="en-US" sz="2200" dirty="0">
                <a:latin typeface="Times New Roman" panose="02020603050405020304" pitchFamily="18" charset="0"/>
                <a:ea typeface="HY견명조" panose="02030600000101010101" pitchFamily="18" charset="-127"/>
                <a:cs typeface="Times New Roman" panose="02020603050405020304" pitchFamily="18" charset="0"/>
              </a:rPr>
              <a:t>Huge</a:t>
            </a:r>
            <a:r>
              <a:rPr lang="ko-KR" altLang="en-US" sz="2200" dirty="0">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200" dirty="0">
                <a:latin typeface="Times New Roman" panose="02020603050405020304" pitchFamily="18" charset="0"/>
                <a:ea typeface="HY견명조" panose="02030600000101010101" pitchFamily="18" charset="-127"/>
                <a:cs typeface="Times New Roman" panose="02020603050405020304" pitchFamily="18" charset="0"/>
              </a:rPr>
              <a:t>Amount</a:t>
            </a:r>
            <a:r>
              <a:rPr lang="ko-KR" altLang="en-US" sz="2200" dirty="0">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200" dirty="0">
                <a:latin typeface="Times New Roman" panose="02020603050405020304" pitchFamily="18" charset="0"/>
                <a:ea typeface="HY견명조" panose="02030600000101010101" pitchFamily="18" charset="-127"/>
                <a:cs typeface="Times New Roman" panose="02020603050405020304" pitchFamily="18" charset="0"/>
              </a:rPr>
              <a:t>of</a:t>
            </a:r>
            <a:r>
              <a:rPr lang="ko-KR" altLang="en-US" sz="2200" dirty="0">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200" dirty="0">
                <a:latin typeface="Times New Roman" panose="02020603050405020304" pitchFamily="18" charset="0"/>
                <a:ea typeface="HY견명조" panose="02030600000101010101" pitchFamily="18" charset="-127"/>
                <a:cs typeface="Times New Roman" panose="02020603050405020304" pitchFamily="18" charset="0"/>
              </a:rPr>
              <a:t>Aid</a:t>
            </a:r>
            <a:endParaRPr lang="en-US" altLang="en-US" sz="2200" dirty="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8" name="Cloud Callout 12">
            <a:extLst>
              <a:ext uri="{FF2B5EF4-FFF2-40B4-BE49-F238E27FC236}">
                <a16:creationId xmlns:a16="http://schemas.microsoft.com/office/drawing/2014/main" id="{34E64791-0648-A1DA-F0CB-06F6C48660FD}"/>
              </a:ext>
            </a:extLst>
          </p:cNvPr>
          <p:cNvSpPr/>
          <p:nvPr/>
        </p:nvSpPr>
        <p:spPr>
          <a:xfrm>
            <a:off x="6010275" y="2855108"/>
            <a:ext cx="2743200" cy="666750"/>
          </a:xfrm>
          <a:prstGeom prst="cloudCallout">
            <a:avLst>
              <a:gd name="adj1" fmla="val -42881"/>
              <a:gd name="adj2" fmla="val -92015"/>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PH" sz="22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Still Poor</a:t>
            </a:r>
            <a:endParaRPr lang="en-US" sz="22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9" name="Rectangular Callout 15">
            <a:extLst>
              <a:ext uri="{FF2B5EF4-FFF2-40B4-BE49-F238E27FC236}">
                <a16:creationId xmlns:a16="http://schemas.microsoft.com/office/drawing/2014/main" id="{09C8CD2F-EFA5-781B-3970-954AC1649096}"/>
              </a:ext>
            </a:extLst>
          </p:cNvPr>
          <p:cNvSpPr/>
          <p:nvPr/>
        </p:nvSpPr>
        <p:spPr>
          <a:xfrm>
            <a:off x="3748087" y="2800673"/>
            <a:ext cx="1905000" cy="769442"/>
          </a:xfrm>
          <a:prstGeom prst="wedgeRectCallout">
            <a:avLst>
              <a:gd name="adj1" fmla="val 71790"/>
              <a:gd name="adj2" fmla="val 10989"/>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PH" sz="22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Colony in Economy</a:t>
            </a:r>
            <a:endParaRPr lang="en-US" sz="22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10" name="Oval Callout 14">
            <a:extLst>
              <a:ext uri="{FF2B5EF4-FFF2-40B4-BE49-F238E27FC236}">
                <a16:creationId xmlns:a16="http://schemas.microsoft.com/office/drawing/2014/main" id="{C91D6F37-8014-D503-C316-917F7B6F3B99}"/>
              </a:ext>
            </a:extLst>
          </p:cNvPr>
          <p:cNvSpPr/>
          <p:nvPr/>
        </p:nvSpPr>
        <p:spPr>
          <a:xfrm>
            <a:off x="114299" y="2727199"/>
            <a:ext cx="3276600" cy="769442"/>
          </a:xfrm>
          <a:prstGeom prst="wedgeEllipseCallout">
            <a:avLst>
              <a:gd name="adj1" fmla="val 58828"/>
              <a:gd name="adj2" fmla="val 45109"/>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PH" sz="22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Losing of sustainable growth</a:t>
            </a:r>
            <a:endParaRPr lang="en-US" sz="22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12" name="TextBox 11">
            <a:extLst>
              <a:ext uri="{FF2B5EF4-FFF2-40B4-BE49-F238E27FC236}">
                <a16:creationId xmlns:a16="http://schemas.microsoft.com/office/drawing/2014/main" id="{62E499FC-6D7C-8FB6-F820-23D6EDB597D9}"/>
              </a:ext>
            </a:extLst>
          </p:cNvPr>
          <p:cNvSpPr txBox="1">
            <a:spLocks noChangeArrowheads="1"/>
          </p:cNvSpPr>
          <p:nvPr/>
        </p:nvSpPr>
        <p:spPr bwMode="auto">
          <a:xfrm>
            <a:off x="328834" y="4270707"/>
            <a:ext cx="6643798" cy="430887"/>
          </a:xfrm>
          <a:prstGeom prst="rect">
            <a:avLst/>
          </a:prstGeom>
          <a:noFill/>
          <a:ln w="9525">
            <a:solidFill>
              <a:schemeClr val="tx1"/>
            </a:solidFill>
            <a:miter lim="800000"/>
            <a:headEnd/>
            <a:tailEnd/>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hangingPunct="1">
              <a:lnSpc>
                <a:spcPct val="100000"/>
              </a:lnSpc>
              <a:spcBef>
                <a:spcPct val="0"/>
              </a:spcBef>
              <a:buFontTx/>
              <a:buNone/>
            </a:pPr>
            <a:r>
              <a:rPr lang="en-US" altLang="en-US" sz="2200">
                <a:solidFill>
                  <a:srgbClr val="202124"/>
                </a:solidFill>
                <a:latin typeface="Times New Roman" panose="02020603050405020304" pitchFamily="18" charset="0"/>
                <a:ea typeface="inherit"/>
                <a:cs typeface="Times New Roman" panose="02020603050405020304" pitchFamily="18" charset="0"/>
              </a:rPr>
              <a:t>Aid recipient countries become accustomed to receiving</a:t>
            </a:r>
            <a:r>
              <a:rPr lang="en-US" altLang="en-US" sz="2200">
                <a:latin typeface="Times New Roman" panose="02020603050405020304" pitchFamily="18" charset="0"/>
                <a:ea typeface="inherit"/>
                <a:cs typeface="Times New Roman" panose="02020603050405020304" pitchFamily="18" charset="0"/>
              </a:rPr>
              <a:t> </a:t>
            </a:r>
          </a:p>
        </p:txBody>
      </p:sp>
      <p:sp>
        <p:nvSpPr>
          <p:cNvPr id="14" name="Rectangle: Rounded Corners 13">
            <a:extLst>
              <a:ext uri="{FF2B5EF4-FFF2-40B4-BE49-F238E27FC236}">
                <a16:creationId xmlns:a16="http://schemas.microsoft.com/office/drawing/2014/main" id="{53E7B59E-D859-2424-E62A-AF82D7D070F2}"/>
              </a:ext>
            </a:extLst>
          </p:cNvPr>
          <p:cNvSpPr/>
          <p:nvPr/>
        </p:nvSpPr>
        <p:spPr>
          <a:xfrm>
            <a:off x="7199351" y="3619315"/>
            <a:ext cx="1716049" cy="1182925"/>
          </a:xfrm>
          <a:prstGeom prst="roundRect">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PH" altLang="ko-KR" sz="22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Corruption </a:t>
            </a:r>
          </a:p>
          <a:p>
            <a:pPr algn="ctr" eaLnBrk="1" fontAlgn="auto" hangingPunct="1">
              <a:spcBef>
                <a:spcPts val="0"/>
              </a:spcBef>
              <a:spcAft>
                <a:spcPts val="0"/>
              </a:spcAft>
              <a:defRPr/>
            </a:pPr>
            <a:r>
              <a:rPr lang="en-PH" altLang="ko-KR" sz="22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Laziness</a:t>
            </a:r>
          </a:p>
          <a:p>
            <a:pPr algn="ctr" eaLnBrk="1" fontAlgn="auto" hangingPunct="1">
              <a:spcBef>
                <a:spcPts val="0"/>
              </a:spcBef>
              <a:spcAft>
                <a:spcPts val="0"/>
              </a:spcAft>
              <a:defRPr/>
            </a:pPr>
            <a:r>
              <a:rPr lang="en-PH" sz="22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Dependence</a:t>
            </a:r>
          </a:p>
        </p:txBody>
      </p:sp>
      <p:sp>
        <p:nvSpPr>
          <p:cNvPr id="15" name="TextBox 14">
            <a:extLst>
              <a:ext uri="{FF2B5EF4-FFF2-40B4-BE49-F238E27FC236}">
                <a16:creationId xmlns:a16="http://schemas.microsoft.com/office/drawing/2014/main" id="{A9FCEBCE-ABC8-5166-027F-33BDD51C98C1}"/>
              </a:ext>
            </a:extLst>
          </p:cNvPr>
          <p:cNvSpPr txBox="1">
            <a:spLocks noChangeArrowheads="1"/>
          </p:cNvSpPr>
          <p:nvPr/>
        </p:nvSpPr>
        <p:spPr bwMode="auto">
          <a:xfrm>
            <a:off x="227049" y="3813292"/>
            <a:ext cx="374111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defTabSz="914400">
              <a:lnSpc>
                <a:spcPct val="100000"/>
              </a:lnSpc>
              <a:spcBef>
                <a:spcPct val="0"/>
              </a:spcBef>
              <a:buFontTx/>
              <a:buNone/>
            </a:pPr>
            <a:r>
              <a:rPr lang="en-US" altLang="en-US" sz="2200">
                <a:solidFill>
                  <a:srgbClr val="202124"/>
                </a:solidFill>
                <a:latin typeface="Times New Roman" panose="02020603050405020304" pitchFamily="18" charset="0"/>
                <a:ea typeface="inherit"/>
                <a:cs typeface="Times New Roman" panose="02020603050405020304" pitchFamily="18" charset="0"/>
              </a:rPr>
              <a:t>Why New Countries Are Poor?</a:t>
            </a:r>
            <a:r>
              <a:rPr lang="en-US" altLang="en-US" sz="2200">
                <a:latin typeface="Times New Roman" panose="02020603050405020304" pitchFamily="18" charset="0"/>
                <a:ea typeface="inherit"/>
                <a:cs typeface="Times New Roman" panose="02020603050405020304" pitchFamily="18" charset="0"/>
              </a:rPr>
              <a:t> </a:t>
            </a:r>
          </a:p>
        </p:txBody>
      </p:sp>
      <p:sp>
        <p:nvSpPr>
          <p:cNvPr id="32783" name="TextBox 15">
            <a:extLst>
              <a:ext uri="{FF2B5EF4-FFF2-40B4-BE49-F238E27FC236}">
                <a16:creationId xmlns:a16="http://schemas.microsoft.com/office/drawing/2014/main" id="{9953FB2F-BB37-0A9C-820F-13D59F6B3D6C}"/>
              </a:ext>
            </a:extLst>
          </p:cNvPr>
          <p:cNvSpPr txBox="1">
            <a:spLocks noChangeArrowheads="1"/>
          </p:cNvSpPr>
          <p:nvPr/>
        </p:nvSpPr>
        <p:spPr bwMode="auto">
          <a:xfrm>
            <a:off x="266700" y="636735"/>
            <a:ext cx="7402919"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defTabSz="914400">
              <a:lnSpc>
                <a:spcPct val="100000"/>
              </a:lnSpc>
              <a:spcBef>
                <a:spcPct val="0"/>
              </a:spcBef>
              <a:buFontTx/>
              <a:buNone/>
            </a:pPr>
            <a:r>
              <a:rPr lang="en-US" altLang="en-US" sz="2200" dirty="0">
                <a:solidFill>
                  <a:srgbClr val="202124"/>
                </a:solidFill>
                <a:latin typeface="Times New Roman" panose="02020603050405020304" pitchFamily="18" charset="0"/>
                <a:ea typeface="inherit"/>
                <a:cs typeface="Times New Roman" panose="02020603050405020304" pitchFamily="18" charset="0"/>
              </a:rPr>
              <a:t>Why haven't the new countries been able to get out of poverty </a:t>
            </a:r>
          </a:p>
          <a:p>
            <a:pPr defTabSz="914400">
              <a:lnSpc>
                <a:spcPct val="100000"/>
              </a:lnSpc>
              <a:spcBef>
                <a:spcPct val="0"/>
              </a:spcBef>
              <a:buFontTx/>
              <a:buNone/>
            </a:pPr>
            <a:r>
              <a:rPr lang="en-US" altLang="en-US" sz="2200" dirty="0">
                <a:solidFill>
                  <a:srgbClr val="202124"/>
                </a:solidFill>
                <a:latin typeface="Times New Roman" panose="02020603050405020304" pitchFamily="18" charset="0"/>
                <a:ea typeface="inherit"/>
                <a:cs typeface="Times New Roman" panose="02020603050405020304" pitchFamily="18" charset="0"/>
              </a:rPr>
              <a:t>after World War II?</a:t>
            </a:r>
            <a:r>
              <a:rPr lang="en-US" altLang="en-US" sz="2200" dirty="0">
                <a:latin typeface="Times New Roman" panose="02020603050405020304" pitchFamily="18" charset="0"/>
                <a:ea typeface="inherit"/>
                <a:cs typeface="Times New Roman" panose="02020603050405020304" pitchFamily="18" charset="0"/>
              </a:rPr>
              <a:t> </a:t>
            </a:r>
          </a:p>
        </p:txBody>
      </p:sp>
      <p:sp>
        <p:nvSpPr>
          <p:cNvPr id="32784" name="TextBox 19">
            <a:extLst>
              <a:ext uri="{FF2B5EF4-FFF2-40B4-BE49-F238E27FC236}">
                <a16:creationId xmlns:a16="http://schemas.microsoft.com/office/drawing/2014/main" id="{DCADC5CC-56FD-4FB8-D2E2-DCE9D0DBDBC1}"/>
              </a:ext>
            </a:extLst>
          </p:cNvPr>
          <p:cNvSpPr txBox="1">
            <a:spLocks noChangeArrowheads="1"/>
          </p:cNvSpPr>
          <p:nvPr/>
        </p:nvSpPr>
        <p:spPr bwMode="auto">
          <a:xfrm>
            <a:off x="352425" y="161924"/>
            <a:ext cx="3419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hangingPunct="1">
              <a:lnSpc>
                <a:spcPct val="100000"/>
              </a:lnSpc>
              <a:spcBef>
                <a:spcPct val="0"/>
              </a:spcBef>
              <a:buFontTx/>
              <a:buNone/>
            </a:pPr>
            <a:r>
              <a:rPr lang="en-PH" altLang="en-US" sz="2400" dirty="0">
                <a:latin typeface="Times New Roman" panose="02020603050405020304" pitchFamily="18" charset="0"/>
                <a:cs typeface="Times New Roman" panose="02020603050405020304" pitchFamily="18" charset="0"/>
              </a:rPr>
              <a:t>2. Reasons of Poverty</a:t>
            </a:r>
          </a:p>
        </p:txBody>
      </p:sp>
      <p:sp>
        <p:nvSpPr>
          <p:cNvPr id="7" name="모서리가 둥근 직사각형 7">
            <a:extLst>
              <a:ext uri="{FF2B5EF4-FFF2-40B4-BE49-F238E27FC236}">
                <a16:creationId xmlns:a16="http://schemas.microsoft.com/office/drawing/2014/main" id="{41114406-3E67-7502-16A0-EBD5E8CA305B}"/>
              </a:ext>
            </a:extLst>
          </p:cNvPr>
          <p:cNvSpPr/>
          <p:nvPr/>
        </p:nvSpPr>
        <p:spPr>
          <a:xfrm>
            <a:off x="873309" y="4902887"/>
            <a:ext cx="7473581" cy="76200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PH" sz="2200" dirty="0">
                <a:solidFill>
                  <a:schemeClr val="tx1"/>
                </a:solidFill>
                <a:latin typeface="Times New Roman" pitchFamily="18" charset="0"/>
                <a:cs typeface="Times New Roman" pitchFamily="18" charset="0"/>
              </a:rPr>
              <a:t>Developed the mindset of dependency. </a:t>
            </a:r>
          </a:p>
          <a:p>
            <a:pPr algn="ctr" eaLnBrk="1" fontAlgn="auto" hangingPunct="1">
              <a:spcBef>
                <a:spcPts val="0"/>
              </a:spcBef>
              <a:spcAft>
                <a:spcPts val="0"/>
              </a:spcAft>
              <a:defRPr/>
            </a:pPr>
            <a:r>
              <a:rPr lang="en-PH" sz="2200" dirty="0">
                <a:solidFill>
                  <a:schemeClr val="tx1"/>
                </a:solidFill>
                <a:latin typeface="Times New Roman" pitchFamily="18" charset="0"/>
                <a:cs typeface="Times New Roman" pitchFamily="18" charset="0"/>
              </a:rPr>
              <a:t>Merely relying on aid from foreign countries or other people</a:t>
            </a:r>
          </a:p>
        </p:txBody>
      </p:sp>
      <p:sp>
        <p:nvSpPr>
          <p:cNvPr id="16" name="모서리가 둥근 직사각형 13">
            <a:extLst>
              <a:ext uri="{FF2B5EF4-FFF2-40B4-BE49-F238E27FC236}">
                <a16:creationId xmlns:a16="http://schemas.microsoft.com/office/drawing/2014/main" id="{2429BB90-802F-0529-377E-3BA5490EB9A2}"/>
              </a:ext>
            </a:extLst>
          </p:cNvPr>
          <p:cNvSpPr/>
          <p:nvPr/>
        </p:nvSpPr>
        <p:spPr>
          <a:xfrm>
            <a:off x="228600" y="5840265"/>
            <a:ext cx="8686800" cy="76200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PH" sz="2400" dirty="0">
                <a:solidFill>
                  <a:schemeClr val="tx1"/>
                </a:solidFill>
                <a:latin typeface="Times New Roman" panose="02020603050405020304" pitchFamily="18" charset="0"/>
                <a:cs typeface="Times New Roman" panose="02020603050405020304" pitchFamily="18" charset="0"/>
              </a:rPr>
              <a:t>To achieve sustainable development and growth in order to eradicate poverty, they need to learn how to cultivate their life</a:t>
            </a:r>
          </a:p>
        </p:txBody>
      </p:sp>
    </p:spTree>
    <p:extLst>
      <p:ext uri="{BB962C8B-B14F-4D97-AF65-F5344CB8AC3E}">
        <p14:creationId xmlns:p14="http://schemas.microsoft.com/office/powerpoint/2010/main" val="331384574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linds(horizontal)">
                                      <p:cBhvr>
                                        <p:cTn id="17" dur="500"/>
                                        <p:tgtEl>
                                          <p:spTgt spid="1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blinds(horizontal)">
                                      <p:cBhvr>
                                        <p:cTn id="22" dur="500"/>
                                        <p:tgtEl>
                                          <p:spTgt spid="1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linds(horizontal)">
                                      <p:cBhvr>
                                        <p:cTn id="27" dur="500"/>
                                        <p:tgtEl>
                                          <p:spTgt spid="12"/>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blinds(horizontal)">
                                      <p:cBhvr>
                                        <p:cTn id="30" dur="5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2" grpId="0" animBg="1"/>
      <p:bldP spid="14" grpId="0" animBg="1"/>
      <p:bldP spid="15" grpId="0"/>
      <p:bldP spid="7" grpId="0" animBg="1"/>
      <p:bldP spid="1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1" descr="Dead Aid.png">
            <a:extLst>
              <a:ext uri="{FF2B5EF4-FFF2-40B4-BE49-F238E27FC236}">
                <a16:creationId xmlns:a16="http://schemas.microsoft.com/office/drawing/2014/main" id="{F5AAC874-F0A7-920F-A4BA-72C8C8A6507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4800" y="304800"/>
            <a:ext cx="4394791" cy="2925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TextBox 2">
            <a:extLst>
              <a:ext uri="{FF2B5EF4-FFF2-40B4-BE49-F238E27FC236}">
                <a16:creationId xmlns:a16="http://schemas.microsoft.com/office/drawing/2014/main" id="{55FA9DDF-A839-30C1-C97D-60633360A92F}"/>
              </a:ext>
            </a:extLst>
          </p:cNvPr>
          <p:cNvSpPr txBox="1">
            <a:spLocks noChangeArrowheads="1"/>
          </p:cNvSpPr>
          <p:nvPr/>
        </p:nvSpPr>
        <p:spPr bwMode="auto">
          <a:xfrm>
            <a:off x="228600" y="3297411"/>
            <a:ext cx="8686800" cy="1939925"/>
          </a:xfrm>
          <a:prstGeom prst="rect">
            <a:avLst/>
          </a:prstGeom>
          <a:solidFill>
            <a:srgbClr val="FFFF00"/>
          </a:solidFill>
          <a:ln w="9525">
            <a:solidFill>
              <a:schemeClr val="tx1"/>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hangingPunct="1">
              <a:lnSpc>
                <a:spcPct val="100000"/>
              </a:lnSpc>
              <a:spcBef>
                <a:spcPct val="0"/>
              </a:spcBef>
              <a:buFontTx/>
              <a:buNone/>
            </a:pPr>
            <a:r>
              <a:rPr lang="en-US" altLang="en-US" sz="2400">
                <a:latin typeface="Times New Roman" panose="02020603050405020304" pitchFamily="18" charset="0"/>
                <a:cs typeface="Times New Roman" panose="02020603050405020304" pitchFamily="18" charset="0"/>
              </a:rPr>
              <a:t>In the past fifty years, more than $1 trillion in development related aid has been transferred from rich countries to Africa. Has this assistance improved the lives of Africans? No. In fact, across the continent, the recipients of this aid are not better off as a result of it, but worse—much worse.</a:t>
            </a:r>
          </a:p>
        </p:txBody>
      </p:sp>
      <p:sp>
        <p:nvSpPr>
          <p:cNvPr id="33796" name="TextBox 3">
            <a:extLst>
              <a:ext uri="{FF2B5EF4-FFF2-40B4-BE49-F238E27FC236}">
                <a16:creationId xmlns:a16="http://schemas.microsoft.com/office/drawing/2014/main" id="{7508EDAA-0E1A-E9B7-9B2E-A7F991DFB68B}"/>
              </a:ext>
            </a:extLst>
          </p:cNvPr>
          <p:cNvSpPr txBox="1">
            <a:spLocks noChangeArrowheads="1"/>
          </p:cNvSpPr>
          <p:nvPr/>
        </p:nvSpPr>
        <p:spPr bwMode="auto">
          <a:xfrm>
            <a:off x="5397795" y="930275"/>
            <a:ext cx="3124200"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hangingPunct="1">
              <a:lnSpc>
                <a:spcPct val="100000"/>
              </a:lnSpc>
              <a:spcBef>
                <a:spcPct val="0"/>
              </a:spcBef>
              <a:buFontTx/>
              <a:buNone/>
            </a:pPr>
            <a:r>
              <a:rPr lang="en-US" altLang="en-US" u="sng" dirty="0">
                <a:latin typeface="Times New Roman" panose="02020603050405020304" pitchFamily="18" charset="0"/>
                <a:cs typeface="Times New Roman" panose="02020603050405020304" pitchFamily="18" charset="0"/>
              </a:rPr>
              <a:t>Dr. Dambisa Moyo</a:t>
            </a:r>
          </a:p>
          <a:p>
            <a:pPr eaLnBrk="1" hangingPunct="1">
              <a:lnSpc>
                <a:spcPct val="100000"/>
              </a:lnSpc>
              <a:spcBef>
                <a:spcPct val="0"/>
              </a:spcBef>
              <a:buFontTx/>
              <a:buNone/>
            </a:pPr>
            <a:r>
              <a:rPr lang="en-US" altLang="en-US" dirty="0">
                <a:latin typeface="Times New Roman" panose="02020603050405020304" pitchFamily="18" charset="0"/>
                <a:cs typeface="Times New Roman" panose="02020603050405020304" pitchFamily="18" charset="0"/>
              </a:rPr>
              <a:t>Author, </a:t>
            </a:r>
          </a:p>
          <a:p>
            <a:pPr eaLnBrk="1" hangingPunct="1">
              <a:lnSpc>
                <a:spcPct val="100000"/>
              </a:lnSpc>
              <a:spcBef>
                <a:spcPct val="0"/>
              </a:spcBef>
              <a:buFontTx/>
              <a:buNone/>
            </a:pPr>
            <a:r>
              <a:rPr lang="en-US" altLang="en-US" dirty="0">
                <a:latin typeface="Times New Roman" panose="02020603050405020304" pitchFamily="18" charset="0"/>
                <a:cs typeface="Times New Roman" panose="02020603050405020304" pitchFamily="18" charset="0"/>
              </a:rPr>
              <a:t>Zambian- born Economist</a:t>
            </a:r>
          </a:p>
        </p:txBody>
      </p:sp>
      <p:sp>
        <p:nvSpPr>
          <p:cNvPr id="2" name="TextBox 1">
            <a:extLst>
              <a:ext uri="{FF2B5EF4-FFF2-40B4-BE49-F238E27FC236}">
                <a16:creationId xmlns:a16="http://schemas.microsoft.com/office/drawing/2014/main" id="{B7C95511-0630-E4E3-45BB-B7BBAE90D268}"/>
              </a:ext>
            </a:extLst>
          </p:cNvPr>
          <p:cNvSpPr txBox="1"/>
          <p:nvPr/>
        </p:nvSpPr>
        <p:spPr>
          <a:xfrm>
            <a:off x="304800" y="5326707"/>
            <a:ext cx="8319977"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How can we eradicate poverty and improve the quality of life ?</a:t>
            </a:r>
          </a:p>
        </p:txBody>
      </p:sp>
      <p:sp>
        <p:nvSpPr>
          <p:cNvPr id="3" name="TextBox 2">
            <a:extLst>
              <a:ext uri="{FF2B5EF4-FFF2-40B4-BE49-F238E27FC236}">
                <a16:creationId xmlns:a16="http://schemas.microsoft.com/office/drawing/2014/main" id="{6AC6CA4E-3C33-400E-CF13-3C54F2003284}"/>
              </a:ext>
            </a:extLst>
          </p:cNvPr>
          <p:cNvSpPr txBox="1"/>
          <p:nvPr/>
        </p:nvSpPr>
        <p:spPr>
          <a:xfrm>
            <a:off x="3051544" y="5932967"/>
            <a:ext cx="5470451" cy="461665"/>
          </a:xfrm>
          <a:prstGeom prst="rect">
            <a:avLst/>
          </a:prstGeom>
          <a:solidFill>
            <a:srgbClr val="66FFFF"/>
          </a:solidFill>
          <a:ln>
            <a:solidFill>
              <a:schemeClr val="tx1"/>
            </a:solidFill>
          </a:ln>
        </p:spPr>
        <p:txBody>
          <a:bodyPr wrap="square" rtlCol="0">
            <a:spAutoFit/>
          </a:bodyPr>
          <a:lstStyle/>
          <a:p>
            <a:r>
              <a:rPr lang="en-PH" sz="2400" dirty="0">
                <a:latin typeface="Times New Roman" panose="02020603050405020304" pitchFamily="18" charset="0"/>
                <a:cs typeface="Times New Roman" panose="02020603050405020304" pitchFamily="18" charset="0"/>
              </a:rPr>
              <a:t>Learn from Korean model of development</a:t>
            </a:r>
          </a:p>
        </p:txBody>
      </p:sp>
    </p:spTree>
    <p:extLst>
      <p:ext uri="{BB962C8B-B14F-4D97-AF65-F5344CB8AC3E}">
        <p14:creationId xmlns:p14="http://schemas.microsoft.com/office/powerpoint/2010/main" val="1796665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7EEC05A2-0EA0-9512-DD06-ED122F3135DF}"/>
              </a:ext>
            </a:extLst>
          </p:cNvPr>
          <p:cNvSpPr/>
          <p:nvPr/>
        </p:nvSpPr>
        <p:spPr>
          <a:xfrm>
            <a:off x="809625" y="1038819"/>
            <a:ext cx="7069101" cy="461666"/>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ko-KR" sz="2400" dirty="0">
                <a:solidFill>
                  <a:srgbClr val="000014"/>
                </a:solidFill>
                <a:latin typeface="Times New Roman" pitchFamily="18" charset="0"/>
                <a:cs typeface="Times New Roman" pitchFamily="18" charset="0"/>
              </a:rPr>
              <a:t>Korea was</a:t>
            </a:r>
            <a:r>
              <a:rPr lang="ko-KR" altLang="en-US" sz="2400" dirty="0">
                <a:solidFill>
                  <a:srgbClr val="000014"/>
                </a:solidFill>
                <a:latin typeface="Times New Roman" pitchFamily="18" charset="0"/>
                <a:cs typeface="Times New Roman" pitchFamily="18" charset="0"/>
              </a:rPr>
              <a:t> </a:t>
            </a:r>
            <a:r>
              <a:rPr lang="en-US" altLang="ko-KR" sz="2400" dirty="0">
                <a:solidFill>
                  <a:srgbClr val="000014"/>
                </a:solidFill>
                <a:latin typeface="Times New Roman" pitchFamily="18" charset="0"/>
                <a:cs typeface="Times New Roman" pitchFamily="18" charset="0"/>
              </a:rPr>
              <a:t>the poorest country in the world in 1953</a:t>
            </a:r>
          </a:p>
        </p:txBody>
      </p:sp>
      <p:sp>
        <p:nvSpPr>
          <p:cNvPr id="3" name="Oval 2">
            <a:extLst>
              <a:ext uri="{FF2B5EF4-FFF2-40B4-BE49-F238E27FC236}">
                <a16:creationId xmlns:a16="http://schemas.microsoft.com/office/drawing/2014/main" id="{A0F15F1F-EC7B-1E39-3F9F-D7A84F85F01E}"/>
              </a:ext>
            </a:extLst>
          </p:cNvPr>
          <p:cNvSpPr/>
          <p:nvPr/>
        </p:nvSpPr>
        <p:spPr>
          <a:xfrm>
            <a:off x="1057275" y="1795064"/>
            <a:ext cx="6185463" cy="790576"/>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400" dirty="0">
                <a:solidFill>
                  <a:schemeClr val="tx1"/>
                </a:solidFill>
                <a:latin typeface="Times New Roman" pitchFamily="18" charset="0"/>
                <a:cs typeface="Times New Roman" pitchFamily="18" charset="0"/>
              </a:rPr>
              <a:t>Income per Capita</a:t>
            </a:r>
          </a:p>
          <a:p>
            <a:pPr algn="ctr" fontAlgn="auto">
              <a:spcBef>
                <a:spcPts val="0"/>
              </a:spcBef>
              <a:spcAft>
                <a:spcPts val="0"/>
              </a:spcAft>
              <a:defRPr/>
            </a:pPr>
            <a:r>
              <a:rPr lang="en-US" sz="2400" dirty="0">
                <a:solidFill>
                  <a:schemeClr val="tx1"/>
                </a:solidFill>
                <a:latin typeface="Times New Roman" pitchFamily="18" charset="0"/>
                <a:cs typeface="Times New Roman" pitchFamily="18" charset="0"/>
              </a:rPr>
              <a:t>US$94 in 1961</a:t>
            </a:r>
          </a:p>
        </p:txBody>
      </p:sp>
      <p:sp>
        <p:nvSpPr>
          <p:cNvPr id="4" name="Down Arrow 3">
            <a:extLst>
              <a:ext uri="{FF2B5EF4-FFF2-40B4-BE49-F238E27FC236}">
                <a16:creationId xmlns:a16="http://schemas.microsoft.com/office/drawing/2014/main" id="{3CBEE988-761F-3168-C6C1-A61A960E807F}"/>
              </a:ext>
            </a:extLst>
          </p:cNvPr>
          <p:cNvSpPr/>
          <p:nvPr/>
        </p:nvSpPr>
        <p:spPr>
          <a:xfrm>
            <a:off x="3800475" y="2752623"/>
            <a:ext cx="883638" cy="381000"/>
          </a:xfrm>
          <a:prstGeom prst="downArrow">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Oval 4">
            <a:extLst>
              <a:ext uri="{FF2B5EF4-FFF2-40B4-BE49-F238E27FC236}">
                <a16:creationId xmlns:a16="http://schemas.microsoft.com/office/drawing/2014/main" id="{B706EC07-5847-92B2-1330-1B8420F88A3C}"/>
              </a:ext>
            </a:extLst>
          </p:cNvPr>
          <p:cNvSpPr/>
          <p:nvPr/>
        </p:nvSpPr>
        <p:spPr>
          <a:xfrm>
            <a:off x="1171575" y="3300606"/>
            <a:ext cx="5964554" cy="961433"/>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400" dirty="0">
                <a:solidFill>
                  <a:schemeClr val="tx1"/>
                </a:solidFill>
                <a:latin typeface="Times New Roman" panose="02020603050405020304" pitchFamily="18" charset="0"/>
                <a:cs typeface="Times New Roman" pitchFamily="18" charset="0"/>
              </a:rPr>
              <a:t>Income per Capita</a:t>
            </a:r>
          </a:p>
          <a:p>
            <a:pPr algn="ctr" fontAlgn="auto">
              <a:spcBef>
                <a:spcPts val="0"/>
              </a:spcBef>
              <a:spcAft>
                <a:spcPts val="0"/>
              </a:spcAft>
              <a:defRPr/>
            </a:pPr>
            <a:r>
              <a:rPr lang="en-US" sz="2400" dirty="0">
                <a:solidFill>
                  <a:schemeClr val="tx1"/>
                </a:solidFill>
                <a:latin typeface="Times New Roman" panose="02020603050405020304" pitchFamily="18" charset="0"/>
                <a:cs typeface="Times New Roman" pitchFamily="18" charset="0"/>
              </a:rPr>
              <a:t>US$31,489 in 2020</a:t>
            </a:r>
          </a:p>
        </p:txBody>
      </p:sp>
      <p:sp>
        <p:nvSpPr>
          <p:cNvPr id="6" name="TextBox 5">
            <a:extLst>
              <a:ext uri="{FF2B5EF4-FFF2-40B4-BE49-F238E27FC236}">
                <a16:creationId xmlns:a16="http://schemas.microsoft.com/office/drawing/2014/main" id="{1A7367A7-4932-33A8-D5CC-61483E05A551}"/>
              </a:ext>
            </a:extLst>
          </p:cNvPr>
          <p:cNvSpPr txBox="1">
            <a:spLocks noChangeArrowheads="1"/>
          </p:cNvSpPr>
          <p:nvPr/>
        </p:nvSpPr>
        <p:spPr bwMode="auto">
          <a:xfrm>
            <a:off x="5010150" y="2692400"/>
            <a:ext cx="342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r>
              <a:rPr lang="en-US" altLang="en-US" sz="2400" dirty="0">
                <a:latin typeface="Times New Roman" panose="02020603050405020304" pitchFamily="18" charset="0"/>
                <a:cs typeface="Times New Roman" pitchFamily="18" charset="0"/>
              </a:rPr>
              <a:t>335 times Increase</a:t>
            </a:r>
          </a:p>
        </p:txBody>
      </p:sp>
      <p:sp>
        <p:nvSpPr>
          <p:cNvPr id="7" name="TextBox 1">
            <a:extLst>
              <a:ext uri="{FF2B5EF4-FFF2-40B4-BE49-F238E27FC236}">
                <a16:creationId xmlns:a16="http://schemas.microsoft.com/office/drawing/2014/main" id="{BE59715A-B46C-17C4-1F73-B98F601E108B}"/>
              </a:ext>
            </a:extLst>
          </p:cNvPr>
          <p:cNvSpPr txBox="1">
            <a:spLocks noChangeArrowheads="1"/>
          </p:cNvSpPr>
          <p:nvPr/>
        </p:nvSpPr>
        <p:spPr bwMode="auto">
          <a:xfrm>
            <a:off x="247539" y="4546319"/>
            <a:ext cx="3235400" cy="461666"/>
          </a:xfrm>
          <a:prstGeom prst="rect">
            <a:avLst/>
          </a:prstGeom>
          <a:noFill/>
          <a:ln w="38100">
            <a:noFill/>
          </a:ln>
        </p:spPr>
        <p:txBody>
          <a:bodyPr wrap="square">
            <a:spAutoFit/>
          </a:bodyPr>
          <a:lstStyle>
            <a:lvl1pPr eaLnBrk="0" hangingPunct="0">
              <a:defRPr>
                <a:solidFill>
                  <a:schemeClr val="tx1"/>
                </a:solidFill>
                <a:latin typeface="Lucida Sans Unicode" pitchFamily="34" charset="0"/>
                <a:cs typeface="Arial" charset="0"/>
              </a:defRPr>
            </a:lvl1pPr>
            <a:lvl2pPr marL="742950" indent="-285750" eaLnBrk="0" hangingPunct="0">
              <a:defRPr>
                <a:solidFill>
                  <a:schemeClr val="tx1"/>
                </a:solidFill>
                <a:latin typeface="Lucida Sans Unicode" pitchFamily="34" charset="0"/>
                <a:cs typeface="Arial" charset="0"/>
              </a:defRPr>
            </a:lvl2pPr>
            <a:lvl3pPr marL="1143000" indent="-228600" eaLnBrk="0" hangingPunct="0">
              <a:defRPr>
                <a:solidFill>
                  <a:schemeClr val="tx1"/>
                </a:solidFill>
                <a:latin typeface="Lucida Sans Unicode" pitchFamily="34" charset="0"/>
                <a:cs typeface="Arial" charset="0"/>
              </a:defRPr>
            </a:lvl3pPr>
            <a:lvl4pPr marL="1600200" indent="-228600" eaLnBrk="0" hangingPunct="0">
              <a:defRPr>
                <a:solidFill>
                  <a:schemeClr val="tx1"/>
                </a:solidFill>
                <a:latin typeface="Lucida Sans Unicode" pitchFamily="34" charset="0"/>
                <a:cs typeface="Arial" charset="0"/>
              </a:defRPr>
            </a:lvl4pPr>
            <a:lvl5pPr marL="2057400" indent="-228600" eaLnBrk="0" hangingPunct="0">
              <a:defRPr>
                <a:solidFill>
                  <a:schemeClr val="tx1"/>
                </a:solidFill>
                <a:latin typeface="Lucida Sans Unicode" pitchFamily="34" charset="0"/>
                <a:cs typeface="Arial" charset="0"/>
              </a:defRPr>
            </a:lvl5pPr>
            <a:lvl6pPr marL="2514600" indent="-228600" eaLnBrk="0" fontAlgn="base" hangingPunct="0">
              <a:spcBef>
                <a:spcPct val="0"/>
              </a:spcBef>
              <a:spcAft>
                <a:spcPct val="0"/>
              </a:spcAft>
              <a:defRPr>
                <a:solidFill>
                  <a:schemeClr val="tx1"/>
                </a:solidFill>
                <a:latin typeface="Lucida Sans Unicode" pitchFamily="34" charset="0"/>
                <a:cs typeface="Arial" charset="0"/>
              </a:defRPr>
            </a:lvl6pPr>
            <a:lvl7pPr marL="2971800" indent="-228600" eaLnBrk="0" fontAlgn="base" hangingPunct="0">
              <a:spcBef>
                <a:spcPct val="0"/>
              </a:spcBef>
              <a:spcAft>
                <a:spcPct val="0"/>
              </a:spcAft>
              <a:defRPr>
                <a:solidFill>
                  <a:schemeClr val="tx1"/>
                </a:solidFill>
                <a:latin typeface="Lucida Sans Unicode" pitchFamily="34" charset="0"/>
                <a:cs typeface="Arial" charset="0"/>
              </a:defRPr>
            </a:lvl7pPr>
            <a:lvl8pPr marL="3429000" indent="-228600" eaLnBrk="0" fontAlgn="base" hangingPunct="0">
              <a:spcBef>
                <a:spcPct val="0"/>
              </a:spcBef>
              <a:spcAft>
                <a:spcPct val="0"/>
              </a:spcAft>
              <a:defRPr>
                <a:solidFill>
                  <a:schemeClr val="tx1"/>
                </a:solidFill>
                <a:latin typeface="Lucida Sans Unicode" pitchFamily="34" charset="0"/>
                <a:cs typeface="Arial" charset="0"/>
              </a:defRPr>
            </a:lvl8pPr>
            <a:lvl9pPr marL="3886200" indent="-228600" eaLnBrk="0" fontAlgn="base" hangingPunct="0">
              <a:spcBef>
                <a:spcPct val="0"/>
              </a:spcBef>
              <a:spcAft>
                <a:spcPct val="0"/>
              </a:spcAft>
              <a:defRPr>
                <a:solidFill>
                  <a:schemeClr val="tx1"/>
                </a:solidFill>
                <a:latin typeface="Lucida Sans Unicode" pitchFamily="34" charset="0"/>
                <a:cs typeface="Arial" charset="0"/>
              </a:defRPr>
            </a:lvl9pPr>
          </a:lstStyle>
          <a:p>
            <a:pPr eaLnBrk="1" hangingPunct="1"/>
            <a:r>
              <a:rPr lang="en-US" altLang="en-US" sz="2400" dirty="0">
                <a:latin typeface="Times New Roman" pitchFamily="18" charset="0"/>
                <a:cs typeface="Times New Roman" pitchFamily="18" charset="0"/>
              </a:rPr>
              <a:t>How this was possible?  </a:t>
            </a:r>
          </a:p>
        </p:txBody>
      </p:sp>
      <p:sp>
        <p:nvSpPr>
          <p:cNvPr id="9" name="TextBox 8">
            <a:extLst>
              <a:ext uri="{FF2B5EF4-FFF2-40B4-BE49-F238E27FC236}">
                <a16:creationId xmlns:a16="http://schemas.microsoft.com/office/drawing/2014/main" id="{2015F629-1883-9B8F-BAE7-5E97CBF5B76E}"/>
              </a:ext>
            </a:extLst>
          </p:cNvPr>
          <p:cNvSpPr txBox="1">
            <a:spLocks noChangeArrowheads="1"/>
          </p:cNvSpPr>
          <p:nvPr/>
        </p:nvSpPr>
        <p:spPr bwMode="auto">
          <a:xfrm>
            <a:off x="323794" y="5053266"/>
            <a:ext cx="146696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Lucida Sans Unicode" pitchFamily="34" charset="0"/>
                <a:cs typeface="Arial" charset="0"/>
              </a:defRPr>
            </a:lvl1pPr>
            <a:lvl2pPr marL="742950" indent="-285750" eaLnBrk="0" hangingPunct="0">
              <a:defRPr>
                <a:solidFill>
                  <a:schemeClr val="tx1"/>
                </a:solidFill>
                <a:latin typeface="Lucida Sans Unicode" pitchFamily="34" charset="0"/>
                <a:cs typeface="Arial" charset="0"/>
              </a:defRPr>
            </a:lvl2pPr>
            <a:lvl3pPr marL="1143000" indent="-228600" eaLnBrk="0" hangingPunct="0">
              <a:defRPr>
                <a:solidFill>
                  <a:schemeClr val="tx1"/>
                </a:solidFill>
                <a:latin typeface="Lucida Sans Unicode" pitchFamily="34" charset="0"/>
                <a:cs typeface="Arial" charset="0"/>
              </a:defRPr>
            </a:lvl3pPr>
            <a:lvl4pPr marL="1600200" indent="-228600" eaLnBrk="0" hangingPunct="0">
              <a:defRPr>
                <a:solidFill>
                  <a:schemeClr val="tx1"/>
                </a:solidFill>
                <a:latin typeface="Lucida Sans Unicode" pitchFamily="34" charset="0"/>
                <a:cs typeface="Arial" charset="0"/>
              </a:defRPr>
            </a:lvl4pPr>
            <a:lvl5pPr marL="2057400" indent="-228600" eaLnBrk="0" hangingPunct="0">
              <a:defRPr>
                <a:solidFill>
                  <a:schemeClr val="tx1"/>
                </a:solidFill>
                <a:latin typeface="Lucida Sans Unicode" pitchFamily="34" charset="0"/>
                <a:cs typeface="Arial" charset="0"/>
              </a:defRPr>
            </a:lvl5pPr>
            <a:lvl6pPr marL="2514600" indent="-228600" eaLnBrk="0" fontAlgn="base" hangingPunct="0">
              <a:spcBef>
                <a:spcPct val="0"/>
              </a:spcBef>
              <a:spcAft>
                <a:spcPct val="0"/>
              </a:spcAft>
              <a:defRPr>
                <a:solidFill>
                  <a:schemeClr val="tx1"/>
                </a:solidFill>
                <a:latin typeface="Lucida Sans Unicode" pitchFamily="34" charset="0"/>
                <a:cs typeface="Arial" charset="0"/>
              </a:defRPr>
            </a:lvl6pPr>
            <a:lvl7pPr marL="2971800" indent="-228600" eaLnBrk="0" fontAlgn="base" hangingPunct="0">
              <a:spcBef>
                <a:spcPct val="0"/>
              </a:spcBef>
              <a:spcAft>
                <a:spcPct val="0"/>
              </a:spcAft>
              <a:defRPr>
                <a:solidFill>
                  <a:schemeClr val="tx1"/>
                </a:solidFill>
                <a:latin typeface="Lucida Sans Unicode" pitchFamily="34" charset="0"/>
                <a:cs typeface="Arial" charset="0"/>
              </a:defRPr>
            </a:lvl7pPr>
            <a:lvl8pPr marL="3429000" indent="-228600" eaLnBrk="0" fontAlgn="base" hangingPunct="0">
              <a:spcBef>
                <a:spcPct val="0"/>
              </a:spcBef>
              <a:spcAft>
                <a:spcPct val="0"/>
              </a:spcAft>
              <a:defRPr>
                <a:solidFill>
                  <a:schemeClr val="tx1"/>
                </a:solidFill>
                <a:latin typeface="Lucida Sans Unicode" pitchFamily="34" charset="0"/>
                <a:cs typeface="Arial" charset="0"/>
              </a:defRPr>
            </a:lvl8pPr>
            <a:lvl9pPr marL="3886200" indent="-228600" eaLnBrk="0" fontAlgn="base" hangingPunct="0">
              <a:spcBef>
                <a:spcPct val="0"/>
              </a:spcBef>
              <a:spcAft>
                <a:spcPct val="0"/>
              </a:spcAft>
              <a:defRPr>
                <a:solidFill>
                  <a:schemeClr val="tx1"/>
                </a:solidFill>
                <a:latin typeface="Lucida Sans Unicode" pitchFamily="34" charset="0"/>
                <a:cs typeface="Arial" charset="0"/>
              </a:defRPr>
            </a:lvl9pPr>
          </a:lstStyle>
          <a:p>
            <a:pPr eaLnBrk="1" hangingPunct="1"/>
            <a:r>
              <a:rPr lang="en-US" altLang="en-US" sz="2400" dirty="0">
                <a:latin typeface="Times New Roman" pitchFamily="18" charset="0"/>
                <a:cs typeface="Times New Roman" pitchFamily="18" charset="0"/>
              </a:rPr>
              <a:t>Because</a:t>
            </a:r>
          </a:p>
        </p:txBody>
      </p:sp>
      <p:sp>
        <p:nvSpPr>
          <p:cNvPr id="10" name="TextBox 9">
            <a:extLst>
              <a:ext uri="{FF2B5EF4-FFF2-40B4-BE49-F238E27FC236}">
                <a16:creationId xmlns:a16="http://schemas.microsoft.com/office/drawing/2014/main" id="{93DC5BD3-B996-5D7A-4D5E-F88D84501748}"/>
              </a:ext>
            </a:extLst>
          </p:cNvPr>
          <p:cNvSpPr txBox="1"/>
          <p:nvPr/>
        </p:nvSpPr>
        <p:spPr>
          <a:xfrm>
            <a:off x="1714500" y="2649240"/>
            <a:ext cx="2000250"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After 60 years</a:t>
            </a:r>
          </a:p>
        </p:txBody>
      </p:sp>
      <p:sp>
        <p:nvSpPr>
          <p:cNvPr id="11" name="TextBox 10">
            <a:extLst>
              <a:ext uri="{FF2B5EF4-FFF2-40B4-BE49-F238E27FC236}">
                <a16:creationId xmlns:a16="http://schemas.microsoft.com/office/drawing/2014/main" id="{E1AD69D1-9D9B-2011-5026-8036C4DAB4EE}"/>
              </a:ext>
            </a:extLst>
          </p:cNvPr>
          <p:cNvSpPr txBox="1"/>
          <p:nvPr/>
        </p:nvSpPr>
        <p:spPr>
          <a:xfrm>
            <a:off x="82072" y="241058"/>
            <a:ext cx="8876635" cy="461665"/>
          </a:xfrm>
          <a:prstGeom prst="rect">
            <a:avLst/>
          </a:prstGeom>
          <a:solidFill>
            <a:srgbClr val="66FFFF"/>
          </a:solidFill>
          <a:ln>
            <a:solidFill>
              <a:schemeClr val="tx1"/>
            </a:solidFill>
          </a:ln>
        </p:spPr>
        <p:txBody>
          <a:bodyPr wrap="square" rtlCol="0">
            <a:spAutoFit/>
          </a:bodyPr>
          <a:lstStyle/>
          <a:p>
            <a:r>
              <a:rPr lang="en-PH" sz="2400" dirty="0">
                <a:latin typeface="Times New Roman" panose="02020603050405020304" pitchFamily="18" charset="0"/>
                <a:cs typeface="Times New Roman" panose="02020603050405020304" pitchFamily="18" charset="0"/>
              </a:rPr>
              <a:t>The model to develop both spiritual aspect and physical aspect - Korea</a:t>
            </a:r>
          </a:p>
        </p:txBody>
      </p:sp>
      <p:sp>
        <p:nvSpPr>
          <p:cNvPr id="12" name="Oval 11">
            <a:extLst>
              <a:ext uri="{FF2B5EF4-FFF2-40B4-BE49-F238E27FC236}">
                <a16:creationId xmlns:a16="http://schemas.microsoft.com/office/drawing/2014/main" id="{11000872-EC2D-EDBC-5410-36DD75CBADD5}"/>
              </a:ext>
            </a:extLst>
          </p:cNvPr>
          <p:cNvSpPr/>
          <p:nvPr/>
        </p:nvSpPr>
        <p:spPr>
          <a:xfrm>
            <a:off x="2772405" y="5020013"/>
            <a:ext cx="3625703" cy="556754"/>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PH" sz="2800" dirty="0">
                <a:solidFill>
                  <a:schemeClr val="tx1"/>
                </a:solidFill>
                <a:latin typeface="Times New Roman" panose="02020603050405020304" pitchFamily="18" charset="0"/>
                <a:cs typeface="Times New Roman" panose="02020603050405020304" pitchFamily="18" charset="0"/>
              </a:rPr>
              <a:t>Transformation</a:t>
            </a:r>
          </a:p>
        </p:txBody>
      </p:sp>
      <p:sp>
        <p:nvSpPr>
          <p:cNvPr id="14" name="Arrow: Curved Left 13">
            <a:extLst>
              <a:ext uri="{FF2B5EF4-FFF2-40B4-BE49-F238E27FC236}">
                <a16:creationId xmlns:a16="http://schemas.microsoft.com/office/drawing/2014/main" id="{6D4FE8A7-8CFC-1F34-940A-56C8A92C9B7C}"/>
              </a:ext>
            </a:extLst>
          </p:cNvPr>
          <p:cNvSpPr/>
          <p:nvPr/>
        </p:nvSpPr>
        <p:spPr>
          <a:xfrm>
            <a:off x="7661189" y="803189"/>
            <a:ext cx="1244353" cy="5511114"/>
          </a:xfrm>
          <a:prstGeom prst="curvedLeftArrow">
            <a:avLst/>
          </a:prstGeom>
          <a:solidFill>
            <a:srgbClr val="66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solidFill>
                <a:schemeClr val="tx1"/>
              </a:solidFill>
            </a:endParaRPr>
          </a:p>
        </p:txBody>
      </p:sp>
      <p:sp>
        <p:nvSpPr>
          <p:cNvPr id="15" name="Rectangle: Rounded Corners 14">
            <a:extLst>
              <a:ext uri="{FF2B5EF4-FFF2-40B4-BE49-F238E27FC236}">
                <a16:creationId xmlns:a16="http://schemas.microsoft.com/office/drawing/2014/main" id="{4EFFB531-83E2-99F9-B6D5-03D82D028489}"/>
              </a:ext>
            </a:extLst>
          </p:cNvPr>
          <p:cNvSpPr/>
          <p:nvPr/>
        </p:nvSpPr>
        <p:spPr>
          <a:xfrm>
            <a:off x="1203980" y="5762608"/>
            <a:ext cx="6280389" cy="572133"/>
          </a:xfrm>
          <a:prstGeom prst="roundRect">
            <a:avLst/>
          </a:prstGeom>
          <a:solidFill>
            <a:srgbClr val="FFCC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PH" sz="2800" dirty="0">
                <a:solidFill>
                  <a:schemeClr val="tx1"/>
                </a:solidFill>
                <a:latin typeface="Times New Roman" panose="02020603050405020304" pitchFamily="18" charset="0"/>
                <a:cs typeface="Times New Roman" panose="02020603050405020304" pitchFamily="18" charset="0"/>
              </a:rPr>
              <a:t>This model can be applied to individual</a:t>
            </a:r>
          </a:p>
        </p:txBody>
      </p:sp>
    </p:spTree>
    <p:extLst>
      <p:ext uri="{BB962C8B-B14F-4D97-AF65-F5344CB8AC3E}">
        <p14:creationId xmlns:p14="http://schemas.microsoft.com/office/powerpoint/2010/main" val="2746976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linds(horizontal)">
                                      <p:cBhvr>
                                        <p:cTn id="10" dur="500"/>
                                        <p:tgtEl>
                                          <p:spTgt spid="4"/>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linds(horizontal)">
                                      <p:cBhvr>
                                        <p:cTn id="13" dur="500"/>
                                        <p:tgtEl>
                                          <p:spTgt spid="6"/>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linds(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linds(horizontal)">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blinds(horizontal)">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p:bldP spid="7" grpId="0"/>
      <p:bldP spid="9" grpId="0"/>
      <p:bldP spid="10" grpId="0"/>
      <p:bldP spid="12" grpId="0" animBg="1"/>
      <p:bldP spid="14" grpId="0" animBg="1"/>
      <p:bldP spid="1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2B8054-B18A-3E3F-242F-BE8D89DCB5FA}"/>
            </a:ext>
          </a:extLst>
        </p:cNvPr>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0CB2A8C0-B7C7-CD02-0603-A08BA29127E2}"/>
              </a:ext>
            </a:extLst>
          </p:cNvPr>
          <p:cNvSpPr/>
          <p:nvPr/>
        </p:nvSpPr>
        <p:spPr>
          <a:xfrm>
            <a:off x="4752977" y="1021345"/>
            <a:ext cx="4238625" cy="1781174"/>
          </a:xfrm>
          <a:prstGeom prst="roundRect">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cs typeface="Times New Roman" panose="02020603050405020304" pitchFamily="18" charset="0"/>
              </a:rPr>
              <a:t>Korea became developed Country </a:t>
            </a:r>
          </a:p>
          <a:p>
            <a:pPr algn="ctr"/>
            <a:r>
              <a:rPr lang="en-PH" sz="2400" dirty="0">
                <a:solidFill>
                  <a:srgbClr val="FF0000"/>
                </a:solidFill>
                <a:latin typeface="Times New Roman" panose="02020603050405020304" pitchFamily="18" charset="0"/>
                <a:cs typeface="Times New Roman" panose="02020603050405020304" pitchFamily="18" charset="0"/>
              </a:rPr>
              <a:t>GDP per Capita US$31,489/2020</a:t>
            </a:r>
          </a:p>
          <a:p>
            <a:pPr algn="ctr"/>
            <a:r>
              <a:rPr lang="en-PH" sz="2400" dirty="0">
                <a:solidFill>
                  <a:schemeClr val="tx1"/>
                </a:solidFill>
                <a:latin typeface="Times New Roman" panose="02020603050405020304" pitchFamily="18" charset="0"/>
                <a:cs typeface="Times New Roman" panose="02020603050405020304" pitchFamily="18" charset="0"/>
              </a:rPr>
              <a:t>(335 times increase since 1961)</a:t>
            </a:r>
          </a:p>
        </p:txBody>
      </p:sp>
      <p:sp>
        <p:nvSpPr>
          <p:cNvPr id="6" name="Rectangle: Rounded Corners 5">
            <a:extLst>
              <a:ext uri="{FF2B5EF4-FFF2-40B4-BE49-F238E27FC236}">
                <a16:creationId xmlns:a16="http://schemas.microsoft.com/office/drawing/2014/main" id="{56A8E49B-FDE4-1406-A5E0-C3FAB4678AA4}"/>
              </a:ext>
            </a:extLst>
          </p:cNvPr>
          <p:cNvSpPr/>
          <p:nvPr/>
        </p:nvSpPr>
        <p:spPr>
          <a:xfrm>
            <a:off x="100012" y="1076324"/>
            <a:ext cx="3867150" cy="1781175"/>
          </a:xfrm>
          <a:prstGeom prst="roundRect">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sz="2400" dirty="0">
              <a:solidFill>
                <a:schemeClr val="tx1"/>
              </a:solidFill>
              <a:latin typeface="Times New Roman" panose="02020603050405020304" pitchFamily="18" charset="0"/>
              <a:cs typeface="Times New Roman" panose="02020603050405020304" pitchFamily="18" charset="0"/>
            </a:endParaRPr>
          </a:p>
          <a:p>
            <a:pPr algn="ctr"/>
            <a:r>
              <a:rPr lang="en-PH" sz="2400" dirty="0">
                <a:solidFill>
                  <a:schemeClr val="tx1"/>
                </a:solidFill>
                <a:latin typeface="Times New Roman" panose="02020603050405020304" pitchFamily="18" charset="0"/>
                <a:cs typeface="Times New Roman" panose="02020603050405020304" pitchFamily="18" charset="0"/>
              </a:rPr>
              <a:t>Korea</a:t>
            </a:r>
            <a:r>
              <a:rPr lang="ko-KR" altLang="en-US" sz="2400" dirty="0">
                <a:solidFill>
                  <a:schemeClr val="tx1"/>
                </a:solidFill>
                <a:latin typeface="Times New Roman" panose="02020603050405020304" pitchFamily="18" charset="0"/>
                <a:cs typeface="Times New Roman" panose="02020603050405020304" pitchFamily="18" charset="0"/>
              </a:rPr>
              <a:t> </a:t>
            </a:r>
            <a:r>
              <a:rPr lang="en-PH" altLang="ko-KR" sz="2400" dirty="0">
                <a:solidFill>
                  <a:schemeClr val="tx1"/>
                </a:solidFill>
                <a:latin typeface="Times New Roman" panose="02020603050405020304" pitchFamily="18" charset="0"/>
                <a:cs typeface="Times New Roman" panose="02020603050405020304" pitchFamily="18" charset="0"/>
              </a:rPr>
              <a:t>was</a:t>
            </a:r>
            <a:r>
              <a:rPr lang="ko-KR" altLang="en-US" sz="2400" dirty="0">
                <a:solidFill>
                  <a:schemeClr val="tx1"/>
                </a:solidFill>
                <a:latin typeface="Times New Roman" panose="02020603050405020304" pitchFamily="18" charset="0"/>
                <a:cs typeface="Times New Roman" panose="02020603050405020304" pitchFamily="18" charset="0"/>
              </a:rPr>
              <a:t> </a:t>
            </a:r>
            <a:r>
              <a:rPr lang="en-PH" altLang="ko-KR" sz="2400" dirty="0">
                <a:solidFill>
                  <a:schemeClr val="tx1"/>
                </a:solidFill>
                <a:latin typeface="Times New Roman" panose="02020603050405020304" pitchFamily="18" charset="0"/>
                <a:cs typeface="Times New Roman" panose="02020603050405020304" pitchFamily="18" charset="0"/>
              </a:rPr>
              <a:t>the</a:t>
            </a:r>
            <a:r>
              <a:rPr lang="ko-KR" altLang="en-US" sz="2400" dirty="0">
                <a:solidFill>
                  <a:schemeClr val="tx1"/>
                </a:solidFill>
                <a:latin typeface="Times New Roman" panose="02020603050405020304" pitchFamily="18" charset="0"/>
                <a:cs typeface="Times New Roman" panose="02020603050405020304" pitchFamily="18" charset="0"/>
              </a:rPr>
              <a:t> </a:t>
            </a:r>
            <a:r>
              <a:rPr lang="en-PH" altLang="ko-KR" sz="2400" dirty="0">
                <a:solidFill>
                  <a:schemeClr val="tx1"/>
                </a:solidFill>
                <a:latin typeface="Times New Roman" panose="02020603050405020304" pitchFamily="18" charset="0"/>
                <a:cs typeface="Times New Roman" panose="02020603050405020304" pitchFamily="18" charset="0"/>
              </a:rPr>
              <a:t>poorest</a:t>
            </a:r>
            <a:r>
              <a:rPr lang="ko-KR" altLang="en-US" sz="2400" dirty="0">
                <a:solidFill>
                  <a:schemeClr val="tx1"/>
                </a:solidFill>
                <a:latin typeface="Times New Roman" panose="02020603050405020304" pitchFamily="18" charset="0"/>
                <a:cs typeface="Times New Roman" panose="02020603050405020304" pitchFamily="18" charset="0"/>
              </a:rPr>
              <a:t> </a:t>
            </a:r>
            <a:r>
              <a:rPr lang="en-PH" altLang="ko-KR" sz="2400" dirty="0">
                <a:solidFill>
                  <a:schemeClr val="tx1"/>
                </a:solidFill>
                <a:latin typeface="Times New Roman" panose="02020603050405020304" pitchFamily="18" charset="0"/>
                <a:cs typeface="Times New Roman" panose="02020603050405020304" pitchFamily="18" charset="0"/>
              </a:rPr>
              <a:t>country</a:t>
            </a:r>
            <a:r>
              <a:rPr lang="ko-KR" altLang="en-US" sz="2400" dirty="0">
                <a:solidFill>
                  <a:schemeClr val="tx1"/>
                </a:solidFill>
                <a:latin typeface="Times New Roman" panose="02020603050405020304" pitchFamily="18" charset="0"/>
                <a:cs typeface="Times New Roman" panose="02020603050405020304" pitchFamily="18" charset="0"/>
              </a:rPr>
              <a:t> </a:t>
            </a:r>
            <a:r>
              <a:rPr lang="en-PH" altLang="ko-KR" sz="2400" dirty="0">
                <a:solidFill>
                  <a:schemeClr val="tx1"/>
                </a:solidFill>
                <a:latin typeface="Times New Roman" panose="02020603050405020304" pitchFamily="18" charset="0"/>
                <a:cs typeface="Times New Roman" panose="02020603050405020304" pitchFamily="18" charset="0"/>
              </a:rPr>
              <a:t>in</a:t>
            </a:r>
            <a:r>
              <a:rPr lang="ko-KR" altLang="en-US" sz="2400" dirty="0">
                <a:solidFill>
                  <a:schemeClr val="tx1"/>
                </a:solidFill>
                <a:latin typeface="Times New Roman" panose="02020603050405020304" pitchFamily="18" charset="0"/>
                <a:cs typeface="Times New Roman" panose="02020603050405020304" pitchFamily="18" charset="0"/>
              </a:rPr>
              <a:t> </a:t>
            </a:r>
            <a:r>
              <a:rPr lang="en-PH" altLang="ko-KR" sz="2400" dirty="0">
                <a:solidFill>
                  <a:schemeClr val="tx1"/>
                </a:solidFill>
                <a:latin typeface="Times New Roman" panose="02020603050405020304" pitchFamily="18" charset="0"/>
                <a:cs typeface="Times New Roman" panose="02020603050405020304" pitchFamily="18" charset="0"/>
              </a:rPr>
              <a:t>the</a:t>
            </a:r>
            <a:r>
              <a:rPr lang="ko-KR" altLang="en-US" sz="2400" dirty="0">
                <a:solidFill>
                  <a:schemeClr val="tx1"/>
                </a:solidFill>
                <a:latin typeface="Times New Roman" panose="02020603050405020304" pitchFamily="18" charset="0"/>
                <a:cs typeface="Times New Roman" panose="02020603050405020304" pitchFamily="18" charset="0"/>
              </a:rPr>
              <a:t> </a:t>
            </a:r>
            <a:r>
              <a:rPr lang="en-PH" altLang="ko-KR" sz="2400" dirty="0">
                <a:solidFill>
                  <a:schemeClr val="tx1"/>
                </a:solidFill>
                <a:latin typeface="Times New Roman" panose="02020603050405020304" pitchFamily="18" charset="0"/>
                <a:cs typeface="Times New Roman" panose="02020603050405020304" pitchFamily="18" charset="0"/>
              </a:rPr>
              <a:t>world</a:t>
            </a:r>
            <a:r>
              <a:rPr lang="ko-KR" altLang="en-US" sz="2400" dirty="0">
                <a:solidFill>
                  <a:schemeClr val="tx1"/>
                </a:solidFill>
                <a:latin typeface="Times New Roman" panose="02020603050405020304" pitchFamily="18" charset="0"/>
                <a:cs typeface="Times New Roman" panose="02020603050405020304" pitchFamily="18" charset="0"/>
              </a:rPr>
              <a:t> </a:t>
            </a:r>
            <a:r>
              <a:rPr lang="en-PH" altLang="ko-KR" sz="2400" dirty="0">
                <a:solidFill>
                  <a:schemeClr val="tx1"/>
                </a:solidFill>
                <a:latin typeface="Times New Roman" panose="02020603050405020304" pitchFamily="18" charset="0"/>
                <a:cs typeface="Times New Roman" panose="02020603050405020304" pitchFamily="18" charset="0"/>
              </a:rPr>
              <a:t>in</a:t>
            </a:r>
            <a:r>
              <a:rPr lang="ko-KR" altLang="en-US" sz="2400" dirty="0">
                <a:solidFill>
                  <a:schemeClr val="tx1"/>
                </a:solidFill>
                <a:latin typeface="Times New Roman" panose="02020603050405020304" pitchFamily="18" charset="0"/>
                <a:cs typeface="Times New Roman" panose="02020603050405020304" pitchFamily="18" charset="0"/>
              </a:rPr>
              <a:t> </a:t>
            </a:r>
            <a:r>
              <a:rPr lang="en-PH" altLang="ko-KR" sz="2400" dirty="0">
                <a:solidFill>
                  <a:schemeClr val="tx1"/>
                </a:solidFill>
                <a:latin typeface="Times New Roman" panose="02020603050405020304" pitchFamily="18" charset="0"/>
                <a:cs typeface="Times New Roman" panose="02020603050405020304" pitchFamily="18" charset="0"/>
              </a:rPr>
              <a:t>1953 </a:t>
            </a:r>
          </a:p>
          <a:p>
            <a:pPr algn="ctr"/>
            <a:r>
              <a:rPr lang="en-PH" altLang="ko-KR" sz="2400" dirty="0">
                <a:solidFill>
                  <a:srgbClr val="FF0000"/>
                </a:solidFill>
                <a:latin typeface="Times New Roman" panose="02020603050405020304" pitchFamily="18" charset="0"/>
                <a:ea typeface="HY견명조" panose="02030600000101010101" pitchFamily="18" charset="-127"/>
                <a:cs typeface="Times New Roman" panose="02020603050405020304" pitchFamily="18" charset="0"/>
              </a:rPr>
              <a:t>GDP per Capita </a:t>
            </a:r>
          </a:p>
          <a:p>
            <a:pPr algn="ctr"/>
            <a:r>
              <a:rPr lang="en-PH" altLang="ko-KR" sz="2400" dirty="0">
                <a:solidFill>
                  <a:srgbClr val="FF0000"/>
                </a:solidFill>
                <a:latin typeface="Times New Roman" panose="02020603050405020304" pitchFamily="18" charset="0"/>
                <a:ea typeface="HY견명조" panose="02030600000101010101" pitchFamily="18" charset="-127"/>
                <a:cs typeface="Times New Roman" panose="02020603050405020304" pitchFamily="18" charset="0"/>
              </a:rPr>
              <a:t>U$94/1961 </a:t>
            </a:r>
          </a:p>
          <a:p>
            <a:pPr algn="ctr"/>
            <a:endParaRPr lang="en-PH" sz="2400" dirty="0">
              <a:solidFill>
                <a:schemeClr val="tx1"/>
              </a:solidFill>
              <a:latin typeface="Times New Roman" panose="02020603050405020304" pitchFamily="18" charset="0"/>
              <a:cs typeface="Times New Roman" panose="02020603050405020304" pitchFamily="18" charset="0"/>
            </a:endParaRPr>
          </a:p>
        </p:txBody>
      </p:sp>
      <p:sp>
        <p:nvSpPr>
          <p:cNvPr id="7" name="Arrow: Right 6">
            <a:extLst>
              <a:ext uri="{FF2B5EF4-FFF2-40B4-BE49-F238E27FC236}">
                <a16:creationId xmlns:a16="http://schemas.microsoft.com/office/drawing/2014/main" id="{C83B1AA9-9321-4785-F103-45ACD57C76E2}"/>
              </a:ext>
            </a:extLst>
          </p:cNvPr>
          <p:cNvSpPr/>
          <p:nvPr/>
        </p:nvSpPr>
        <p:spPr>
          <a:xfrm>
            <a:off x="4140994" y="1762125"/>
            <a:ext cx="438150" cy="638175"/>
          </a:xfrm>
          <a:prstGeom prst="rightArrow">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8" name="TextBox 7">
            <a:extLst>
              <a:ext uri="{FF2B5EF4-FFF2-40B4-BE49-F238E27FC236}">
                <a16:creationId xmlns:a16="http://schemas.microsoft.com/office/drawing/2014/main" id="{4B6FEFEF-7E67-4DB2-6C7C-4EEF227E05FB}"/>
              </a:ext>
            </a:extLst>
          </p:cNvPr>
          <p:cNvSpPr txBox="1"/>
          <p:nvPr/>
        </p:nvSpPr>
        <p:spPr>
          <a:xfrm>
            <a:off x="3231356" y="550513"/>
            <a:ext cx="2257425"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After 60 Years</a:t>
            </a:r>
          </a:p>
        </p:txBody>
      </p:sp>
      <p:sp>
        <p:nvSpPr>
          <p:cNvPr id="9" name="Arrow: Down 8">
            <a:extLst>
              <a:ext uri="{FF2B5EF4-FFF2-40B4-BE49-F238E27FC236}">
                <a16:creationId xmlns:a16="http://schemas.microsoft.com/office/drawing/2014/main" id="{EC76F3EF-85A8-F488-E69C-3064872BC889}"/>
              </a:ext>
            </a:extLst>
          </p:cNvPr>
          <p:cNvSpPr/>
          <p:nvPr/>
        </p:nvSpPr>
        <p:spPr>
          <a:xfrm>
            <a:off x="4018361" y="2676523"/>
            <a:ext cx="647700" cy="533400"/>
          </a:xfrm>
          <a:prstGeom prst="downArrow">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0" name="Oval 9">
            <a:extLst>
              <a:ext uri="{FF2B5EF4-FFF2-40B4-BE49-F238E27FC236}">
                <a16:creationId xmlns:a16="http://schemas.microsoft.com/office/drawing/2014/main" id="{5AFF86C8-70DB-CF33-60F6-223E8252B599}"/>
              </a:ext>
            </a:extLst>
          </p:cNvPr>
          <p:cNvSpPr/>
          <p:nvPr/>
        </p:nvSpPr>
        <p:spPr>
          <a:xfrm>
            <a:off x="2143125" y="3305174"/>
            <a:ext cx="4057650" cy="533400"/>
          </a:xfrm>
          <a:prstGeom prst="ellipse">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cs typeface="Times New Roman" panose="02020603050405020304" pitchFamily="18" charset="0"/>
              </a:rPr>
              <a:t>Transformation</a:t>
            </a:r>
            <a:endParaRPr lang="en-PH" sz="2400" dirty="0">
              <a:solidFill>
                <a:schemeClr val="tx1"/>
              </a:solidFill>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11" name="TextBox 10">
            <a:extLst>
              <a:ext uri="{FF2B5EF4-FFF2-40B4-BE49-F238E27FC236}">
                <a16:creationId xmlns:a16="http://schemas.microsoft.com/office/drawing/2014/main" id="{E7290D5B-F5A0-E3FF-C8B6-A2003585F73B}"/>
              </a:ext>
            </a:extLst>
          </p:cNvPr>
          <p:cNvSpPr txBox="1"/>
          <p:nvPr/>
        </p:nvSpPr>
        <p:spPr>
          <a:xfrm>
            <a:off x="814387" y="3305174"/>
            <a:ext cx="1219200"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How</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a:t>
            </a:r>
            <a:endParaRPr lang="en-PH" sz="2400" dirty="0">
              <a:latin typeface="Times New Roman" panose="02020603050405020304" pitchFamily="18" charset="0"/>
              <a:cs typeface="Times New Roman" panose="02020603050405020304" pitchFamily="18" charset="0"/>
            </a:endParaRPr>
          </a:p>
        </p:txBody>
      </p:sp>
      <p:sp>
        <p:nvSpPr>
          <p:cNvPr id="13" name="Rectangle: Rounded Corners 12">
            <a:extLst>
              <a:ext uri="{FF2B5EF4-FFF2-40B4-BE49-F238E27FC236}">
                <a16:creationId xmlns:a16="http://schemas.microsoft.com/office/drawing/2014/main" id="{F62DF390-D806-DC7D-0AFC-B6814F751EDE}"/>
              </a:ext>
            </a:extLst>
          </p:cNvPr>
          <p:cNvSpPr/>
          <p:nvPr/>
        </p:nvSpPr>
        <p:spPr>
          <a:xfrm>
            <a:off x="466725" y="4467225"/>
            <a:ext cx="3648075" cy="685800"/>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sz="2400" dirty="0">
              <a:solidFill>
                <a:schemeClr val="tx1"/>
              </a:solidFill>
              <a:latin typeface="Times New Roman" panose="02020603050405020304" pitchFamily="18" charset="0"/>
              <a:cs typeface="Times New Roman" panose="02020603050405020304" pitchFamily="18" charset="0"/>
            </a:endParaRPr>
          </a:p>
          <a:p>
            <a:pPr algn="ctr"/>
            <a:r>
              <a:rPr lang="en-PH" sz="2400" dirty="0">
                <a:solidFill>
                  <a:schemeClr val="tx1"/>
                </a:solidFill>
                <a:latin typeface="Times New Roman" panose="02020603050405020304" pitchFamily="18" charset="0"/>
                <a:cs typeface="Times New Roman" panose="02020603050405020304" pitchFamily="18" charset="0"/>
              </a:rPr>
              <a:t>Economic Development Plan</a:t>
            </a:r>
            <a:endParaRPr lang="en-PH" sz="2400" dirty="0">
              <a:solidFill>
                <a:schemeClr val="tx1"/>
              </a:solidFill>
              <a:latin typeface="HY견명조" panose="02030600000101010101" pitchFamily="18" charset="-127"/>
              <a:ea typeface="HY견명조" panose="02030600000101010101" pitchFamily="18" charset="-127"/>
              <a:cs typeface="Times New Roman" panose="02020603050405020304" pitchFamily="18" charset="0"/>
            </a:endParaRPr>
          </a:p>
          <a:p>
            <a:pPr algn="ctr"/>
            <a:endParaRPr lang="en-PH" sz="2400" dirty="0">
              <a:solidFill>
                <a:schemeClr val="tx1"/>
              </a:solidFill>
              <a:latin typeface="Times New Roman" panose="02020603050405020304" pitchFamily="18" charset="0"/>
              <a:cs typeface="Times New Roman" panose="02020603050405020304" pitchFamily="18" charset="0"/>
            </a:endParaRPr>
          </a:p>
        </p:txBody>
      </p:sp>
      <p:sp>
        <p:nvSpPr>
          <p:cNvPr id="14" name="Rectangle: Rounded Corners 13">
            <a:extLst>
              <a:ext uri="{FF2B5EF4-FFF2-40B4-BE49-F238E27FC236}">
                <a16:creationId xmlns:a16="http://schemas.microsoft.com/office/drawing/2014/main" id="{1B7E322B-1FE8-D288-1AAD-13A1C6FA604B}"/>
              </a:ext>
            </a:extLst>
          </p:cNvPr>
          <p:cNvSpPr/>
          <p:nvPr/>
        </p:nvSpPr>
        <p:spPr>
          <a:xfrm>
            <a:off x="4772025" y="4467225"/>
            <a:ext cx="3762375" cy="685800"/>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400" dirty="0" err="1">
                <a:solidFill>
                  <a:schemeClr val="tx1"/>
                </a:solidFill>
                <a:latin typeface="Times New Roman" panose="02020603050405020304" pitchFamily="18" charset="0"/>
                <a:cs typeface="Times New Roman" panose="02020603050405020304" pitchFamily="18" charset="0"/>
              </a:rPr>
              <a:t>Saemaul</a:t>
            </a:r>
            <a:r>
              <a:rPr lang="ko-KR" altLang="en-US" sz="2400" dirty="0">
                <a:solidFill>
                  <a:schemeClr val="tx1"/>
                </a:solidFill>
                <a:latin typeface="Times New Roman" panose="02020603050405020304" pitchFamily="18" charset="0"/>
                <a:cs typeface="Times New Roman" panose="02020603050405020304" pitchFamily="18" charset="0"/>
              </a:rPr>
              <a:t> </a:t>
            </a:r>
            <a:r>
              <a:rPr lang="en-PH" altLang="ko-KR" sz="2400" dirty="0" err="1">
                <a:solidFill>
                  <a:schemeClr val="tx1"/>
                </a:solidFill>
                <a:latin typeface="Times New Roman" panose="02020603050405020304" pitchFamily="18" charset="0"/>
                <a:cs typeface="Times New Roman" panose="02020603050405020304" pitchFamily="18" charset="0"/>
              </a:rPr>
              <a:t>Undong</a:t>
            </a:r>
            <a:endParaRPr lang="en-PH" altLang="ko-KR" sz="2400" dirty="0">
              <a:solidFill>
                <a:schemeClr val="tx1"/>
              </a:solidFill>
              <a:latin typeface="Times New Roman" panose="02020603050405020304" pitchFamily="18" charset="0"/>
              <a:cs typeface="Times New Roman" panose="02020603050405020304" pitchFamily="18" charset="0"/>
            </a:endParaRPr>
          </a:p>
          <a:p>
            <a:pPr algn="ctr"/>
            <a:r>
              <a:rPr lang="en-PH" sz="2400" dirty="0">
                <a:solidFill>
                  <a:schemeClr val="tx1"/>
                </a:solidFill>
                <a:latin typeface="Times New Roman" panose="02020603050405020304" pitchFamily="18" charset="0"/>
                <a:cs typeface="Times New Roman" panose="02020603050405020304" pitchFamily="18" charset="0"/>
              </a:rPr>
              <a:t>New Village Movement</a:t>
            </a:r>
          </a:p>
        </p:txBody>
      </p:sp>
      <p:sp>
        <p:nvSpPr>
          <p:cNvPr id="15" name="Rectangle: Rounded Corners 14">
            <a:extLst>
              <a:ext uri="{FF2B5EF4-FFF2-40B4-BE49-F238E27FC236}">
                <a16:creationId xmlns:a16="http://schemas.microsoft.com/office/drawing/2014/main" id="{42172137-B34B-A940-36C1-0A922F538A42}"/>
              </a:ext>
            </a:extLst>
          </p:cNvPr>
          <p:cNvSpPr/>
          <p:nvPr/>
        </p:nvSpPr>
        <p:spPr>
          <a:xfrm>
            <a:off x="466725" y="5600700"/>
            <a:ext cx="3724275" cy="1028702"/>
          </a:xfrm>
          <a:prstGeom prst="roundRect">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Times New Roman" pitchFamily="18" charset="0"/>
                <a:cs typeface="Times New Roman" pitchFamily="18" charset="0"/>
              </a:rPr>
              <a:t>Foreign Capital Inflow</a:t>
            </a:r>
            <a:endParaRPr lang="en-US" sz="2400" dirty="0">
              <a:solidFill>
                <a:schemeClr val="tx1"/>
              </a:solidFill>
              <a:latin typeface="HY견명조" panose="02030600000101010101" pitchFamily="18" charset="-127"/>
              <a:ea typeface="HY견명조" panose="02030600000101010101" pitchFamily="18" charset="-127"/>
              <a:cs typeface="Times New Roman" pitchFamily="18" charset="0"/>
            </a:endParaRPr>
          </a:p>
          <a:p>
            <a:pPr algn="ctr"/>
            <a:r>
              <a:rPr lang="en-US" sz="2400" dirty="0">
                <a:solidFill>
                  <a:schemeClr val="tx1"/>
                </a:solidFill>
                <a:latin typeface="Times New Roman" pitchFamily="18" charset="0"/>
                <a:cs typeface="Times New Roman" pitchFamily="18" charset="0"/>
              </a:rPr>
              <a:t>Industrialization</a:t>
            </a:r>
            <a:endParaRPr lang="en-US" sz="2400" dirty="0">
              <a:solidFill>
                <a:schemeClr val="tx1"/>
              </a:solidFill>
              <a:latin typeface="HY견명조" panose="02030600000101010101" pitchFamily="18" charset="-127"/>
              <a:ea typeface="HY견명조" panose="02030600000101010101" pitchFamily="18" charset="-127"/>
              <a:cs typeface="Times New Roman" pitchFamily="18" charset="0"/>
            </a:endParaRPr>
          </a:p>
          <a:p>
            <a:pPr algn="ctr"/>
            <a:r>
              <a:rPr lang="en-US" sz="2400" dirty="0">
                <a:solidFill>
                  <a:schemeClr val="tx1"/>
                </a:solidFill>
                <a:latin typeface="Times New Roman" pitchFamily="18" charset="0"/>
                <a:cs typeface="Times New Roman" pitchFamily="18" charset="0"/>
              </a:rPr>
              <a:t>Export Promotion</a:t>
            </a:r>
            <a:endParaRPr lang="en-PH" sz="2400" dirty="0">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17" name="Rectangle: Rounded Corners 16">
            <a:extLst>
              <a:ext uri="{FF2B5EF4-FFF2-40B4-BE49-F238E27FC236}">
                <a16:creationId xmlns:a16="http://schemas.microsoft.com/office/drawing/2014/main" id="{4C154AE9-C44B-362F-1E69-86C2AF82765F}"/>
              </a:ext>
            </a:extLst>
          </p:cNvPr>
          <p:cNvSpPr/>
          <p:nvPr/>
        </p:nvSpPr>
        <p:spPr>
          <a:xfrm>
            <a:off x="4838700" y="5600700"/>
            <a:ext cx="3619500" cy="904875"/>
          </a:xfrm>
          <a:prstGeom prst="roundRect">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altLang="ko-KR" sz="2400" dirty="0">
                <a:solidFill>
                  <a:schemeClr val="tx1"/>
                </a:solidFill>
                <a:latin typeface="Times New Roman" panose="02020603050405020304" pitchFamily="18" charset="0"/>
                <a:cs typeface="Times New Roman" panose="02020603050405020304" pitchFamily="18" charset="0"/>
              </a:rPr>
              <a:t>Pioneering</a:t>
            </a:r>
            <a:r>
              <a:rPr lang="ko-KR" altLang="en-US" sz="2400" dirty="0">
                <a:solidFill>
                  <a:schemeClr val="tx1"/>
                </a:solidFill>
                <a:latin typeface="Times New Roman" panose="02020603050405020304" pitchFamily="18" charset="0"/>
                <a:cs typeface="Times New Roman" panose="02020603050405020304" pitchFamily="18" charset="0"/>
              </a:rPr>
              <a:t> </a:t>
            </a:r>
            <a:r>
              <a:rPr lang="en-PH" altLang="ko-KR" sz="2400" dirty="0">
                <a:solidFill>
                  <a:schemeClr val="tx1"/>
                </a:solidFill>
                <a:latin typeface="Times New Roman" panose="02020603050405020304" pitchFamily="18" charset="0"/>
                <a:cs typeface="Times New Roman" panose="02020603050405020304" pitchFamily="18" charset="0"/>
              </a:rPr>
              <a:t>Spirit</a:t>
            </a:r>
            <a:endParaRPr lang="en-PH" altLang="ko-KR" sz="2400" dirty="0">
              <a:solidFill>
                <a:schemeClr val="tx1"/>
              </a:solidFill>
              <a:latin typeface="HY견명조" panose="02030600000101010101" pitchFamily="18" charset="-127"/>
              <a:ea typeface="HY견명조" panose="02030600000101010101" pitchFamily="18" charset="-127"/>
              <a:cs typeface="Times New Roman" panose="02020603050405020304" pitchFamily="18" charset="0"/>
            </a:endParaRPr>
          </a:p>
          <a:p>
            <a:pPr algn="ctr"/>
            <a:r>
              <a:rPr lang="en-PH" sz="2400" dirty="0">
                <a:solidFill>
                  <a:schemeClr val="tx1"/>
                </a:solidFill>
                <a:latin typeface="Times New Roman" panose="02020603050405020304" pitchFamily="18" charset="0"/>
                <a:cs typeface="Times New Roman" panose="02020603050405020304" pitchFamily="18" charset="0"/>
              </a:rPr>
              <a:t>Canaan Farmers School</a:t>
            </a:r>
          </a:p>
        </p:txBody>
      </p:sp>
      <p:cxnSp>
        <p:nvCxnSpPr>
          <p:cNvPr id="19" name="Straight Arrow Connector 18">
            <a:extLst>
              <a:ext uri="{FF2B5EF4-FFF2-40B4-BE49-F238E27FC236}">
                <a16:creationId xmlns:a16="http://schemas.microsoft.com/office/drawing/2014/main" id="{C34D241F-99A7-0498-4F6E-BB1840669DEF}"/>
              </a:ext>
            </a:extLst>
          </p:cNvPr>
          <p:cNvCxnSpPr>
            <a:stCxn id="13" idx="0"/>
            <a:endCxn id="10" idx="4"/>
          </p:cNvCxnSpPr>
          <p:nvPr/>
        </p:nvCxnSpPr>
        <p:spPr>
          <a:xfrm flipV="1">
            <a:off x="2290763" y="3838574"/>
            <a:ext cx="1881187" cy="628651"/>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DB7CBAAD-09BD-283C-C5D3-FAC8B3D0E55C}"/>
              </a:ext>
            </a:extLst>
          </p:cNvPr>
          <p:cNvCxnSpPr>
            <a:stCxn id="14" idx="0"/>
            <a:endCxn id="10" idx="4"/>
          </p:cNvCxnSpPr>
          <p:nvPr/>
        </p:nvCxnSpPr>
        <p:spPr>
          <a:xfrm flipH="1" flipV="1">
            <a:off x="4171950" y="3838574"/>
            <a:ext cx="2481263" cy="628651"/>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Arrow: Up 21">
            <a:extLst>
              <a:ext uri="{FF2B5EF4-FFF2-40B4-BE49-F238E27FC236}">
                <a16:creationId xmlns:a16="http://schemas.microsoft.com/office/drawing/2014/main" id="{967D5DCE-1767-89DE-0574-C3B5F8AE235B}"/>
              </a:ext>
            </a:extLst>
          </p:cNvPr>
          <p:cNvSpPr/>
          <p:nvPr/>
        </p:nvSpPr>
        <p:spPr>
          <a:xfrm>
            <a:off x="2143125" y="5191125"/>
            <a:ext cx="704850" cy="314325"/>
          </a:xfrm>
          <a:prstGeom prst="upArrow">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23" name="Arrow: Up 22">
            <a:extLst>
              <a:ext uri="{FF2B5EF4-FFF2-40B4-BE49-F238E27FC236}">
                <a16:creationId xmlns:a16="http://schemas.microsoft.com/office/drawing/2014/main" id="{611377F8-B123-BE89-6C4A-D4776D87BCE2}"/>
              </a:ext>
            </a:extLst>
          </p:cNvPr>
          <p:cNvSpPr/>
          <p:nvPr/>
        </p:nvSpPr>
        <p:spPr>
          <a:xfrm>
            <a:off x="6338887" y="5210176"/>
            <a:ext cx="704850" cy="314325"/>
          </a:xfrm>
          <a:prstGeom prst="upArrow">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24" name="Thought Bubble: Cloud 23">
            <a:extLst>
              <a:ext uri="{FF2B5EF4-FFF2-40B4-BE49-F238E27FC236}">
                <a16:creationId xmlns:a16="http://schemas.microsoft.com/office/drawing/2014/main" id="{EBEA4E65-1A28-D2DD-8D5D-33D4A836B6D5}"/>
              </a:ext>
            </a:extLst>
          </p:cNvPr>
          <p:cNvSpPr/>
          <p:nvPr/>
        </p:nvSpPr>
        <p:spPr>
          <a:xfrm>
            <a:off x="6767512" y="3322023"/>
            <a:ext cx="2043113" cy="685800"/>
          </a:xfrm>
          <a:prstGeom prst="cloudCallout">
            <a:avLst>
              <a:gd name="adj1" fmla="val -78642"/>
              <a:gd name="adj2" fmla="val -13889"/>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cs typeface="Times New Roman" panose="02020603050405020304" pitchFamily="18" charset="0"/>
              </a:rPr>
              <a:t>Dream</a:t>
            </a:r>
          </a:p>
        </p:txBody>
      </p:sp>
      <p:sp>
        <p:nvSpPr>
          <p:cNvPr id="3" name="TextBox 2">
            <a:extLst>
              <a:ext uri="{FF2B5EF4-FFF2-40B4-BE49-F238E27FC236}">
                <a16:creationId xmlns:a16="http://schemas.microsoft.com/office/drawing/2014/main" id="{633A5D34-AB0A-B3E5-3687-EBACF3940BD5}"/>
              </a:ext>
            </a:extLst>
          </p:cNvPr>
          <p:cNvSpPr txBox="1"/>
          <p:nvPr/>
        </p:nvSpPr>
        <p:spPr>
          <a:xfrm>
            <a:off x="4666061" y="5337544"/>
            <a:ext cx="4011214" cy="1420178"/>
          </a:xfrm>
          <a:prstGeom prst="rect">
            <a:avLst/>
          </a:prstGeom>
          <a:noFill/>
          <a:ln w="38100">
            <a:solidFill>
              <a:srgbClr val="FF0000"/>
            </a:solidFill>
          </a:ln>
        </p:spPr>
        <p:txBody>
          <a:bodyPr wrap="square" rtlCol="0">
            <a:spAutoFit/>
          </a:bodyPr>
          <a:lstStyle/>
          <a:p>
            <a:endParaRPr lang="en-PH" dirty="0"/>
          </a:p>
        </p:txBody>
      </p:sp>
      <p:sp>
        <p:nvSpPr>
          <p:cNvPr id="4" name="TextBox 3">
            <a:extLst>
              <a:ext uri="{FF2B5EF4-FFF2-40B4-BE49-F238E27FC236}">
                <a16:creationId xmlns:a16="http://schemas.microsoft.com/office/drawing/2014/main" id="{1F14DAE6-F3AB-4003-8B70-FC8ED05DB35C}"/>
              </a:ext>
            </a:extLst>
          </p:cNvPr>
          <p:cNvSpPr txBox="1"/>
          <p:nvPr/>
        </p:nvSpPr>
        <p:spPr>
          <a:xfrm>
            <a:off x="2033587" y="3019647"/>
            <a:ext cx="4305300" cy="1112593"/>
          </a:xfrm>
          <a:prstGeom prst="rect">
            <a:avLst/>
          </a:prstGeom>
          <a:noFill/>
          <a:ln w="38100">
            <a:solidFill>
              <a:srgbClr val="FF0000"/>
            </a:solidFill>
          </a:ln>
        </p:spPr>
        <p:txBody>
          <a:bodyPr wrap="square" rtlCol="0">
            <a:spAutoFit/>
          </a:bodyPr>
          <a:lstStyle/>
          <a:p>
            <a:endParaRPr lang="en-PH" dirty="0"/>
          </a:p>
        </p:txBody>
      </p:sp>
      <p:sp>
        <p:nvSpPr>
          <p:cNvPr id="12" name="TextBox 11">
            <a:extLst>
              <a:ext uri="{FF2B5EF4-FFF2-40B4-BE49-F238E27FC236}">
                <a16:creationId xmlns:a16="http://schemas.microsoft.com/office/drawing/2014/main" id="{691934FF-60A7-47BB-65D9-7EAD58FB41F1}"/>
              </a:ext>
            </a:extLst>
          </p:cNvPr>
          <p:cNvSpPr txBox="1"/>
          <p:nvPr/>
        </p:nvSpPr>
        <p:spPr>
          <a:xfrm>
            <a:off x="228601" y="128129"/>
            <a:ext cx="4853762" cy="523220"/>
          </a:xfrm>
          <a:prstGeom prst="rect">
            <a:avLst/>
          </a:prstGeom>
          <a:noFill/>
        </p:spPr>
        <p:txBody>
          <a:bodyPr wrap="square" rtlCol="0">
            <a:spAutoFit/>
          </a:bodyPr>
          <a:lstStyle/>
          <a:p>
            <a:r>
              <a:rPr lang="en-PH" sz="2800" u="sng" dirty="0">
                <a:latin typeface="Times New Roman" panose="02020603050405020304" pitchFamily="18" charset="0"/>
                <a:cs typeface="Times New Roman" panose="02020603050405020304" pitchFamily="18" charset="0"/>
              </a:rPr>
              <a:t>Korean Model of Development</a:t>
            </a:r>
          </a:p>
        </p:txBody>
      </p:sp>
    </p:spTree>
    <p:extLst>
      <p:ext uri="{BB962C8B-B14F-4D97-AF65-F5344CB8AC3E}">
        <p14:creationId xmlns:p14="http://schemas.microsoft.com/office/powerpoint/2010/main" val="526243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FFB4DAA-871D-B0D4-7413-916025D98A7C}"/>
              </a:ext>
            </a:extLst>
          </p:cNvPr>
          <p:cNvSpPr txBox="1"/>
          <p:nvPr/>
        </p:nvSpPr>
        <p:spPr>
          <a:xfrm>
            <a:off x="372140" y="318977"/>
            <a:ext cx="8623004" cy="1200329"/>
          </a:xfrm>
          <a:prstGeom prst="rect">
            <a:avLst/>
          </a:prstGeom>
          <a:noFill/>
          <a:ln>
            <a:solidFill>
              <a:schemeClr val="tx1"/>
            </a:solidFill>
          </a:ln>
        </p:spPr>
        <p:txBody>
          <a:bodyPr wrap="square" rtlCol="0">
            <a:spAutoFit/>
          </a:bodyPr>
          <a:lstStyle/>
          <a:p>
            <a:r>
              <a:rPr lang="en-PH" sz="2400" dirty="0">
                <a:latin typeface="Times New Roman" panose="02020603050405020304" pitchFamily="18" charset="0"/>
                <a:cs typeface="Times New Roman" panose="02020603050405020304" pitchFamily="18" charset="0"/>
              </a:rPr>
              <a:t>To eradicate poverty and improve the quality of life, World Canaan Movement introduce how people can cultivate their life by Transformation and Pioneering Spirit</a:t>
            </a:r>
          </a:p>
        </p:txBody>
      </p:sp>
      <p:sp>
        <p:nvSpPr>
          <p:cNvPr id="3" name="Oval 2">
            <a:extLst>
              <a:ext uri="{FF2B5EF4-FFF2-40B4-BE49-F238E27FC236}">
                <a16:creationId xmlns:a16="http://schemas.microsoft.com/office/drawing/2014/main" id="{3908F502-C36D-60CD-52CE-5D5768977A6A}"/>
              </a:ext>
            </a:extLst>
          </p:cNvPr>
          <p:cNvSpPr/>
          <p:nvPr/>
        </p:nvSpPr>
        <p:spPr>
          <a:xfrm>
            <a:off x="2748515" y="3169653"/>
            <a:ext cx="3083441" cy="627321"/>
          </a:xfrm>
          <a:prstGeom prst="ellipse">
            <a:avLst/>
          </a:prstGeom>
          <a:solidFill>
            <a:srgbClr val="66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cs typeface="Times New Roman" panose="02020603050405020304" pitchFamily="18" charset="0"/>
              </a:rPr>
              <a:t>Transformation</a:t>
            </a:r>
          </a:p>
        </p:txBody>
      </p:sp>
      <p:sp>
        <p:nvSpPr>
          <p:cNvPr id="4" name="Oval 3">
            <a:extLst>
              <a:ext uri="{FF2B5EF4-FFF2-40B4-BE49-F238E27FC236}">
                <a16:creationId xmlns:a16="http://schemas.microsoft.com/office/drawing/2014/main" id="{BD718F5D-36CC-A86A-FB91-1D52192EBB8B}"/>
              </a:ext>
            </a:extLst>
          </p:cNvPr>
          <p:cNvSpPr/>
          <p:nvPr/>
        </p:nvSpPr>
        <p:spPr>
          <a:xfrm>
            <a:off x="2535867" y="4364661"/>
            <a:ext cx="3646967" cy="627321"/>
          </a:xfrm>
          <a:prstGeom prst="ellipse">
            <a:avLst/>
          </a:prstGeom>
          <a:solidFill>
            <a:srgbClr val="66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cs typeface="Times New Roman" panose="02020603050405020304" pitchFamily="18" charset="0"/>
              </a:rPr>
              <a:t>Pioneering Spirit</a:t>
            </a:r>
          </a:p>
        </p:txBody>
      </p:sp>
      <p:sp>
        <p:nvSpPr>
          <p:cNvPr id="5" name="Rectangle: Rounded Corners 4">
            <a:extLst>
              <a:ext uri="{FF2B5EF4-FFF2-40B4-BE49-F238E27FC236}">
                <a16:creationId xmlns:a16="http://schemas.microsoft.com/office/drawing/2014/main" id="{E3EBCC9C-7CCF-0DCB-CD20-590AE9F76F0E}"/>
              </a:ext>
            </a:extLst>
          </p:cNvPr>
          <p:cNvSpPr/>
          <p:nvPr/>
        </p:nvSpPr>
        <p:spPr>
          <a:xfrm>
            <a:off x="2902689" y="1974645"/>
            <a:ext cx="2913321" cy="627321"/>
          </a:xfrm>
          <a:prstGeom prst="roundRect">
            <a:avLst/>
          </a:prstGeom>
          <a:solidFill>
            <a:srgbClr val="66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cs typeface="Times New Roman" panose="02020603050405020304" pitchFamily="18" charset="0"/>
              </a:rPr>
              <a:t>Cultivation of Life</a:t>
            </a:r>
          </a:p>
        </p:txBody>
      </p:sp>
      <p:sp>
        <p:nvSpPr>
          <p:cNvPr id="6" name="Arrow: Up 5">
            <a:extLst>
              <a:ext uri="{FF2B5EF4-FFF2-40B4-BE49-F238E27FC236}">
                <a16:creationId xmlns:a16="http://schemas.microsoft.com/office/drawing/2014/main" id="{C1723104-0A19-1D68-76E1-2648DD684603}"/>
              </a:ext>
            </a:extLst>
          </p:cNvPr>
          <p:cNvSpPr/>
          <p:nvPr/>
        </p:nvSpPr>
        <p:spPr>
          <a:xfrm>
            <a:off x="4167963" y="2658140"/>
            <a:ext cx="404037" cy="435934"/>
          </a:xfrm>
          <a:prstGeom prst="upArrow">
            <a:avLst/>
          </a:prstGeom>
          <a:solidFill>
            <a:srgbClr val="66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8" name="Arrow: Up 7">
            <a:extLst>
              <a:ext uri="{FF2B5EF4-FFF2-40B4-BE49-F238E27FC236}">
                <a16:creationId xmlns:a16="http://schemas.microsoft.com/office/drawing/2014/main" id="{A95DE863-9A7F-C19C-4414-AC4F0E3A2E84}"/>
              </a:ext>
            </a:extLst>
          </p:cNvPr>
          <p:cNvSpPr/>
          <p:nvPr/>
        </p:nvSpPr>
        <p:spPr>
          <a:xfrm>
            <a:off x="4199862" y="3841584"/>
            <a:ext cx="404037" cy="435934"/>
          </a:xfrm>
          <a:prstGeom prst="upArrow">
            <a:avLst/>
          </a:prstGeom>
          <a:solidFill>
            <a:srgbClr val="66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9" name="Moon 8">
            <a:extLst>
              <a:ext uri="{FF2B5EF4-FFF2-40B4-BE49-F238E27FC236}">
                <a16:creationId xmlns:a16="http://schemas.microsoft.com/office/drawing/2014/main" id="{B239DA3B-0D06-8184-9CAD-F7F8FECAE535}"/>
              </a:ext>
            </a:extLst>
          </p:cNvPr>
          <p:cNvSpPr/>
          <p:nvPr/>
        </p:nvSpPr>
        <p:spPr>
          <a:xfrm flipH="1">
            <a:off x="6249284" y="2409422"/>
            <a:ext cx="393404" cy="2147777"/>
          </a:xfrm>
          <a:prstGeom prst="moon">
            <a:avLst/>
          </a:prstGeom>
          <a:solidFill>
            <a:srgbClr val="66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0" name="TextBox 9">
            <a:extLst>
              <a:ext uri="{FF2B5EF4-FFF2-40B4-BE49-F238E27FC236}">
                <a16:creationId xmlns:a16="http://schemas.microsoft.com/office/drawing/2014/main" id="{6912BF23-89D9-B047-8A38-F5C34B99B2FC}"/>
              </a:ext>
            </a:extLst>
          </p:cNvPr>
          <p:cNvSpPr txBox="1"/>
          <p:nvPr/>
        </p:nvSpPr>
        <p:spPr>
          <a:xfrm>
            <a:off x="231260" y="2951946"/>
            <a:ext cx="1743739" cy="954107"/>
          </a:xfrm>
          <a:prstGeom prst="rect">
            <a:avLst/>
          </a:prstGeom>
          <a:solidFill>
            <a:srgbClr val="FFFF00"/>
          </a:solidFill>
          <a:ln>
            <a:solidFill>
              <a:schemeClr val="tx1"/>
            </a:solidFill>
          </a:ln>
        </p:spPr>
        <p:txBody>
          <a:bodyPr wrap="square" rtlCol="0">
            <a:spAutoFit/>
          </a:bodyPr>
          <a:lstStyle/>
          <a:p>
            <a:r>
              <a:rPr lang="en-PH" sz="2800" dirty="0">
                <a:latin typeface="Times New Roman" panose="02020603050405020304" pitchFamily="18" charset="0"/>
                <a:cs typeface="Times New Roman" panose="02020603050405020304" pitchFamily="18" charset="0"/>
              </a:rPr>
              <a:t>Canaan Movement</a:t>
            </a:r>
          </a:p>
        </p:txBody>
      </p:sp>
      <p:sp>
        <p:nvSpPr>
          <p:cNvPr id="11" name="Moon 10">
            <a:extLst>
              <a:ext uri="{FF2B5EF4-FFF2-40B4-BE49-F238E27FC236}">
                <a16:creationId xmlns:a16="http://schemas.microsoft.com/office/drawing/2014/main" id="{67CAD9B6-B1A9-EFEE-D017-1BEAC6A38F0F}"/>
              </a:ext>
            </a:extLst>
          </p:cNvPr>
          <p:cNvSpPr/>
          <p:nvPr/>
        </p:nvSpPr>
        <p:spPr>
          <a:xfrm>
            <a:off x="2157747" y="2409421"/>
            <a:ext cx="393403" cy="2147777"/>
          </a:xfrm>
          <a:prstGeom prst="moon">
            <a:avLst/>
          </a:prstGeom>
          <a:solidFill>
            <a:srgbClr val="66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2" name="TextBox 11">
            <a:extLst>
              <a:ext uri="{FF2B5EF4-FFF2-40B4-BE49-F238E27FC236}">
                <a16:creationId xmlns:a16="http://schemas.microsoft.com/office/drawing/2014/main" id="{F654CBF8-19BB-0777-603E-03DB7046692D}"/>
              </a:ext>
            </a:extLst>
          </p:cNvPr>
          <p:cNvSpPr txBox="1"/>
          <p:nvPr/>
        </p:nvSpPr>
        <p:spPr>
          <a:xfrm>
            <a:off x="6868632" y="2876107"/>
            <a:ext cx="1652035" cy="954107"/>
          </a:xfrm>
          <a:prstGeom prst="rect">
            <a:avLst/>
          </a:prstGeom>
          <a:solidFill>
            <a:srgbClr val="FFFF00"/>
          </a:solidFill>
          <a:ln>
            <a:solidFill>
              <a:schemeClr val="tx1"/>
            </a:solidFill>
          </a:ln>
        </p:spPr>
        <p:txBody>
          <a:bodyPr wrap="square" rtlCol="0">
            <a:spAutoFit/>
          </a:bodyPr>
          <a:lstStyle/>
          <a:p>
            <a:r>
              <a:rPr lang="en-PH" sz="2800" dirty="0">
                <a:latin typeface="Times New Roman" panose="02020603050405020304" pitchFamily="18" charset="0"/>
                <a:cs typeface="Times New Roman" panose="02020603050405020304" pitchFamily="18" charset="0"/>
              </a:rPr>
              <a:t>Training </a:t>
            </a:r>
          </a:p>
          <a:p>
            <a:r>
              <a:rPr lang="en-PH" sz="2800" dirty="0">
                <a:latin typeface="Times New Roman" panose="02020603050405020304" pitchFamily="18" charset="0"/>
                <a:cs typeface="Times New Roman" panose="02020603050405020304" pitchFamily="18" charset="0"/>
              </a:rPr>
              <a:t>Education</a:t>
            </a:r>
          </a:p>
        </p:txBody>
      </p:sp>
    </p:spTree>
    <p:extLst>
      <p:ext uri="{BB962C8B-B14F-4D97-AF65-F5344CB8AC3E}">
        <p14:creationId xmlns:p14="http://schemas.microsoft.com/office/powerpoint/2010/main" val="1727231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8" grpId="0" animBg="1"/>
      <p:bldP spid="9" grpId="0" animBg="1"/>
      <p:bldP spid="10" grpId="0" animBg="1"/>
      <p:bldP spid="11" grpId="0" animBg="1"/>
      <p:bldP spid="1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68A5126-16B2-BEC4-ADCA-1D63D45668A1}"/>
              </a:ext>
            </a:extLst>
          </p:cNvPr>
          <p:cNvSpPr txBox="1"/>
          <p:nvPr/>
        </p:nvSpPr>
        <p:spPr>
          <a:xfrm>
            <a:off x="177355" y="830579"/>
            <a:ext cx="8600885" cy="1200329"/>
          </a:xfrm>
          <a:prstGeom prst="rect">
            <a:avLst/>
          </a:prstGeom>
          <a:noFill/>
          <a:ln>
            <a:solidFill>
              <a:schemeClr val="tx1"/>
            </a:solidFill>
          </a:ln>
        </p:spPr>
        <p:txBody>
          <a:bodyPr wrap="square" rtlCol="0">
            <a:spAutoFit/>
          </a:bodyPr>
          <a:lstStyle/>
          <a:p>
            <a:r>
              <a:rPr lang="en-PH" sz="2400" dirty="0">
                <a:latin typeface="HY견명조" panose="02030600000101010101" pitchFamily="18" charset="-127"/>
                <a:ea typeface="HY견명조" panose="02030600000101010101" pitchFamily="18" charset="-127"/>
                <a:cs typeface="Times New Roman" panose="02020603050405020304" pitchFamily="18" charset="0"/>
              </a:rPr>
              <a:t> </a:t>
            </a:r>
            <a:r>
              <a:rPr lang="en-PH" sz="2400" dirty="0">
                <a:latin typeface="Times New Roman" panose="02020603050405020304" pitchFamily="18" charset="0"/>
                <a:ea typeface="HY견명조" panose="02030600000101010101" pitchFamily="18" charset="-127"/>
                <a:cs typeface="Times New Roman" panose="02020603050405020304" pitchFamily="18" charset="0"/>
              </a:rPr>
              <a:t>To eradicate spiritual and material poverty worldwide and build a sustainable society through spiritual transformation and a revolution in living attitude based on the Pioneering Spirit</a:t>
            </a:r>
          </a:p>
        </p:txBody>
      </p:sp>
      <p:sp>
        <p:nvSpPr>
          <p:cNvPr id="3" name="TextBox 2">
            <a:extLst>
              <a:ext uri="{FF2B5EF4-FFF2-40B4-BE49-F238E27FC236}">
                <a16:creationId xmlns:a16="http://schemas.microsoft.com/office/drawing/2014/main" id="{F0A3BB34-97E3-F133-CE63-BDEB4590F522}"/>
              </a:ext>
            </a:extLst>
          </p:cNvPr>
          <p:cNvSpPr txBox="1"/>
          <p:nvPr/>
        </p:nvSpPr>
        <p:spPr>
          <a:xfrm>
            <a:off x="302888" y="212960"/>
            <a:ext cx="4662517" cy="461665"/>
          </a:xfrm>
          <a:prstGeom prst="rect">
            <a:avLst/>
          </a:prstGeom>
          <a:noFill/>
          <a:ln>
            <a:noFill/>
          </a:ln>
        </p:spPr>
        <p:txBody>
          <a:bodyPr wrap="square" rtlCol="0">
            <a:spAutoFit/>
          </a:bodyPr>
          <a:lstStyle/>
          <a:p>
            <a:r>
              <a:rPr lang="en-PH" altLang="ko-KR" sz="2400" u="sng" dirty="0">
                <a:latin typeface="Times New Roman" panose="02020603050405020304" pitchFamily="18" charset="0"/>
                <a:ea typeface="HY견명조" panose="02030600000101010101" pitchFamily="18" charset="-127"/>
                <a:cs typeface="Times New Roman" panose="02020603050405020304" pitchFamily="18" charset="0"/>
              </a:rPr>
              <a:t>Vison of World Canaan Movement</a:t>
            </a:r>
            <a:endParaRPr lang="en-PH" sz="2400" u="sng" dirty="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4" name="TextBox 3">
            <a:extLst>
              <a:ext uri="{FF2B5EF4-FFF2-40B4-BE49-F238E27FC236}">
                <a16:creationId xmlns:a16="http://schemas.microsoft.com/office/drawing/2014/main" id="{F6AF303A-D838-0715-6C02-4092976F3DF1}"/>
              </a:ext>
            </a:extLst>
          </p:cNvPr>
          <p:cNvSpPr txBox="1"/>
          <p:nvPr/>
        </p:nvSpPr>
        <p:spPr>
          <a:xfrm>
            <a:off x="433387" y="2344721"/>
            <a:ext cx="3630521" cy="830997"/>
          </a:xfrm>
          <a:prstGeom prst="rect">
            <a:avLst/>
          </a:prstGeom>
          <a:solidFill>
            <a:srgbClr val="66FFFF"/>
          </a:solidFill>
          <a:ln>
            <a:solidFill>
              <a:schemeClr val="tx1"/>
            </a:solidFill>
          </a:ln>
        </p:spPr>
        <p:txBody>
          <a:bodyPr wrap="square" rtlCol="0">
            <a:spAutoFit/>
          </a:bodyPr>
          <a:lstStyle/>
          <a:p>
            <a:r>
              <a:rPr lang="en-PH" sz="2400" dirty="0">
                <a:latin typeface="Times New Roman" panose="02020603050405020304" pitchFamily="18" charset="0"/>
                <a:ea typeface="HY견명조" panose="02030600000101010101" pitchFamily="18" charset="-127"/>
                <a:cs typeface="Times New Roman" panose="02020603050405020304" pitchFamily="18" charset="0"/>
              </a:rPr>
              <a:t>Eradication of spiritual and material poverty</a:t>
            </a:r>
          </a:p>
        </p:txBody>
      </p:sp>
      <p:sp>
        <p:nvSpPr>
          <p:cNvPr id="5" name="TextBox 4">
            <a:extLst>
              <a:ext uri="{FF2B5EF4-FFF2-40B4-BE49-F238E27FC236}">
                <a16:creationId xmlns:a16="http://schemas.microsoft.com/office/drawing/2014/main" id="{E2E53190-60CC-CA80-1604-1178F7429021}"/>
              </a:ext>
            </a:extLst>
          </p:cNvPr>
          <p:cNvSpPr txBox="1"/>
          <p:nvPr/>
        </p:nvSpPr>
        <p:spPr>
          <a:xfrm>
            <a:off x="433387" y="3499491"/>
            <a:ext cx="3630521" cy="461665"/>
          </a:xfrm>
          <a:prstGeom prst="rect">
            <a:avLst/>
          </a:prstGeom>
          <a:solidFill>
            <a:srgbClr val="66FFFF"/>
          </a:solidFill>
          <a:ln>
            <a:solidFill>
              <a:schemeClr val="tx1"/>
            </a:solidFill>
          </a:ln>
        </p:spPr>
        <p:txBody>
          <a:bodyPr wrap="square" rtlCol="0">
            <a:spAutoFit/>
          </a:bodyPr>
          <a:lstStyle/>
          <a:p>
            <a:r>
              <a:rPr lang="en-PH" sz="2400" dirty="0">
                <a:latin typeface="Times New Roman" panose="02020603050405020304" pitchFamily="18" charset="0"/>
                <a:ea typeface="HY견명조" panose="02030600000101010101" pitchFamily="18" charset="-127"/>
                <a:cs typeface="Times New Roman" panose="02020603050405020304" pitchFamily="18" charset="0"/>
              </a:rPr>
              <a:t>Build a sustainable society</a:t>
            </a:r>
          </a:p>
        </p:txBody>
      </p:sp>
      <p:sp>
        <p:nvSpPr>
          <p:cNvPr id="6" name="Arrow: Left 5">
            <a:extLst>
              <a:ext uri="{FF2B5EF4-FFF2-40B4-BE49-F238E27FC236}">
                <a16:creationId xmlns:a16="http://schemas.microsoft.com/office/drawing/2014/main" id="{C866E923-1670-CB37-81BC-FCA2AA901690}"/>
              </a:ext>
            </a:extLst>
          </p:cNvPr>
          <p:cNvSpPr/>
          <p:nvPr/>
        </p:nvSpPr>
        <p:spPr>
          <a:xfrm>
            <a:off x="4331777" y="2760219"/>
            <a:ext cx="499730" cy="914400"/>
          </a:xfrm>
          <a:prstGeom prst="leftArrow">
            <a:avLst/>
          </a:prstGeom>
          <a:solidFill>
            <a:srgbClr val="66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9" name="Rectangle: Rounded Corners 8">
            <a:extLst>
              <a:ext uri="{FF2B5EF4-FFF2-40B4-BE49-F238E27FC236}">
                <a16:creationId xmlns:a16="http://schemas.microsoft.com/office/drawing/2014/main" id="{3105E55F-9416-517F-4140-5EACCE71B359}"/>
              </a:ext>
            </a:extLst>
          </p:cNvPr>
          <p:cNvSpPr/>
          <p:nvPr/>
        </p:nvSpPr>
        <p:spPr>
          <a:xfrm>
            <a:off x="5080094" y="2558416"/>
            <a:ext cx="3547660" cy="1318005"/>
          </a:xfrm>
          <a:prstGeom prst="roundRect">
            <a:avLst/>
          </a:prstGeom>
          <a:solidFill>
            <a:srgbClr val="FFFF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PH" sz="240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Spiritual Independence </a:t>
            </a:r>
          </a:p>
          <a:p>
            <a:pPr algn="ctr"/>
            <a:r>
              <a:rPr lang="en-PH" sz="240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&amp;  </a:t>
            </a:r>
          </a:p>
          <a:p>
            <a:pPr algn="ctr"/>
            <a:r>
              <a:rPr lang="en-PH" sz="240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Economical</a:t>
            </a:r>
            <a:r>
              <a:rPr lang="ko-KR" altLang="en-US" sz="240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 </a:t>
            </a:r>
            <a:r>
              <a:rPr lang="en-PH" sz="240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Self-Reliance</a:t>
            </a:r>
            <a:endParaRPr lang="en-PH"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33961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D5FE93-4AE8-884A-5DC4-D7EC6AAAD703}"/>
            </a:ext>
          </a:extLst>
        </p:cNvPr>
        <p:cNvGrpSpPr/>
        <p:nvPr/>
      </p:nvGrpSpPr>
      <p:grpSpPr>
        <a:xfrm>
          <a:off x="0" y="0"/>
          <a:ext cx="0" cy="0"/>
          <a:chOff x="0" y="0"/>
          <a:chExt cx="0" cy="0"/>
        </a:xfrm>
      </p:grpSpPr>
      <p:pic>
        <p:nvPicPr>
          <p:cNvPr id="3" name="Picture 2" descr="Map&#10;&#10;Description automatically generated">
            <a:extLst>
              <a:ext uri="{FF2B5EF4-FFF2-40B4-BE49-F238E27FC236}">
                <a16:creationId xmlns:a16="http://schemas.microsoft.com/office/drawing/2014/main" id="{2CD06041-FD9E-D544-A84A-C04C53E18D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87711"/>
            <a:ext cx="9144000" cy="1411167"/>
          </a:xfrm>
          <a:prstGeom prst="rect">
            <a:avLst/>
          </a:prstGeom>
        </p:spPr>
      </p:pic>
      <p:sp>
        <p:nvSpPr>
          <p:cNvPr id="14" name="TextBox 13">
            <a:extLst>
              <a:ext uri="{FF2B5EF4-FFF2-40B4-BE49-F238E27FC236}">
                <a16:creationId xmlns:a16="http://schemas.microsoft.com/office/drawing/2014/main" id="{64F6A8F0-CED5-9A67-3CCC-F1A363894E43}"/>
              </a:ext>
            </a:extLst>
          </p:cNvPr>
          <p:cNvSpPr txBox="1"/>
          <p:nvPr/>
        </p:nvSpPr>
        <p:spPr>
          <a:xfrm>
            <a:off x="457809" y="6030137"/>
            <a:ext cx="2309813" cy="461665"/>
          </a:xfrm>
          <a:prstGeom prst="rect">
            <a:avLst/>
          </a:prstGeom>
          <a:noFill/>
        </p:spPr>
        <p:txBody>
          <a:bodyPr wrap="square" rtlCol="0">
            <a:spAutoFit/>
          </a:bodyPr>
          <a:lstStyle/>
          <a:p>
            <a:r>
              <a:rPr lang="en-PH" sz="2400" dirty="0">
                <a:solidFill>
                  <a:srgbClr val="FF0000"/>
                </a:solidFill>
                <a:latin typeface="HY견명조" panose="02030600000101010101" pitchFamily="18" charset="-127"/>
                <a:ea typeface="HY견명조" panose="02030600000101010101" pitchFamily="18" charset="-127"/>
              </a:rPr>
              <a:t>- </a:t>
            </a:r>
            <a:r>
              <a:rPr lang="en-PH" altLang="ko-KR" sz="2400" dirty="0">
                <a:solidFill>
                  <a:srgbClr val="FF0000"/>
                </a:solidFill>
                <a:latin typeface="Times New Roman" panose="02020603050405020304" pitchFamily="18" charset="0"/>
                <a:ea typeface="HY견명조" panose="02030600000101010101" pitchFamily="18" charset="-127"/>
                <a:cs typeface="Times New Roman" panose="02020603050405020304" pitchFamily="18" charset="0"/>
              </a:rPr>
              <a:t>Pandemic </a:t>
            </a:r>
            <a:endParaRPr lang="en-PH" sz="2400" dirty="0">
              <a:solidFill>
                <a:srgbClr val="FF0000"/>
              </a:solidFill>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15" name="TextBox 14">
            <a:extLst>
              <a:ext uri="{FF2B5EF4-FFF2-40B4-BE49-F238E27FC236}">
                <a16:creationId xmlns:a16="http://schemas.microsoft.com/office/drawing/2014/main" id="{F37415EE-8B47-D4C4-B57A-893137DB1824}"/>
              </a:ext>
            </a:extLst>
          </p:cNvPr>
          <p:cNvSpPr txBox="1"/>
          <p:nvPr/>
        </p:nvSpPr>
        <p:spPr>
          <a:xfrm>
            <a:off x="411958" y="4873151"/>
            <a:ext cx="2519362" cy="461665"/>
          </a:xfrm>
          <a:prstGeom prst="rect">
            <a:avLst/>
          </a:prstGeom>
          <a:noFill/>
        </p:spPr>
        <p:txBody>
          <a:bodyPr wrap="square" rtlCol="0">
            <a:spAutoFit/>
          </a:bodyPr>
          <a:lstStyle/>
          <a:p>
            <a:r>
              <a:rPr lang="en-PH" altLang="ko-KR" sz="2400" dirty="0">
                <a:latin typeface="HY견명조" panose="02030600000101010101" pitchFamily="18" charset="-127"/>
                <a:ea typeface="HY견명조" panose="02030600000101010101" pitchFamily="18" charset="-127"/>
              </a:rPr>
              <a:t>- </a:t>
            </a:r>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Climate Change</a:t>
            </a:r>
            <a:endParaRPr lang="en-PH" sz="2400" dirty="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16" name="TextBox 15">
            <a:extLst>
              <a:ext uri="{FF2B5EF4-FFF2-40B4-BE49-F238E27FC236}">
                <a16:creationId xmlns:a16="http://schemas.microsoft.com/office/drawing/2014/main" id="{7ECC5EAB-A4E6-CBCF-DB25-780B1AEE8DA1}"/>
              </a:ext>
            </a:extLst>
          </p:cNvPr>
          <p:cNvSpPr txBox="1"/>
          <p:nvPr/>
        </p:nvSpPr>
        <p:spPr>
          <a:xfrm>
            <a:off x="407803" y="2382670"/>
            <a:ext cx="4491038" cy="461665"/>
          </a:xfrm>
          <a:prstGeom prst="rect">
            <a:avLst/>
          </a:prstGeom>
          <a:noFill/>
        </p:spPr>
        <p:txBody>
          <a:bodyPr wrap="square" rtlCol="0">
            <a:spAutoFit/>
          </a:bodyPr>
          <a:lstStyle/>
          <a:p>
            <a:r>
              <a:rPr lang="en-PH" sz="2400" dirty="0">
                <a:latin typeface="HY견명조" panose="02030600000101010101" pitchFamily="18" charset="-127"/>
                <a:ea typeface="HY견명조" panose="02030600000101010101" pitchFamily="18" charset="-127"/>
              </a:rPr>
              <a:t>- </a:t>
            </a:r>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Spiritual</a:t>
            </a:r>
            <a:r>
              <a:rPr lang="ko-KR" altLang="en-US" sz="2400" dirty="0">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and Physical Poverty </a:t>
            </a:r>
            <a:endParaRPr lang="en-PH" sz="2400" dirty="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17" name="TextBox 16">
            <a:extLst>
              <a:ext uri="{FF2B5EF4-FFF2-40B4-BE49-F238E27FC236}">
                <a16:creationId xmlns:a16="http://schemas.microsoft.com/office/drawing/2014/main" id="{F21D0A78-F1B8-9ECA-2210-DB7BCC13F879}"/>
              </a:ext>
            </a:extLst>
          </p:cNvPr>
          <p:cNvSpPr txBox="1"/>
          <p:nvPr/>
        </p:nvSpPr>
        <p:spPr>
          <a:xfrm>
            <a:off x="395896" y="2933812"/>
            <a:ext cx="2371726" cy="461665"/>
          </a:xfrm>
          <a:prstGeom prst="rect">
            <a:avLst/>
          </a:prstGeom>
          <a:noFill/>
        </p:spPr>
        <p:txBody>
          <a:bodyPr wrap="square" rtlCol="0">
            <a:spAutoFit/>
          </a:bodyPr>
          <a:lstStyle/>
          <a:p>
            <a:r>
              <a:rPr lang="en-PH" sz="2400" dirty="0">
                <a:latin typeface="HY견명조" panose="02030600000101010101" pitchFamily="18" charset="-127"/>
                <a:ea typeface="HY견명조" panose="02030600000101010101" pitchFamily="18" charset="-127"/>
              </a:rPr>
              <a:t>- </a:t>
            </a:r>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Broken Family</a:t>
            </a:r>
            <a:endParaRPr lang="en-PH" sz="2400" dirty="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18" name="TextBox 17">
            <a:extLst>
              <a:ext uri="{FF2B5EF4-FFF2-40B4-BE49-F238E27FC236}">
                <a16:creationId xmlns:a16="http://schemas.microsoft.com/office/drawing/2014/main" id="{E6A302B6-551A-2182-C549-2A9BABCA8F38}"/>
              </a:ext>
            </a:extLst>
          </p:cNvPr>
          <p:cNvSpPr txBox="1"/>
          <p:nvPr/>
        </p:nvSpPr>
        <p:spPr>
          <a:xfrm>
            <a:off x="385762" y="3406419"/>
            <a:ext cx="2028826" cy="461665"/>
          </a:xfrm>
          <a:prstGeom prst="rect">
            <a:avLst/>
          </a:prstGeom>
          <a:noFill/>
        </p:spPr>
        <p:txBody>
          <a:bodyPr wrap="square" rtlCol="0">
            <a:spAutoFit/>
          </a:bodyPr>
          <a:lstStyle/>
          <a:p>
            <a:r>
              <a:rPr lang="en-PH" sz="2400" dirty="0">
                <a:latin typeface="HY견명조" panose="02030600000101010101" pitchFamily="18" charset="-127"/>
                <a:ea typeface="HY견명조" panose="02030600000101010101" pitchFamily="18" charset="-127"/>
              </a:rPr>
              <a:t>- </a:t>
            </a:r>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Selfishness</a:t>
            </a:r>
            <a:endParaRPr lang="en-PH" sz="2400" dirty="0">
              <a:latin typeface="HY견명조" panose="02030600000101010101" pitchFamily="18" charset="-127"/>
              <a:ea typeface="HY견명조" panose="02030600000101010101" pitchFamily="18" charset="-127"/>
            </a:endParaRPr>
          </a:p>
        </p:txBody>
      </p:sp>
      <p:sp>
        <p:nvSpPr>
          <p:cNvPr id="19" name="TextBox 18">
            <a:extLst>
              <a:ext uri="{FF2B5EF4-FFF2-40B4-BE49-F238E27FC236}">
                <a16:creationId xmlns:a16="http://schemas.microsoft.com/office/drawing/2014/main" id="{F2DCB0F2-387B-41B3-80F0-6565A6465039}"/>
              </a:ext>
            </a:extLst>
          </p:cNvPr>
          <p:cNvSpPr txBox="1"/>
          <p:nvPr/>
        </p:nvSpPr>
        <p:spPr>
          <a:xfrm>
            <a:off x="422590" y="3876749"/>
            <a:ext cx="1785937" cy="461665"/>
          </a:xfrm>
          <a:prstGeom prst="rect">
            <a:avLst/>
          </a:prstGeom>
          <a:noFill/>
        </p:spPr>
        <p:txBody>
          <a:bodyPr wrap="square" rtlCol="0">
            <a:spAutoFit/>
          </a:bodyPr>
          <a:lstStyle/>
          <a:p>
            <a:r>
              <a:rPr lang="en-PH" sz="2400" dirty="0">
                <a:latin typeface="HY견명조" panose="02030600000101010101" pitchFamily="18" charset="-127"/>
                <a:ea typeface="HY견명조" panose="02030600000101010101" pitchFamily="18" charset="-127"/>
              </a:rPr>
              <a:t>- </a:t>
            </a:r>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Violence </a:t>
            </a:r>
            <a:endParaRPr lang="en-PH" sz="2400" dirty="0">
              <a:latin typeface="HY견명조" panose="02030600000101010101" pitchFamily="18" charset="-127"/>
              <a:ea typeface="HY견명조" panose="02030600000101010101" pitchFamily="18" charset="-127"/>
            </a:endParaRPr>
          </a:p>
        </p:txBody>
      </p:sp>
      <p:sp>
        <p:nvSpPr>
          <p:cNvPr id="20" name="TextBox 19">
            <a:extLst>
              <a:ext uri="{FF2B5EF4-FFF2-40B4-BE49-F238E27FC236}">
                <a16:creationId xmlns:a16="http://schemas.microsoft.com/office/drawing/2014/main" id="{9E0FCF29-1EA0-8496-9C42-D33D70F2532C}"/>
              </a:ext>
            </a:extLst>
          </p:cNvPr>
          <p:cNvSpPr txBox="1"/>
          <p:nvPr/>
        </p:nvSpPr>
        <p:spPr>
          <a:xfrm>
            <a:off x="444131" y="4386037"/>
            <a:ext cx="3633787" cy="461665"/>
          </a:xfrm>
          <a:prstGeom prst="rect">
            <a:avLst/>
          </a:prstGeom>
          <a:noFill/>
        </p:spPr>
        <p:txBody>
          <a:bodyPr wrap="square" rtlCol="0">
            <a:spAutoFit/>
          </a:bodyPr>
          <a:lstStyle/>
          <a:p>
            <a:r>
              <a:rPr lang="en-PH" sz="2400" dirty="0">
                <a:solidFill>
                  <a:srgbClr val="FF0000"/>
                </a:solidFill>
                <a:latin typeface="HY견명조" panose="02030600000101010101" pitchFamily="18" charset="-127"/>
                <a:ea typeface="HY견명조" panose="02030600000101010101" pitchFamily="18" charset="-127"/>
              </a:rPr>
              <a:t>- </a:t>
            </a:r>
            <a:r>
              <a:rPr lang="en-PH" sz="2400" dirty="0">
                <a:solidFill>
                  <a:srgbClr val="FF0000"/>
                </a:solidFill>
                <a:latin typeface="Times New Roman" panose="02020603050405020304" pitchFamily="18" charset="0"/>
                <a:ea typeface="HY견명조" panose="02030600000101010101" pitchFamily="18" charset="-127"/>
                <a:cs typeface="Times New Roman" panose="02020603050405020304" pitchFamily="18" charset="0"/>
              </a:rPr>
              <a:t>Regional Conflict &amp; War</a:t>
            </a:r>
          </a:p>
        </p:txBody>
      </p:sp>
      <p:sp>
        <p:nvSpPr>
          <p:cNvPr id="21" name="TextBox 20">
            <a:extLst>
              <a:ext uri="{FF2B5EF4-FFF2-40B4-BE49-F238E27FC236}">
                <a16:creationId xmlns:a16="http://schemas.microsoft.com/office/drawing/2014/main" id="{535C4E27-9B51-01B1-58AA-CB955CABAFAA}"/>
              </a:ext>
            </a:extLst>
          </p:cNvPr>
          <p:cNvSpPr txBox="1"/>
          <p:nvPr/>
        </p:nvSpPr>
        <p:spPr>
          <a:xfrm>
            <a:off x="440531" y="5451644"/>
            <a:ext cx="2519362" cy="461665"/>
          </a:xfrm>
          <a:prstGeom prst="rect">
            <a:avLst/>
          </a:prstGeom>
          <a:noFill/>
        </p:spPr>
        <p:txBody>
          <a:bodyPr wrap="square" rtlCol="0">
            <a:spAutoFit/>
          </a:bodyPr>
          <a:lstStyle/>
          <a:p>
            <a:r>
              <a:rPr lang="en-PH" sz="2400" dirty="0">
                <a:latin typeface="HY견명조" panose="02030600000101010101" pitchFamily="18" charset="-127"/>
                <a:ea typeface="HY견명조" panose="02030600000101010101" pitchFamily="18" charset="-127"/>
              </a:rPr>
              <a:t>- </a:t>
            </a:r>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Financial Crisis</a:t>
            </a:r>
            <a:endParaRPr lang="en-PH" sz="2400" dirty="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4" name="TextBox 3">
            <a:extLst>
              <a:ext uri="{FF2B5EF4-FFF2-40B4-BE49-F238E27FC236}">
                <a16:creationId xmlns:a16="http://schemas.microsoft.com/office/drawing/2014/main" id="{8743B564-C64F-03D2-96C7-94CFE8B8F66A}"/>
              </a:ext>
            </a:extLst>
          </p:cNvPr>
          <p:cNvSpPr txBox="1"/>
          <p:nvPr/>
        </p:nvSpPr>
        <p:spPr>
          <a:xfrm>
            <a:off x="359569" y="278423"/>
            <a:ext cx="5143501"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What is major problems in this world ?</a:t>
            </a:r>
          </a:p>
        </p:txBody>
      </p:sp>
      <p:sp>
        <p:nvSpPr>
          <p:cNvPr id="2" name="Oval 1">
            <a:extLst>
              <a:ext uri="{FF2B5EF4-FFF2-40B4-BE49-F238E27FC236}">
                <a16:creationId xmlns:a16="http://schemas.microsoft.com/office/drawing/2014/main" id="{50D9328D-4DEB-7B76-0AD4-6E1278DC4C18}"/>
              </a:ext>
            </a:extLst>
          </p:cNvPr>
          <p:cNvSpPr/>
          <p:nvPr/>
        </p:nvSpPr>
        <p:spPr>
          <a:xfrm>
            <a:off x="4414044" y="2744745"/>
            <a:ext cx="4491038" cy="518915"/>
          </a:xfrm>
          <a:prstGeom prst="ellipse">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cs typeface="Times New Roman" panose="02020603050405020304" pitchFamily="18" charset="0"/>
              </a:rPr>
              <a:t>Are we living in chaos? </a:t>
            </a:r>
          </a:p>
        </p:txBody>
      </p:sp>
      <p:sp>
        <p:nvSpPr>
          <p:cNvPr id="5" name="Arrow: Down 4">
            <a:extLst>
              <a:ext uri="{FF2B5EF4-FFF2-40B4-BE49-F238E27FC236}">
                <a16:creationId xmlns:a16="http://schemas.microsoft.com/office/drawing/2014/main" id="{A622C27E-1DA4-EE15-DED2-EB4909BAB30C}"/>
              </a:ext>
            </a:extLst>
          </p:cNvPr>
          <p:cNvSpPr/>
          <p:nvPr/>
        </p:nvSpPr>
        <p:spPr>
          <a:xfrm>
            <a:off x="6957847" y="3397432"/>
            <a:ext cx="647700" cy="228303"/>
          </a:xfrm>
          <a:prstGeom prst="downArrow">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6" name="Rectangle: Rounded Corners 5">
            <a:extLst>
              <a:ext uri="{FF2B5EF4-FFF2-40B4-BE49-F238E27FC236}">
                <a16:creationId xmlns:a16="http://schemas.microsoft.com/office/drawing/2014/main" id="{04D91BDC-04DF-F271-97D7-A02639F9CDC7}"/>
              </a:ext>
            </a:extLst>
          </p:cNvPr>
          <p:cNvSpPr/>
          <p:nvPr/>
        </p:nvSpPr>
        <p:spPr>
          <a:xfrm>
            <a:off x="6335379" y="3759507"/>
            <a:ext cx="1703387" cy="417471"/>
          </a:xfrm>
          <a:prstGeom prst="roundRect">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cs typeface="Times New Roman" panose="02020603050405020304" pitchFamily="18" charset="0"/>
              </a:rPr>
              <a:t>Yes or No</a:t>
            </a:r>
          </a:p>
        </p:txBody>
      </p:sp>
      <p:sp>
        <p:nvSpPr>
          <p:cNvPr id="9" name="Arrow: Down 8">
            <a:extLst>
              <a:ext uri="{FF2B5EF4-FFF2-40B4-BE49-F238E27FC236}">
                <a16:creationId xmlns:a16="http://schemas.microsoft.com/office/drawing/2014/main" id="{A318C5A8-5CA9-B27D-7034-EEAF56ED2251}"/>
              </a:ext>
            </a:extLst>
          </p:cNvPr>
          <p:cNvSpPr/>
          <p:nvPr/>
        </p:nvSpPr>
        <p:spPr>
          <a:xfrm>
            <a:off x="7005472" y="4305857"/>
            <a:ext cx="600075" cy="302914"/>
          </a:xfrm>
          <a:prstGeom prst="downArrow">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1" name="TextBox 10">
            <a:extLst>
              <a:ext uri="{FF2B5EF4-FFF2-40B4-BE49-F238E27FC236}">
                <a16:creationId xmlns:a16="http://schemas.microsoft.com/office/drawing/2014/main" id="{AD0135D7-DF48-DCC1-ABDB-FD2B91A67313}"/>
              </a:ext>
            </a:extLst>
          </p:cNvPr>
          <p:cNvSpPr txBox="1"/>
          <p:nvPr/>
        </p:nvSpPr>
        <p:spPr>
          <a:xfrm>
            <a:off x="4175919" y="4664849"/>
            <a:ext cx="4729163" cy="830997"/>
          </a:xfrm>
          <a:prstGeom prst="rect">
            <a:avLst/>
          </a:prstGeom>
          <a:solidFill>
            <a:srgbClr val="66FFFF"/>
          </a:solidFill>
          <a:ln>
            <a:solidFill>
              <a:schemeClr val="tx1"/>
            </a:solidFill>
          </a:ln>
        </p:spPr>
        <p:txBody>
          <a:bodyPr wrap="square" rtlCol="0">
            <a:spAutoFit/>
          </a:bodyPr>
          <a:lstStyle/>
          <a:p>
            <a:pPr algn="ctr"/>
            <a:r>
              <a:rPr lang="en-US" altLang="ko-KR" sz="2400" dirty="0">
                <a:solidFill>
                  <a:srgbClr val="000008"/>
                </a:solidFill>
                <a:latin typeface="Times New Roman" pitchFamily="18" charset="0"/>
              </a:rPr>
              <a:t>We need to challenge to overcome the difficulties we are encountering</a:t>
            </a:r>
          </a:p>
        </p:txBody>
      </p:sp>
      <p:sp>
        <p:nvSpPr>
          <p:cNvPr id="7" name="Arrow: Down 6">
            <a:extLst>
              <a:ext uri="{FF2B5EF4-FFF2-40B4-BE49-F238E27FC236}">
                <a16:creationId xmlns:a16="http://schemas.microsoft.com/office/drawing/2014/main" id="{BD8604B1-214E-2B20-91B6-92E9E4A7ECC1}"/>
              </a:ext>
            </a:extLst>
          </p:cNvPr>
          <p:cNvSpPr/>
          <p:nvPr/>
        </p:nvSpPr>
        <p:spPr>
          <a:xfrm>
            <a:off x="6359525" y="5631813"/>
            <a:ext cx="600075" cy="302914"/>
          </a:xfrm>
          <a:prstGeom prst="downArrow">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8" name="Rectangle: Rounded Corners 7">
            <a:extLst>
              <a:ext uri="{FF2B5EF4-FFF2-40B4-BE49-F238E27FC236}">
                <a16:creationId xmlns:a16="http://schemas.microsoft.com/office/drawing/2014/main" id="{D4F965F6-D44F-D24B-C0D9-8DDCF066D357}"/>
              </a:ext>
            </a:extLst>
          </p:cNvPr>
          <p:cNvSpPr/>
          <p:nvPr/>
        </p:nvSpPr>
        <p:spPr>
          <a:xfrm>
            <a:off x="4572000" y="6046711"/>
            <a:ext cx="4006241" cy="461666"/>
          </a:xfrm>
          <a:prstGeom prst="roundRect">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cs typeface="Times New Roman" panose="02020603050405020304" pitchFamily="18" charset="0"/>
              </a:rPr>
              <a:t>Improving the quality of life</a:t>
            </a:r>
          </a:p>
        </p:txBody>
      </p:sp>
    </p:spTree>
    <p:extLst>
      <p:ext uri="{BB962C8B-B14F-4D97-AF65-F5344CB8AC3E}">
        <p14:creationId xmlns:p14="http://schemas.microsoft.com/office/powerpoint/2010/main" val="4103083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6"/>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9"/>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1"/>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7"/>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7" grpId="0"/>
      <p:bldP spid="18" grpId="0"/>
      <p:bldP spid="19" grpId="0"/>
      <p:bldP spid="20" grpId="0"/>
      <p:bldP spid="21" grpId="0"/>
      <p:bldP spid="2" grpId="0" animBg="1"/>
      <p:bldP spid="5" grpId="0" animBg="1"/>
      <p:bldP spid="6" grpId="0" animBg="1"/>
      <p:bldP spid="9" grpId="0" animBg="1"/>
      <p:bldP spid="11" grpId="0" animBg="1"/>
      <p:bldP spid="7" grpId="0" animBg="1"/>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 outdoor, road, street&#10;&#10;Description automatically generated">
            <a:extLst>
              <a:ext uri="{FF2B5EF4-FFF2-40B4-BE49-F238E27FC236}">
                <a16:creationId xmlns:a16="http://schemas.microsoft.com/office/drawing/2014/main" id="{0D39649F-D9A7-79FA-5436-F063D0BF8C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392" y="1102392"/>
            <a:ext cx="3530011" cy="2351042"/>
          </a:xfrm>
          <a:prstGeom prst="rect">
            <a:avLst/>
          </a:prstGeom>
        </p:spPr>
      </p:pic>
      <p:pic>
        <p:nvPicPr>
          <p:cNvPr id="6" name="Picture 5" descr="A group of people in a hallway&#10;&#10;Description automatically generated with low confidence">
            <a:extLst>
              <a:ext uri="{FF2B5EF4-FFF2-40B4-BE49-F238E27FC236}">
                <a16:creationId xmlns:a16="http://schemas.microsoft.com/office/drawing/2014/main" id="{E64F7133-F781-6380-0CA6-8D0DA2824170}"/>
              </a:ext>
            </a:extLst>
          </p:cNvPr>
          <p:cNvPicPr>
            <a:picLocks noChangeAspect="1"/>
          </p:cNvPicPr>
          <p:nvPr/>
        </p:nvPicPr>
        <p:blipFill rotWithShape="1">
          <a:blip r:embed="rId3">
            <a:extLst>
              <a:ext uri="{28A0092B-C50C-407E-A947-70E740481C1C}">
                <a14:useLocalDpi xmlns:a14="http://schemas.microsoft.com/office/drawing/2010/main" val="0"/>
              </a:ext>
            </a:extLst>
          </a:blip>
          <a:srcRect l="5087" r="5915" b="2"/>
          <a:stretch/>
        </p:blipFill>
        <p:spPr>
          <a:xfrm>
            <a:off x="3779805" y="1168174"/>
            <a:ext cx="3047013" cy="2285260"/>
          </a:xfrm>
          <a:prstGeom prst="roundRect">
            <a:avLst/>
          </a:prstGeom>
        </p:spPr>
      </p:pic>
      <p:sp>
        <p:nvSpPr>
          <p:cNvPr id="7" name="TextBox 6">
            <a:extLst>
              <a:ext uri="{FF2B5EF4-FFF2-40B4-BE49-F238E27FC236}">
                <a16:creationId xmlns:a16="http://schemas.microsoft.com/office/drawing/2014/main" id="{BD505934-6CFC-F717-893A-7237A5D48825}"/>
              </a:ext>
            </a:extLst>
          </p:cNvPr>
          <p:cNvSpPr txBox="1"/>
          <p:nvPr/>
        </p:nvSpPr>
        <p:spPr>
          <a:xfrm>
            <a:off x="350874" y="3696038"/>
            <a:ext cx="3710195" cy="461665"/>
          </a:xfrm>
          <a:prstGeom prst="rect">
            <a:avLst/>
          </a:prstGeom>
          <a:noFill/>
        </p:spPr>
        <p:txBody>
          <a:bodyPr wrap="square" rtlCol="0">
            <a:spAutoFit/>
          </a:bodyPr>
          <a:lstStyle/>
          <a:p>
            <a:r>
              <a:rPr lang="en-PH" sz="2400" dirty="0">
                <a:solidFill>
                  <a:schemeClr val="bg1"/>
                </a:solidFill>
                <a:latin typeface="Times New Roman" panose="02020603050405020304" pitchFamily="18" charset="0"/>
                <a:cs typeface="Times New Roman" panose="02020603050405020304" pitchFamily="18" charset="0"/>
              </a:rPr>
              <a:t>Lockdown &amp; Check Point</a:t>
            </a:r>
          </a:p>
        </p:txBody>
      </p:sp>
      <p:sp>
        <p:nvSpPr>
          <p:cNvPr id="8" name="TextBox 7">
            <a:extLst>
              <a:ext uri="{FF2B5EF4-FFF2-40B4-BE49-F238E27FC236}">
                <a16:creationId xmlns:a16="http://schemas.microsoft.com/office/drawing/2014/main" id="{449C2BFF-90ED-857E-510D-CF4E4075E7F8}"/>
              </a:ext>
            </a:extLst>
          </p:cNvPr>
          <p:cNvSpPr txBox="1"/>
          <p:nvPr/>
        </p:nvSpPr>
        <p:spPr>
          <a:xfrm>
            <a:off x="4572000" y="3742476"/>
            <a:ext cx="1892595" cy="461665"/>
          </a:xfrm>
          <a:prstGeom prst="rect">
            <a:avLst/>
          </a:prstGeom>
          <a:noFill/>
        </p:spPr>
        <p:txBody>
          <a:bodyPr wrap="square" rtlCol="0">
            <a:spAutoFit/>
          </a:bodyPr>
          <a:lstStyle/>
          <a:p>
            <a:r>
              <a:rPr lang="en-PH" sz="2400" dirty="0">
                <a:solidFill>
                  <a:schemeClr val="bg1"/>
                </a:solidFill>
                <a:latin typeface="Times New Roman" panose="02020603050405020304" pitchFamily="18" charset="0"/>
                <a:ea typeface="HY견명조" panose="02030600000101010101" pitchFamily="18" charset="-127"/>
                <a:cs typeface="Times New Roman" panose="02020603050405020304" pitchFamily="18" charset="0"/>
              </a:rPr>
              <a:t>Face Mask </a:t>
            </a:r>
          </a:p>
        </p:txBody>
      </p:sp>
      <p:sp>
        <p:nvSpPr>
          <p:cNvPr id="9" name="TextBox 8">
            <a:extLst>
              <a:ext uri="{FF2B5EF4-FFF2-40B4-BE49-F238E27FC236}">
                <a16:creationId xmlns:a16="http://schemas.microsoft.com/office/drawing/2014/main" id="{87075BE4-1420-B180-5B4C-A1BE8B1B80C8}"/>
              </a:ext>
            </a:extLst>
          </p:cNvPr>
          <p:cNvSpPr txBox="1"/>
          <p:nvPr/>
        </p:nvSpPr>
        <p:spPr>
          <a:xfrm>
            <a:off x="249794" y="960560"/>
            <a:ext cx="4013779" cy="430887"/>
          </a:xfrm>
          <a:prstGeom prst="rect">
            <a:avLst/>
          </a:prstGeom>
          <a:solidFill>
            <a:srgbClr val="66FFFF"/>
          </a:solidFill>
          <a:ln>
            <a:solidFill>
              <a:schemeClr val="tx1"/>
            </a:solidFill>
          </a:ln>
        </p:spPr>
        <p:txBody>
          <a:bodyPr wrap="square" rtlCol="0">
            <a:spAutoFit/>
          </a:bodyPr>
          <a:lstStyle/>
          <a:p>
            <a:r>
              <a:rPr lang="en-PH" sz="2200" dirty="0">
                <a:latin typeface="Times New Roman" panose="02020603050405020304" pitchFamily="18" charset="0"/>
                <a:cs typeface="Times New Roman" panose="02020603050405020304" pitchFamily="18" charset="0"/>
              </a:rPr>
              <a:t>Pandemic – Covid 19 Experience</a:t>
            </a:r>
          </a:p>
        </p:txBody>
      </p:sp>
      <p:pic>
        <p:nvPicPr>
          <p:cNvPr id="10" name="Picture 9" descr="A picture containing text, map, atlas&#10;&#10;Description automatically generated">
            <a:extLst>
              <a:ext uri="{FF2B5EF4-FFF2-40B4-BE49-F238E27FC236}">
                <a16:creationId xmlns:a16="http://schemas.microsoft.com/office/drawing/2014/main" id="{C6ADF361-FB12-546E-804E-A6E2C05A19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2651" y="3601164"/>
            <a:ext cx="3505752" cy="2357618"/>
          </a:xfrm>
          <a:prstGeom prst="rect">
            <a:avLst/>
          </a:prstGeom>
          <a:ln>
            <a:noFill/>
          </a:ln>
        </p:spPr>
      </p:pic>
      <p:sp>
        <p:nvSpPr>
          <p:cNvPr id="11" name="TextBox 10">
            <a:extLst>
              <a:ext uri="{FF2B5EF4-FFF2-40B4-BE49-F238E27FC236}">
                <a16:creationId xmlns:a16="http://schemas.microsoft.com/office/drawing/2014/main" id="{962AA7E5-1F77-0E39-E953-FA75168BB8AF}"/>
              </a:ext>
            </a:extLst>
          </p:cNvPr>
          <p:cNvSpPr txBox="1"/>
          <p:nvPr/>
        </p:nvSpPr>
        <p:spPr>
          <a:xfrm>
            <a:off x="143798" y="3661048"/>
            <a:ext cx="3303490" cy="769441"/>
          </a:xfrm>
          <a:prstGeom prst="rect">
            <a:avLst/>
          </a:prstGeom>
          <a:solidFill>
            <a:srgbClr val="66FFFF"/>
          </a:solidFill>
          <a:ln>
            <a:solidFill>
              <a:schemeClr val="tx1"/>
            </a:solidFill>
          </a:ln>
        </p:spPr>
        <p:txBody>
          <a:bodyPr wrap="square" rtlCol="0">
            <a:spAutoFit/>
          </a:bodyPr>
          <a:lstStyle/>
          <a:p>
            <a:r>
              <a:rPr lang="en-PH" sz="2200" dirty="0">
                <a:latin typeface="Times New Roman" panose="02020603050405020304" pitchFamily="18" charset="0"/>
                <a:cs typeface="Times New Roman" panose="02020603050405020304" pitchFamily="18" charset="0"/>
              </a:rPr>
              <a:t>War Between Ukraine and Russia</a:t>
            </a:r>
          </a:p>
        </p:txBody>
      </p:sp>
      <p:pic>
        <p:nvPicPr>
          <p:cNvPr id="12" name="Picture 11" descr="A map of israel with different colored areas&#10;&#10;Description automatically generated">
            <a:extLst>
              <a:ext uri="{FF2B5EF4-FFF2-40B4-BE49-F238E27FC236}">
                <a16:creationId xmlns:a16="http://schemas.microsoft.com/office/drawing/2014/main" id="{54D6B55F-BFC5-4414-2DCC-B938E2FB420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09765" y="960560"/>
            <a:ext cx="1908041" cy="3486150"/>
          </a:xfrm>
          <a:prstGeom prst="rect">
            <a:avLst/>
          </a:prstGeom>
        </p:spPr>
      </p:pic>
      <p:sp>
        <p:nvSpPr>
          <p:cNvPr id="13" name="TextBox 12">
            <a:extLst>
              <a:ext uri="{FF2B5EF4-FFF2-40B4-BE49-F238E27FC236}">
                <a16:creationId xmlns:a16="http://schemas.microsoft.com/office/drawing/2014/main" id="{F682A4A8-67C0-DE40-60F7-12AC988DCCB7}"/>
              </a:ext>
            </a:extLst>
          </p:cNvPr>
          <p:cNvSpPr txBox="1"/>
          <p:nvPr/>
        </p:nvSpPr>
        <p:spPr>
          <a:xfrm>
            <a:off x="6624084" y="960560"/>
            <a:ext cx="2351111" cy="430887"/>
          </a:xfrm>
          <a:prstGeom prst="rect">
            <a:avLst/>
          </a:prstGeom>
          <a:solidFill>
            <a:srgbClr val="66FFFF"/>
          </a:solidFill>
          <a:ln>
            <a:solidFill>
              <a:schemeClr val="tx1"/>
            </a:solidFill>
          </a:ln>
        </p:spPr>
        <p:txBody>
          <a:bodyPr wrap="square" rtlCol="0">
            <a:spAutoFit/>
          </a:bodyPr>
          <a:lstStyle/>
          <a:p>
            <a:r>
              <a:rPr lang="en-PH" sz="2200" dirty="0">
                <a:latin typeface="Times New Roman" panose="02020603050405020304" pitchFamily="18" charset="0"/>
                <a:cs typeface="Times New Roman" panose="02020603050405020304" pitchFamily="18" charset="0"/>
              </a:rPr>
              <a:t>Middle East Crisis</a:t>
            </a:r>
          </a:p>
        </p:txBody>
      </p:sp>
      <p:pic>
        <p:nvPicPr>
          <p:cNvPr id="15" name="Picture 14" descr="A map of the world with different colored countries/regions&#10;&#10;Description automatically generated">
            <a:extLst>
              <a:ext uri="{FF2B5EF4-FFF2-40B4-BE49-F238E27FC236}">
                <a16:creationId xmlns:a16="http://schemas.microsoft.com/office/drawing/2014/main" id="{C90E39EC-15F7-6E3B-7278-2241CD3B5F4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07357" y="3550302"/>
            <a:ext cx="2138527" cy="2418891"/>
          </a:xfrm>
          <a:prstGeom prst="rect">
            <a:avLst/>
          </a:prstGeom>
        </p:spPr>
      </p:pic>
      <p:sp>
        <p:nvSpPr>
          <p:cNvPr id="16" name="TextBox 15">
            <a:extLst>
              <a:ext uri="{FF2B5EF4-FFF2-40B4-BE49-F238E27FC236}">
                <a16:creationId xmlns:a16="http://schemas.microsoft.com/office/drawing/2014/main" id="{704F338D-D215-09EE-C415-469C51541091}"/>
              </a:ext>
            </a:extLst>
          </p:cNvPr>
          <p:cNvSpPr txBox="1"/>
          <p:nvPr/>
        </p:nvSpPr>
        <p:spPr>
          <a:xfrm>
            <a:off x="6245884" y="4779973"/>
            <a:ext cx="2671922" cy="430887"/>
          </a:xfrm>
          <a:prstGeom prst="rect">
            <a:avLst/>
          </a:prstGeom>
          <a:solidFill>
            <a:srgbClr val="66FFFF"/>
          </a:solidFill>
          <a:ln>
            <a:solidFill>
              <a:schemeClr val="tx1"/>
            </a:solidFill>
          </a:ln>
        </p:spPr>
        <p:txBody>
          <a:bodyPr wrap="square" rtlCol="0">
            <a:spAutoFit/>
          </a:bodyPr>
          <a:lstStyle/>
          <a:p>
            <a:r>
              <a:rPr lang="en-PH" sz="2200" dirty="0">
                <a:latin typeface="Times New Roman" panose="02020603050405020304" pitchFamily="18" charset="0"/>
                <a:cs typeface="Times New Roman" panose="02020603050405020304" pitchFamily="18" charset="0"/>
              </a:rPr>
              <a:t>Conflict in the World</a:t>
            </a:r>
          </a:p>
        </p:txBody>
      </p:sp>
      <p:sp>
        <p:nvSpPr>
          <p:cNvPr id="14" name="TextBox 13">
            <a:extLst>
              <a:ext uri="{FF2B5EF4-FFF2-40B4-BE49-F238E27FC236}">
                <a16:creationId xmlns:a16="http://schemas.microsoft.com/office/drawing/2014/main" id="{6CC4CDF9-D8C6-C500-17BD-EC57F19669D2}"/>
              </a:ext>
            </a:extLst>
          </p:cNvPr>
          <p:cNvSpPr txBox="1"/>
          <p:nvPr/>
        </p:nvSpPr>
        <p:spPr>
          <a:xfrm>
            <a:off x="249794" y="297712"/>
            <a:ext cx="7735257"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We were experienced and are now experiencing in the world</a:t>
            </a:r>
          </a:p>
        </p:txBody>
      </p:sp>
      <p:sp>
        <p:nvSpPr>
          <p:cNvPr id="2" name="TextBox 1">
            <a:extLst>
              <a:ext uri="{FF2B5EF4-FFF2-40B4-BE49-F238E27FC236}">
                <a16:creationId xmlns:a16="http://schemas.microsoft.com/office/drawing/2014/main" id="{1BBFC896-A1A8-FB3C-6E8B-2E57C0B28A94}"/>
              </a:ext>
            </a:extLst>
          </p:cNvPr>
          <p:cNvSpPr txBox="1"/>
          <p:nvPr/>
        </p:nvSpPr>
        <p:spPr>
          <a:xfrm>
            <a:off x="1187852" y="6129401"/>
            <a:ext cx="1459655" cy="430887"/>
          </a:xfrm>
          <a:prstGeom prst="rect">
            <a:avLst/>
          </a:prstGeom>
          <a:solidFill>
            <a:srgbClr val="66FFFF"/>
          </a:solidFill>
          <a:ln>
            <a:solidFill>
              <a:schemeClr val="tx1"/>
            </a:solidFill>
          </a:ln>
        </p:spPr>
        <p:txBody>
          <a:bodyPr wrap="square" rtlCol="0">
            <a:spAutoFit/>
          </a:bodyPr>
          <a:lstStyle/>
          <a:p>
            <a:r>
              <a:rPr lang="en-PH" sz="2200" dirty="0">
                <a:latin typeface="Times New Roman" panose="02020603050405020304" pitchFamily="18" charset="0"/>
                <a:cs typeface="Times New Roman" panose="02020603050405020304" pitchFamily="18" charset="0"/>
              </a:rPr>
              <a:t>Tariff War</a:t>
            </a:r>
          </a:p>
        </p:txBody>
      </p:sp>
      <p:sp>
        <p:nvSpPr>
          <p:cNvPr id="3" name="TextBox 2">
            <a:extLst>
              <a:ext uri="{FF2B5EF4-FFF2-40B4-BE49-F238E27FC236}">
                <a16:creationId xmlns:a16="http://schemas.microsoft.com/office/drawing/2014/main" id="{956ACA66-9E61-6DD8-83FB-7FAB4DC932A6}"/>
              </a:ext>
            </a:extLst>
          </p:cNvPr>
          <p:cNvSpPr txBox="1"/>
          <p:nvPr/>
        </p:nvSpPr>
        <p:spPr>
          <a:xfrm>
            <a:off x="3338623" y="6149180"/>
            <a:ext cx="4784652" cy="430887"/>
          </a:xfrm>
          <a:prstGeom prst="rect">
            <a:avLst/>
          </a:prstGeom>
          <a:solidFill>
            <a:srgbClr val="66FFFF"/>
          </a:solidFill>
          <a:ln>
            <a:solidFill>
              <a:schemeClr val="tx1"/>
            </a:solidFill>
          </a:ln>
        </p:spPr>
        <p:txBody>
          <a:bodyPr wrap="square" rtlCol="0">
            <a:spAutoFit/>
          </a:bodyPr>
          <a:lstStyle/>
          <a:p>
            <a:r>
              <a:rPr lang="en-PH" sz="2200" dirty="0">
                <a:latin typeface="Times New Roman" panose="02020603050405020304" pitchFamily="18" charset="0"/>
                <a:cs typeface="Times New Roman" panose="02020603050405020304" pitchFamily="18" charset="0"/>
              </a:rPr>
              <a:t>Ideological and Religious Confrontation</a:t>
            </a:r>
          </a:p>
        </p:txBody>
      </p:sp>
    </p:spTree>
    <p:extLst>
      <p:ext uri="{BB962C8B-B14F-4D97-AF65-F5344CB8AC3E}">
        <p14:creationId xmlns:p14="http://schemas.microsoft.com/office/powerpoint/2010/main" val="9036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6" grpId="0" animBg="1"/>
      <p:bldP spid="2" grpId="0" animBg="1"/>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74C5572-41F3-F7B0-3B22-5047645B82E8}"/>
              </a:ext>
            </a:extLst>
          </p:cNvPr>
          <p:cNvSpPr txBox="1"/>
          <p:nvPr/>
        </p:nvSpPr>
        <p:spPr>
          <a:xfrm>
            <a:off x="847447" y="160363"/>
            <a:ext cx="7449103" cy="461665"/>
          </a:xfrm>
          <a:prstGeom prst="rect">
            <a:avLst/>
          </a:prstGeom>
          <a:solidFill>
            <a:srgbClr val="66FFFF"/>
          </a:solidFill>
          <a:ln>
            <a:solidFill>
              <a:schemeClr val="tx1"/>
            </a:solidFill>
          </a:ln>
        </p:spPr>
        <p:txBody>
          <a:bodyPr wrap="square" rtlCol="0">
            <a:spAutoFit/>
          </a:bodyPr>
          <a:lstStyle/>
          <a:p>
            <a:r>
              <a:rPr lang="en-PH" sz="2400" dirty="0">
                <a:latin typeface="Times New Roman" panose="02020603050405020304" pitchFamily="18" charset="0"/>
                <a:ea typeface="HY견명조" panose="02030600000101010101" pitchFamily="18" charset="-127"/>
                <a:cs typeface="Times New Roman" panose="02020603050405020304" pitchFamily="18" charset="0"/>
              </a:rPr>
              <a:t>What</a:t>
            </a:r>
            <a:r>
              <a:rPr lang="ko-KR" altLang="en-US" sz="2400" dirty="0">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was changed and what will be changed in the future</a:t>
            </a:r>
            <a:r>
              <a:rPr lang="en-PH" sz="2400" dirty="0">
                <a:latin typeface="Times New Roman" panose="02020603050405020304" pitchFamily="18" charset="0"/>
                <a:ea typeface="HY견명조" panose="02030600000101010101" pitchFamily="18" charset="-127"/>
                <a:cs typeface="Times New Roman" panose="02020603050405020304" pitchFamily="18" charset="0"/>
              </a:rPr>
              <a:t> </a:t>
            </a:r>
          </a:p>
        </p:txBody>
      </p:sp>
      <p:sp>
        <p:nvSpPr>
          <p:cNvPr id="3" name="Oval 2">
            <a:extLst>
              <a:ext uri="{FF2B5EF4-FFF2-40B4-BE49-F238E27FC236}">
                <a16:creationId xmlns:a16="http://schemas.microsoft.com/office/drawing/2014/main" id="{4DAAD4A4-40FC-349E-D510-45FFD4D3344A}"/>
              </a:ext>
            </a:extLst>
          </p:cNvPr>
          <p:cNvSpPr/>
          <p:nvPr/>
        </p:nvSpPr>
        <p:spPr>
          <a:xfrm>
            <a:off x="285750" y="2137610"/>
            <a:ext cx="1628775" cy="430887"/>
          </a:xfrm>
          <a:prstGeom prst="ellipse">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Politics</a:t>
            </a:r>
          </a:p>
        </p:txBody>
      </p:sp>
      <p:sp>
        <p:nvSpPr>
          <p:cNvPr id="4" name="Oval 3">
            <a:extLst>
              <a:ext uri="{FF2B5EF4-FFF2-40B4-BE49-F238E27FC236}">
                <a16:creationId xmlns:a16="http://schemas.microsoft.com/office/drawing/2014/main" id="{B8862885-322B-85AB-777B-BEC64866D493}"/>
              </a:ext>
            </a:extLst>
          </p:cNvPr>
          <p:cNvSpPr/>
          <p:nvPr/>
        </p:nvSpPr>
        <p:spPr>
          <a:xfrm>
            <a:off x="109537" y="3751156"/>
            <a:ext cx="1981199" cy="470639"/>
          </a:xfrm>
          <a:prstGeom prst="ellipse">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Economy</a:t>
            </a:r>
          </a:p>
        </p:txBody>
      </p:sp>
      <p:sp>
        <p:nvSpPr>
          <p:cNvPr id="5" name="Oval 4">
            <a:extLst>
              <a:ext uri="{FF2B5EF4-FFF2-40B4-BE49-F238E27FC236}">
                <a16:creationId xmlns:a16="http://schemas.microsoft.com/office/drawing/2014/main" id="{191090C0-A5D2-64B1-7651-84590C568218}"/>
              </a:ext>
            </a:extLst>
          </p:cNvPr>
          <p:cNvSpPr/>
          <p:nvPr/>
        </p:nvSpPr>
        <p:spPr>
          <a:xfrm>
            <a:off x="238235" y="5447555"/>
            <a:ext cx="1628775" cy="430887"/>
          </a:xfrm>
          <a:prstGeom prst="ellipse">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Society</a:t>
            </a:r>
          </a:p>
        </p:txBody>
      </p:sp>
      <p:sp>
        <p:nvSpPr>
          <p:cNvPr id="7" name="TextBox 6">
            <a:extLst>
              <a:ext uri="{FF2B5EF4-FFF2-40B4-BE49-F238E27FC236}">
                <a16:creationId xmlns:a16="http://schemas.microsoft.com/office/drawing/2014/main" id="{3E8EED22-59BC-99D4-18DB-127494CEE9DB}"/>
              </a:ext>
            </a:extLst>
          </p:cNvPr>
          <p:cNvSpPr txBox="1"/>
          <p:nvPr/>
        </p:nvSpPr>
        <p:spPr>
          <a:xfrm>
            <a:off x="1052622" y="651485"/>
            <a:ext cx="2792044" cy="830997"/>
          </a:xfrm>
          <a:prstGeom prst="rect">
            <a:avLst/>
          </a:prstGeom>
          <a:noFill/>
        </p:spPr>
        <p:txBody>
          <a:bodyPr wrap="square" rtlCol="0">
            <a:spAutoFit/>
          </a:bodyPr>
          <a:lstStyle/>
          <a:p>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From</a:t>
            </a:r>
            <a:r>
              <a:rPr lang="ko-KR" altLang="en-US" sz="2400" dirty="0">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Globalization</a:t>
            </a:r>
            <a:r>
              <a:rPr lang="ko-KR" altLang="en-US" sz="2400" dirty="0">
                <a:latin typeface="Times New Roman" panose="02020603050405020304" pitchFamily="18" charset="0"/>
                <a:ea typeface="HY견명조" panose="02030600000101010101" pitchFamily="18" charset="-127"/>
                <a:cs typeface="Times New Roman" panose="02020603050405020304" pitchFamily="18" charset="0"/>
              </a:rPr>
              <a:t> </a:t>
            </a:r>
            <a:endParaRPr lang="en-PH" altLang="ko-KR" sz="2400" dirty="0">
              <a:latin typeface="Times New Roman" panose="02020603050405020304" pitchFamily="18" charset="0"/>
              <a:ea typeface="HY견명조" panose="02030600000101010101" pitchFamily="18" charset="-127"/>
              <a:cs typeface="Times New Roman" panose="02020603050405020304" pitchFamily="18" charset="0"/>
            </a:endParaRPr>
          </a:p>
          <a:p>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to</a:t>
            </a:r>
            <a:r>
              <a:rPr lang="ko-KR" altLang="en-US" sz="2400" dirty="0">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Deglobalization</a:t>
            </a:r>
            <a:r>
              <a:rPr lang="ko-KR" altLang="en-US" sz="2400" dirty="0">
                <a:latin typeface="Times New Roman" panose="02020603050405020304" pitchFamily="18" charset="0"/>
                <a:ea typeface="HY견명조" panose="02030600000101010101" pitchFamily="18" charset="-127"/>
                <a:cs typeface="Times New Roman" panose="02020603050405020304" pitchFamily="18" charset="0"/>
              </a:rPr>
              <a:t> </a:t>
            </a:r>
            <a:endParaRPr lang="en-PH" sz="2400" dirty="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8" name="TextBox 7">
            <a:extLst>
              <a:ext uri="{FF2B5EF4-FFF2-40B4-BE49-F238E27FC236}">
                <a16:creationId xmlns:a16="http://schemas.microsoft.com/office/drawing/2014/main" id="{980C5DB8-EA6D-5FEF-1F4A-1F4FF74B9465}"/>
              </a:ext>
            </a:extLst>
          </p:cNvPr>
          <p:cNvSpPr txBox="1"/>
          <p:nvPr/>
        </p:nvSpPr>
        <p:spPr>
          <a:xfrm>
            <a:off x="2072342" y="1498849"/>
            <a:ext cx="4562367" cy="1569660"/>
          </a:xfrm>
          <a:prstGeom prst="rect">
            <a:avLst/>
          </a:prstGeom>
          <a:noFill/>
          <a:ln>
            <a:solidFill>
              <a:schemeClr val="tx1"/>
            </a:solidFill>
          </a:ln>
        </p:spPr>
        <p:txBody>
          <a:bodyPr wrap="square" rtlCol="0">
            <a:spAutoFit/>
          </a:bodyPr>
          <a:lstStyle/>
          <a:p>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Statism, </a:t>
            </a:r>
          </a:p>
          <a:p>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Restructuring International Order, International Conflict, </a:t>
            </a:r>
          </a:p>
          <a:p>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Maximizing National Interest </a:t>
            </a:r>
            <a:r>
              <a:rPr lang="ko-KR" altLang="en-US" sz="2400" dirty="0">
                <a:latin typeface="Times New Roman" panose="02020603050405020304" pitchFamily="18" charset="0"/>
                <a:ea typeface="HY견명조" panose="02030600000101010101" pitchFamily="18" charset="-127"/>
                <a:cs typeface="Times New Roman" panose="02020603050405020304" pitchFamily="18" charset="0"/>
              </a:rPr>
              <a:t> </a:t>
            </a:r>
            <a:endParaRPr lang="en-PH" sz="2400" dirty="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9" name="TextBox 8">
            <a:extLst>
              <a:ext uri="{FF2B5EF4-FFF2-40B4-BE49-F238E27FC236}">
                <a16:creationId xmlns:a16="http://schemas.microsoft.com/office/drawing/2014/main" id="{E2697B5D-F20B-3EAD-4155-4E86D38ED9DD}"/>
              </a:ext>
            </a:extLst>
          </p:cNvPr>
          <p:cNvSpPr txBox="1"/>
          <p:nvPr/>
        </p:nvSpPr>
        <p:spPr>
          <a:xfrm>
            <a:off x="2072343" y="3189928"/>
            <a:ext cx="5721316" cy="1569660"/>
          </a:xfrm>
          <a:prstGeom prst="rect">
            <a:avLst/>
          </a:prstGeom>
          <a:noFill/>
          <a:ln>
            <a:solidFill>
              <a:schemeClr val="tx1"/>
            </a:solidFill>
          </a:ln>
        </p:spPr>
        <p:txBody>
          <a:bodyPr wrap="square" rtlCol="0">
            <a:spAutoFit/>
          </a:bodyPr>
          <a:lstStyle/>
          <a:p>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Global Supply Chain Restructuring, </a:t>
            </a:r>
          </a:p>
          <a:p>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Global Economy Slowdown, </a:t>
            </a:r>
          </a:p>
          <a:p>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Rising Food Insecurity, Increasing Poverty, Increasing Industry 4.0</a:t>
            </a:r>
            <a:r>
              <a:rPr lang="ko-KR" altLang="en-US" sz="2400" dirty="0">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  </a:t>
            </a:r>
            <a:endParaRPr lang="en-PH" sz="2400" dirty="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11" name="TextBox 10">
            <a:extLst>
              <a:ext uri="{FF2B5EF4-FFF2-40B4-BE49-F238E27FC236}">
                <a16:creationId xmlns:a16="http://schemas.microsoft.com/office/drawing/2014/main" id="{0D533D5C-7746-5A98-A72B-C0BABDA787F5}"/>
              </a:ext>
            </a:extLst>
          </p:cNvPr>
          <p:cNvSpPr txBox="1"/>
          <p:nvPr/>
        </p:nvSpPr>
        <p:spPr>
          <a:xfrm>
            <a:off x="2072343" y="5062835"/>
            <a:ext cx="6210414" cy="1569660"/>
          </a:xfrm>
          <a:prstGeom prst="rect">
            <a:avLst/>
          </a:prstGeom>
          <a:noFill/>
          <a:ln>
            <a:solidFill>
              <a:schemeClr val="tx1"/>
            </a:solidFill>
          </a:ln>
        </p:spPr>
        <p:txBody>
          <a:bodyPr wrap="square" rtlCol="0">
            <a:spAutoFit/>
          </a:bodyPr>
          <a:lstStyle/>
          <a:p>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Social Chaos Due To Economic Inequality, </a:t>
            </a:r>
          </a:p>
          <a:p>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Digital Platform,  </a:t>
            </a:r>
          </a:p>
          <a:p>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International Development and Reconstruction, Change of Lifestyle</a:t>
            </a:r>
            <a:r>
              <a:rPr lang="ko-KR" altLang="en-US" sz="2400" dirty="0">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 </a:t>
            </a:r>
            <a:endParaRPr lang="en-PH" sz="2400" dirty="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10" name="Rectangle: Rounded Corners 9">
            <a:extLst>
              <a:ext uri="{FF2B5EF4-FFF2-40B4-BE49-F238E27FC236}">
                <a16:creationId xmlns:a16="http://schemas.microsoft.com/office/drawing/2014/main" id="{568BAFB4-07D9-096C-0F33-3FCAF0D21FE9}"/>
              </a:ext>
            </a:extLst>
          </p:cNvPr>
          <p:cNvSpPr/>
          <p:nvPr/>
        </p:nvSpPr>
        <p:spPr>
          <a:xfrm>
            <a:off x="4933001" y="816202"/>
            <a:ext cx="3987209" cy="859713"/>
          </a:xfrm>
          <a:prstGeom prst="roundRect">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PH" sz="2400" u="sng" dirty="0">
                <a:solidFill>
                  <a:schemeClr val="tx1"/>
                </a:solidFill>
                <a:latin typeface="Times New Roman" panose="02020603050405020304" pitchFamily="18" charset="0"/>
                <a:cs typeface="Times New Roman" panose="02020603050405020304" pitchFamily="18" charset="0"/>
              </a:rPr>
              <a:t>Most Serious Problem</a:t>
            </a:r>
          </a:p>
          <a:p>
            <a:r>
              <a:rPr lang="en-PH" sz="2400" dirty="0">
                <a:solidFill>
                  <a:schemeClr val="tx1"/>
                </a:solidFill>
                <a:latin typeface="Times New Roman" panose="02020603050405020304" pitchFamily="18" charset="0"/>
                <a:cs typeface="Times New Roman" panose="02020603050405020304" pitchFamily="18" charset="0"/>
              </a:rPr>
              <a:t>Spiriual and Physical Poverty</a:t>
            </a:r>
          </a:p>
        </p:txBody>
      </p:sp>
    </p:spTree>
    <p:extLst>
      <p:ext uri="{BB962C8B-B14F-4D97-AF65-F5344CB8AC3E}">
        <p14:creationId xmlns:p14="http://schemas.microsoft.com/office/powerpoint/2010/main" val="2992320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linds(horizontal)">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linds(horizontal)">
                                      <p:cBhvr>
                                        <p:cTn id="15" dur="500"/>
                                        <p:tgtEl>
                                          <p:spTgt spid="4"/>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linds(horizontal)">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blinds(horizontal)">
                                      <p:cBhvr>
                                        <p:cTn id="23" dur="500"/>
                                        <p:tgtEl>
                                          <p:spTgt spid="5"/>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blinds(horizontal)">
                                      <p:cBhvr>
                                        <p:cTn id="26" dur="5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8" grpId="0" animBg="1"/>
      <p:bldP spid="9" grpId="0" animBg="1"/>
      <p:bldP spid="11" grpId="0" animBg="1"/>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998B331-C5CA-47D5-8D5B-09B73FBD1350}"/>
              </a:ext>
            </a:extLst>
          </p:cNvPr>
          <p:cNvSpPr txBox="1"/>
          <p:nvPr/>
        </p:nvSpPr>
        <p:spPr>
          <a:xfrm>
            <a:off x="1178718" y="1493490"/>
            <a:ext cx="5986463"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Human Being (Life) = Spirit + Body (Flesh)</a:t>
            </a:r>
          </a:p>
        </p:txBody>
      </p:sp>
      <p:sp>
        <p:nvSpPr>
          <p:cNvPr id="4" name="TextBox 3">
            <a:extLst>
              <a:ext uri="{FF2B5EF4-FFF2-40B4-BE49-F238E27FC236}">
                <a16:creationId xmlns:a16="http://schemas.microsoft.com/office/drawing/2014/main" id="{76BF3C68-E2DF-497C-AE4D-6AB2D3C88847}"/>
              </a:ext>
            </a:extLst>
          </p:cNvPr>
          <p:cNvSpPr txBox="1"/>
          <p:nvPr/>
        </p:nvSpPr>
        <p:spPr>
          <a:xfrm>
            <a:off x="161925" y="426393"/>
            <a:ext cx="4152900"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Our life in this earth is limited</a:t>
            </a:r>
          </a:p>
        </p:txBody>
      </p:sp>
      <p:sp>
        <p:nvSpPr>
          <p:cNvPr id="5" name="TextBox 4">
            <a:extLst>
              <a:ext uri="{FF2B5EF4-FFF2-40B4-BE49-F238E27FC236}">
                <a16:creationId xmlns:a16="http://schemas.microsoft.com/office/drawing/2014/main" id="{0CD1067A-0553-40E3-8D56-424BDD59AC75}"/>
              </a:ext>
            </a:extLst>
          </p:cNvPr>
          <p:cNvSpPr txBox="1"/>
          <p:nvPr/>
        </p:nvSpPr>
        <p:spPr>
          <a:xfrm>
            <a:off x="517921" y="978657"/>
            <a:ext cx="7236619"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How can we make a better and fruitful life in this earth</a:t>
            </a:r>
          </a:p>
        </p:txBody>
      </p:sp>
      <p:sp>
        <p:nvSpPr>
          <p:cNvPr id="6" name="타원 5">
            <a:extLst>
              <a:ext uri="{FF2B5EF4-FFF2-40B4-BE49-F238E27FC236}">
                <a16:creationId xmlns:a16="http://schemas.microsoft.com/office/drawing/2014/main" id="{DA759EC7-0D1D-41E4-8A8E-ED6538FA5E26}"/>
              </a:ext>
            </a:extLst>
          </p:cNvPr>
          <p:cNvSpPr/>
          <p:nvPr/>
        </p:nvSpPr>
        <p:spPr>
          <a:xfrm>
            <a:off x="2550318" y="2114551"/>
            <a:ext cx="2814638" cy="414338"/>
          </a:xfrm>
          <a:prstGeom prst="ellipse">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cs typeface="Times New Roman" panose="02020603050405020304" pitchFamily="18" charset="0"/>
              </a:rPr>
              <a:t>Human Being</a:t>
            </a:r>
          </a:p>
        </p:txBody>
      </p:sp>
      <p:sp>
        <p:nvSpPr>
          <p:cNvPr id="7" name="타원 6">
            <a:extLst>
              <a:ext uri="{FF2B5EF4-FFF2-40B4-BE49-F238E27FC236}">
                <a16:creationId xmlns:a16="http://schemas.microsoft.com/office/drawing/2014/main" id="{57F335BD-3AF3-45F1-9E67-AD8DA7B1BC7F}"/>
              </a:ext>
            </a:extLst>
          </p:cNvPr>
          <p:cNvSpPr/>
          <p:nvPr/>
        </p:nvSpPr>
        <p:spPr>
          <a:xfrm>
            <a:off x="378619" y="2886075"/>
            <a:ext cx="3436144" cy="414338"/>
          </a:xfrm>
          <a:prstGeom prst="ellipse">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cs typeface="Times New Roman" panose="02020603050405020304" pitchFamily="18" charset="0"/>
              </a:rPr>
              <a:t>Spirit (Mindset)</a:t>
            </a:r>
          </a:p>
        </p:txBody>
      </p:sp>
      <p:sp>
        <p:nvSpPr>
          <p:cNvPr id="8" name="타원 7">
            <a:extLst>
              <a:ext uri="{FF2B5EF4-FFF2-40B4-BE49-F238E27FC236}">
                <a16:creationId xmlns:a16="http://schemas.microsoft.com/office/drawing/2014/main" id="{850C3E70-389F-4F84-B1F2-C971BDA282AF}"/>
              </a:ext>
            </a:extLst>
          </p:cNvPr>
          <p:cNvSpPr/>
          <p:nvPr/>
        </p:nvSpPr>
        <p:spPr>
          <a:xfrm>
            <a:off x="4314826" y="2886075"/>
            <a:ext cx="2593181" cy="414338"/>
          </a:xfrm>
          <a:prstGeom prst="ellipse">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cs typeface="Times New Roman" panose="02020603050405020304" pitchFamily="18" charset="0"/>
              </a:rPr>
              <a:t>Body (Flesh)</a:t>
            </a:r>
          </a:p>
        </p:txBody>
      </p:sp>
      <p:sp>
        <p:nvSpPr>
          <p:cNvPr id="9" name="화살표: 아래쪽 8">
            <a:extLst>
              <a:ext uri="{FF2B5EF4-FFF2-40B4-BE49-F238E27FC236}">
                <a16:creationId xmlns:a16="http://schemas.microsoft.com/office/drawing/2014/main" id="{85E193F4-08C7-403E-9735-8B750B940DF1}"/>
              </a:ext>
            </a:extLst>
          </p:cNvPr>
          <p:cNvSpPr/>
          <p:nvPr/>
        </p:nvSpPr>
        <p:spPr>
          <a:xfrm>
            <a:off x="3504009" y="2705248"/>
            <a:ext cx="907256" cy="171450"/>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sz="1350"/>
          </a:p>
        </p:txBody>
      </p:sp>
      <p:sp>
        <p:nvSpPr>
          <p:cNvPr id="10" name="화살표: 위로 구부러짐 9">
            <a:extLst>
              <a:ext uri="{FF2B5EF4-FFF2-40B4-BE49-F238E27FC236}">
                <a16:creationId xmlns:a16="http://schemas.microsoft.com/office/drawing/2014/main" id="{45572136-2060-422B-923D-471620149986}"/>
              </a:ext>
            </a:extLst>
          </p:cNvPr>
          <p:cNvSpPr/>
          <p:nvPr/>
        </p:nvSpPr>
        <p:spPr>
          <a:xfrm>
            <a:off x="2686051" y="3278982"/>
            <a:ext cx="2643189" cy="557213"/>
          </a:xfrm>
          <a:prstGeom prst="curvedUp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sz="1350">
              <a:solidFill>
                <a:schemeClr val="tx1"/>
              </a:solidFill>
            </a:endParaRPr>
          </a:p>
        </p:txBody>
      </p:sp>
      <p:sp>
        <p:nvSpPr>
          <p:cNvPr id="11" name="TextBox 10">
            <a:extLst>
              <a:ext uri="{FF2B5EF4-FFF2-40B4-BE49-F238E27FC236}">
                <a16:creationId xmlns:a16="http://schemas.microsoft.com/office/drawing/2014/main" id="{B4B8DCF4-94EA-4342-97AB-DEA7694F9F73}"/>
              </a:ext>
            </a:extLst>
          </p:cNvPr>
          <p:cNvSpPr txBox="1"/>
          <p:nvPr/>
        </p:nvSpPr>
        <p:spPr>
          <a:xfrm>
            <a:off x="3593307" y="3264694"/>
            <a:ext cx="1157288"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Control</a:t>
            </a:r>
          </a:p>
        </p:txBody>
      </p:sp>
      <p:sp>
        <p:nvSpPr>
          <p:cNvPr id="12" name="사각형: 둥근 모서리 11">
            <a:extLst>
              <a:ext uri="{FF2B5EF4-FFF2-40B4-BE49-F238E27FC236}">
                <a16:creationId xmlns:a16="http://schemas.microsoft.com/office/drawing/2014/main" id="{D959E879-C523-4111-A865-6A9402F0D358}"/>
              </a:ext>
            </a:extLst>
          </p:cNvPr>
          <p:cNvSpPr/>
          <p:nvPr/>
        </p:nvSpPr>
        <p:spPr>
          <a:xfrm>
            <a:off x="785813" y="3921919"/>
            <a:ext cx="2857500" cy="386254"/>
          </a:xfrm>
          <a:prstGeom prst="roundRec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cs typeface="Times New Roman" panose="02020603050405020304" pitchFamily="18" charset="0"/>
              </a:rPr>
              <a:t>Good Determination</a:t>
            </a:r>
          </a:p>
        </p:txBody>
      </p:sp>
      <p:sp>
        <p:nvSpPr>
          <p:cNvPr id="13" name="사각형: 둥근 모서리 12">
            <a:extLst>
              <a:ext uri="{FF2B5EF4-FFF2-40B4-BE49-F238E27FC236}">
                <a16:creationId xmlns:a16="http://schemas.microsoft.com/office/drawing/2014/main" id="{B936FDBD-3E84-434D-9237-BB662C7E93C4}"/>
              </a:ext>
            </a:extLst>
          </p:cNvPr>
          <p:cNvSpPr/>
          <p:nvPr/>
        </p:nvSpPr>
        <p:spPr>
          <a:xfrm>
            <a:off x="4514850" y="3921919"/>
            <a:ext cx="3924300" cy="421482"/>
          </a:xfrm>
          <a:prstGeom prst="roundRec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cs typeface="Times New Roman" panose="02020603050405020304" pitchFamily="18" charset="0"/>
              </a:rPr>
              <a:t>Good Action &amp; Good Result</a:t>
            </a:r>
          </a:p>
        </p:txBody>
      </p:sp>
      <p:sp>
        <p:nvSpPr>
          <p:cNvPr id="14" name="직사각형 13">
            <a:extLst>
              <a:ext uri="{FF2B5EF4-FFF2-40B4-BE49-F238E27FC236}">
                <a16:creationId xmlns:a16="http://schemas.microsoft.com/office/drawing/2014/main" id="{E7E7D345-2BBB-4636-8C29-6BD6D2B1A539}"/>
              </a:ext>
            </a:extLst>
          </p:cNvPr>
          <p:cNvSpPr/>
          <p:nvPr/>
        </p:nvSpPr>
        <p:spPr>
          <a:xfrm>
            <a:off x="471488" y="4757738"/>
            <a:ext cx="3629025" cy="38625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cs typeface="Times New Roman" panose="02020603050405020304" pitchFamily="18" charset="0"/>
              </a:rPr>
              <a:t>Transformation of Mindset</a:t>
            </a:r>
          </a:p>
        </p:txBody>
      </p:sp>
      <p:sp>
        <p:nvSpPr>
          <p:cNvPr id="15" name="직사각형 14">
            <a:extLst>
              <a:ext uri="{FF2B5EF4-FFF2-40B4-BE49-F238E27FC236}">
                <a16:creationId xmlns:a16="http://schemas.microsoft.com/office/drawing/2014/main" id="{704EC150-8581-4ACD-93A9-5A8783F55B05}"/>
              </a:ext>
            </a:extLst>
          </p:cNvPr>
          <p:cNvSpPr/>
          <p:nvPr/>
        </p:nvSpPr>
        <p:spPr>
          <a:xfrm>
            <a:off x="4514850" y="4746322"/>
            <a:ext cx="3924300" cy="41433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cs typeface="Times New Roman" panose="02020603050405020304" pitchFamily="18" charset="0"/>
              </a:rPr>
              <a:t>Good Economical Foundation</a:t>
            </a:r>
          </a:p>
        </p:txBody>
      </p:sp>
      <p:sp>
        <p:nvSpPr>
          <p:cNvPr id="16" name="화살표: 오른쪽 15">
            <a:extLst>
              <a:ext uri="{FF2B5EF4-FFF2-40B4-BE49-F238E27FC236}">
                <a16:creationId xmlns:a16="http://schemas.microsoft.com/office/drawing/2014/main" id="{8A9C52E6-9B9F-4E11-AE4D-B22766AF2930}"/>
              </a:ext>
            </a:extLst>
          </p:cNvPr>
          <p:cNvSpPr/>
          <p:nvPr/>
        </p:nvSpPr>
        <p:spPr>
          <a:xfrm>
            <a:off x="3957637" y="4021932"/>
            <a:ext cx="357188" cy="321469"/>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sz="1350"/>
          </a:p>
        </p:txBody>
      </p:sp>
      <p:sp>
        <p:nvSpPr>
          <p:cNvPr id="17" name="화살표: 위쪽 16">
            <a:extLst>
              <a:ext uri="{FF2B5EF4-FFF2-40B4-BE49-F238E27FC236}">
                <a16:creationId xmlns:a16="http://schemas.microsoft.com/office/drawing/2014/main" id="{E1BFD3A6-820F-4763-8229-ABE01E16A468}"/>
              </a:ext>
            </a:extLst>
          </p:cNvPr>
          <p:cNvSpPr/>
          <p:nvPr/>
        </p:nvSpPr>
        <p:spPr>
          <a:xfrm>
            <a:off x="2021682" y="4450556"/>
            <a:ext cx="864394" cy="164798"/>
          </a:xfrm>
          <a:prstGeom prst="upArrow">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sz="1350"/>
          </a:p>
        </p:txBody>
      </p:sp>
      <p:sp>
        <p:nvSpPr>
          <p:cNvPr id="18" name="화살표: 위쪽 17">
            <a:extLst>
              <a:ext uri="{FF2B5EF4-FFF2-40B4-BE49-F238E27FC236}">
                <a16:creationId xmlns:a16="http://schemas.microsoft.com/office/drawing/2014/main" id="{6DE6176C-8852-417E-815B-495492A34379}"/>
              </a:ext>
            </a:extLst>
          </p:cNvPr>
          <p:cNvSpPr/>
          <p:nvPr/>
        </p:nvSpPr>
        <p:spPr>
          <a:xfrm>
            <a:off x="5986463" y="4450556"/>
            <a:ext cx="921544" cy="164798"/>
          </a:xfrm>
          <a:prstGeom prst="upArrow">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sz="1350"/>
          </a:p>
        </p:txBody>
      </p:sp>
      <p:sp>
        <p:nvSpPr>
          <p:cNvPr id="3" name="TextBox 2">
            <a:extLst>
              <a:ext uri="{FF2B5EF4-FFF2-40B4-BE49-F238E27FC236}">
                <a16:creationId xmlns:a16="http://schemas.microsoft.com/office/drawing/2014/main" id="{E3C255EC-A1F5-F7D9-2DA0-F5F3A7E1D9FE}"/>
              </a:ext>
            </a:extLst>
          </p:cNvPr>
          <p:cNvSpPr txBox="1"/>
          <p:nvPr/>
        </p:nvSpPr>
        <p:spPr>
          <a:xfrm>
            <a:off x="723797" y="5486795"/>
            <a:ext cx="7374936" cy="830997"/>
          </a:xfrm>
          <a:prstGeom prst="rect">
            <a:avLst/>
          </a:prstGeom>
          <a:solidFill>
            <a:srgbClr val="FFCCFF"/>
          </a:solidFill>
          <a:ln>
            <a:solidFill>
              <a:schemeClr val="tx1"/>
            </a:solidFill>
          </a:ln>
        </p:spPr>
        <p:txBody>
          <a:bodyPr wrap="square" rtlCol="0">
            <a:spAutoFit/>
          </a:bodyPr>
          <a:lstStyle/>
          <a:p>
            <a:pPr algn="ctr"/>
            <a:r>
              <a:rPr lang="en-PH" sz="2400" dirty="0">
                <a:latin typeface="Times New Roman" panose="02020603050405020304" pitchFamily="18" charset="0"/>
                <a:cs typeface="Times New Roman" panose="02020603050405020304" pitchFamily="18" charset="0"/>
              </a:rPr>
              <a:t>We need to cultivate our life by transformation of mindset </a:t>
            </a:r>
          </a:p>
          <a:p>
            <a:pPr algn="ctr"/>
            <a:r>
              <a:rPr lang="en-PH" sz="2400" dirty="0">
                <a:latin typeface="Times New Roman" panose="02020603050405020304" pitchFamily="18" charset="0"/>
                <a:cs typeface="Times New Roman" panose="02020603050405020304" pitchFamily="18" charset="0"/>
              </a:rPr>
              <a:t>and economical foundation</a:t>
            </a:r>
          </a:p>
        </p:txBody>
      </p:sp>
    </p:spTree>
    <p:extLst>
      <p:ext uri="{BB962C8B-B14F-4D97-AF65-F5344CB8AC3E}">
        <p14:creationId xmlns:p14="http://schemas.microsoft.com/office/powerpoint/2010/main" val="3763253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linds(horizontal)">
                                      <p:cBhvr>
                                        <p:cTn id="15" dur="500"/>
                                        <p:tgtEl>
                                          <p:spTgt spid="9"/>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linds(horizontal)">
                                      <p:cBhvr>
                                        <p:cTn id="18" dur="500"/>
                                        <p:tgtEl>
                                          <p:spTgt spid="7"/>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blinds(horizontal)">
                                      <p:cBhvr>
                                        <p:cTn id="21" dur="500"/>
                                        <p:tgtEl>
                                          <p:spTgt spid="8"/>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blinds(horizontal)">
                                      <p:cBhvr>
                                        <p:cTn id="24" dur="500"/>
                                        <p:tgtEl>
                                          <p:spTgt spid="11"/>
                                        </p:tgtEl>
                                      </p:cBhvr>
                                    </p:animEffect>
                                  </p:childTnLst>
                                </p:cTn>
                              </p:par>
                              <p:par>
                                <p:cTn id="25" presetID="3" presetClass="entr" presetSubtype="1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linds(horizontal)">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blinds(horizontal)">
                                      <p:cBhvr>
                                        <p:cTn id="32" dur="500"/>
                                        <p:tgtEl>
                                          <p:spTgt spid="12"/>
                                        </p:tgtEl>
                                      </p:cBhvr>
                                    </p:animEffect>
                                  </p:childTnLst>
                                </p:cTn>
                              </p:par>
                              <p:par>
                                <p:cTn id="33" presetID="3" presetClass="entr" presetSubtype="10"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blinds(horizontal)">
                                      <p:cBhvr>
                                        <p:cTn id="35" dur="500"/>
                                        <p:tgtEl>
                                          <p:spTgt spid="16"/>
                                        </p:tgtEl>
                                      </p:cBhvr>
                                    </p:animEffect>
                                  </p:childTnLst>
                                </p:cTn>
                              </p:par>
                              <p:par>
                                <p:cTn id="36" presetID="3" presetClass="entr" presetSubtype="10" fill="hold" grpId="0" nodeType="with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blinds(horizontal)">
                                      <p:cBhvr>
                                        <p:cTn id="38" dur="500"/>
                                        <p:tgtEl>
                                          <p:spTgt spid="13"/>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blinds(horizontal)">
                                      <p:cBhvr>
                                        <p:cTn id="43" dur="500"/>
                                        <p:tgtEl>
                                          <p:spTgt spid="17"/>
                                        </p:tgtEl>
                                      </p:cBhvr>
                                    </p:animEffect>
                                  </p:childTnLst>
                                </p:cTn>
                              </p:par>
                              <p:par>
                                <p:cTn id="44" presetID="3" presetClass="entr" presetSubtype="10" fill="hold" grpId="0" nodeType="with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blinds(horizontal)">
                                      <p:cBhvr>
                                        <p:cTn id="46" dur="500"/>
                                        <p:tgtEl>
                                          <p:spTgt spid="14"/>
                                        </p:tgtEl>
                                      </p:cBhvr>
                                    </p:animEffect>
                                  </p:childTnLst>
                                </p:cTn>
                              </p:par>
                              <p:par>
                                <p:cTn id="47" presetID="3" presetClass="entr" presetSubtype="10" fill="hold" grpId="0" nodeType="with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blinds(horizontal)">
                                      <p:cBhvr>
                                        <p:cTn id="49" dur="500"/>
                                        <p:tgtEl>
                                          <p:spTgt spid="18"/>
                                        </p:tgtEl>
                                      </p:cBhvr>
                                    </p:animEffect>
                                  </p:childTnLst>
                                </p:cTn>
                              </p:par>
                              <p:par>
                                <p:cTn id="50" presetID="3" presetClass="entr" presetSubtype="10" fill="hold" grpId="0" nodeType="with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blinds(horizontal)">
                                      <p:cBhvr>
                                        <p:cTn id="52" dur="500"/>
                                        <p:tgtEl>
                                          <p:spTgt spid="15"/>
                                        </p:tgtEl>
                                      </p:cBhvr>
                                    </p:animEffec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P spid="7" grpId="0" animBg="1"/>
      <p:bldP spid="8" grpId="0" animBg="1"/>
      <p:bldP spid="9" grpId="0" animBg="1"/>
      <p:bldP spid="10" grpId="0" animBg="1"/>
      <p:bldP spid="11" grpId="0"/>
      <p:bldP spid="12" grpId="0" animBg="1"/>
      <p:bldP spid="13" grpId="0" animBg="1"/>
      <p:bldP spid="14" grpId="0" animBg="1"/>
      <p:bldP spid="15" grpId="0" animBg="1"/>
      <p:bldP spid="16" grpId="0" animBg="1"/>
      <p:bldP spid="17" grpId="0" animBg="1"/>
      <p:bldP spid="18" grpId="0" animBg="1"/>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A7F55D3-41F2-C886-17ED-0FE0FD5E56F7}"/>
              </a:ext>
            </a:extLst>
          </p:cNvPr>
          <p:cNvSpPr txBox="1"/>
          <p:nvPr/>
        </p:nvSpPr>
        <p:spPr>
          <a:xfrm>
            <a:off x="1336380" y="281742"/>
            <a:ext cx="5596048" cy="461665"/>
          </a:xfrm>
          <a:prstGeom prst="rect">
            <a:avLst/>
          </a:prstGeom>
          <a:solidFill>
            <a:srgbClr val="66FFFF"/>
          </a:solidFill>
          <a:ln>
            <a:solidFill>
              <a:schemeClr val="tx1"/>
            </a:solidFill>
          </a:ln>
        </p:spPr>
        <p:txBody>
          <a:bodyPr wrap="square" rtlCol="0">
            <a:spAutoFit/>
          </a:bodyPr>
          <a:lstStyle/>
          <a:p>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Elements needed to improve quality of life</a:t>
            </a:r>
            <a:r>
              <a:rPr lang="ko-KR" altLang="en-US" sz="2400" dirty="0">
                <a:latin typeface="Times New Roman" panose="02020603050405020304" pitchFamily="18" charset="0"/>
                <a:ea typeface="HY견명조" panose="02030600000101010101" pitchFamily="18" charset="-127"/>
                <a:cs typeface="Times New Roman" panose="02020603050405020304" pitchFamily="18" charset="0"/>
              </a:rPr>
              <a:t> </a:t>
            </a:r>
            <a:endParaRPr lang="en-PH" sz="2400" dirty="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3" name="Oval 2">
            <a:extLst>
              <a:ext uri="{FF2B5EF4-FFF2-40B4-BE49-F238E27FC236}">
                <a16:creationId xmlns:a16="http://schemas.microsoft.com/office/drawing/2014/main" id="{41DCCB90-85BF-D889-19CD-BDA40D1225DA}"/>
              </a:ext>
            </a:extLst>
          </p:cNvPr>
          <p:cNvSpPr/>
          <p:nvPr/>
        </p:nvSpPr>
        <p:spPr>
          <a:xfrm>
            <a:off x="561975" y="1105787"/>
            <a:ext cx="3076576" cy="483188"/>
          </a:xfrm>
          <a:prstGeom prst="ellipse">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Spiritual Aspect</a:t>
            </a:r>
          </a:p>
        </p:txBody>
      </p:sp>
      <p:sp>
        <p:nvSpPr>
          <p:cNvPr id="4" name="Oval 3">
            <a:extLst>
              <a:ext uri="{FF2B5EF4-FFF2-40B4-BE49-F238E27FC236}">
                <a16:creationId xmlns:a16="http://schemas.microsoft.com/office/drawing/2014/main" id="{8C093933-A861-9C11-3072-A6AB1A903039}"/>
              </a:ext>
            </a:extLst>
          </p:cNvPr>
          <p:cNvSpPr/>
          <p:nvPr/>
        </p:nvSpPr>
        <p:spPr>
          <a:xfrm>
            <a:off x="3897603" y="1093251"/>
            <a:ext cx="4983459" cy="554523"/>
          </a:xfrm>
          <a:prstGeom prst="ellipse">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altLang="ko-KR"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Physical Aspect</a:t>
            </a:r>
            <a:r>
              <a:rPr lang="ko-KR" altLang="en-US"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(Economy)</a:t>
            </a:r>
            <a:endParaRPr lang="en-PH"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5" name="Arrow: Down 4">
            <a:extLst>
              <a:ext uri="{FF2B5EF4-FFF2-40B4-BE49-F238E27FC236}">
                <a16:creationId xmlns:a16="http://schemas.microsoft.com/office/drawing/2014/main" id="{04904FCE-F6B7-A418-F1E6-C2E07FEA754A}"/>
              </a:ext>
            </a:extLst>
          </p:cNvPr>
          <p:cNvSpPr/>
          <p:nvPr/>
        </p:nvSpPr>
        <p:spPr>
          <a:xfrm>
            <a:off x="3072753" y="867764"/>
            <a:ext cx="1390649" cy="333375"/>
          </a:xfrm>
          <a:prstGeom prst="downArrow">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6" name="TextBox 5">
            <a:extLst>
              <a:ext uri="{FF2B5EF4-FFF2-40B4-BE49-F238E27FC236}">
                <a16:creationId xmlns:a16="http://schemas.microsoft.com/office/drawing/2014/main" id="{9C038C96-F7D4-5FDC-796E-3E3DBF675508}"/>
              </a:ext>
            </a:extLst>
          </p:cNvPr>
          <p:cNvSpPr txBox="1"/>
          <p:nvPr/>
        </p:nvSpPr>
        <p:spPr>
          <a:xfrm>
            <a:off x="2729905" y="1706573"/>
            <a:ext cx="3894175" cy="461665"/>
          </a:xfrm>
          <a:prstGeom prst="rect">
            <a:avLst/>
          </a:prstGeom>
          <a:noFill/>
        </p:spPr>
        <p:txBody>
          <a:bodyPr wrap="square" rtlCol="0">
            <a:spAutoFit/>
          </a:bodyPr>
          <a:lstStyle/>
          <a:p>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Should work in combination</a:t>
            </a:r>
            <a:endParaRPr lang="ko-KR" altLang="en-US" sz="2400" dirty="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7" name="TextBox 6">
            <a:extLst>
              <a:ext uri="{FF2B5EF4-FFF2-40B4-BE49-F238E27FC236}">
                <a16:creationId xmlns:a16="http://schemas.microsoft.com/office/drawing/2014/main" id="{70666250-FDBC-47B2-D755-692BDB5EDF84}"/>
              </a:ext>
            </a:extLst>
          </p:cNvPr>
          <p:cNvSpPr txBox="1"/>
          <p:nvPr/>
        </p:nvSpPr>
        <p:spPr>
          <a:xfrm>
            <a:off x="551391" y="2497395"/>
            <a:ext cx="8534400" cy="1446550"/>
          </a:xfrm>
          <a:prstGeom prst="rect">
            <a:avLst/>
          </a:prstGeom>
          <a:noFill/>
          <a:ln>
            <a:solidFill>
              <a:schemeClr val="tx1"/>
            </a:solidFill>
          </a:ln>
        </p:spPr>
        <p:txBody>
          <a:bodyPr wrap="square" rtlCol="0">
            <a:spAutoFit/>
          </a:bodyPr>
          <a:lstStyle/>
          <a:p>
            <a:r>
              <a:rPr lang="en-PH" sz="2200" dirty="0">
                <a:latin typeface="Times New Roman" panose="02020603050405020304" pitchFamily="18" charset="0"/>
                <a:ea typeface="HY견명조" panose="02030600000101010101" pitchFamily="18" charset="-127"/>
                <a:cs typeface="Times New Roman" panose="02020603050405020304" pitchFamily="18" charset="0"/>
              </a:rPr>
              <a:t>No matter how much resources and capital they have, if the spirit of the person using those resources and capital is not right, those resources and capital will not be used well and will be wasted, ultimately lowering the quality of life.</a:t>
            </a:r>
          </a:p>
        </p:txBody>
      </p:sp>
      <p:sp>
        <p:nvSpPr>
          <p:cNvPr id="8" name="TextBox 7">
            <a:extLst>
              <a:ext uri="{FF2B5EF4-FFF2-40B4-BE49-F238E27FC236}">
                <a16:creationId xmlns:a16="http://schemas.microsoft.com/office/drawing/2014/main" id="{A5513C45-A8A6-DB1F-CEEF-6F3FA3AE3020}"/>
              </a:ext>
            </a:extLst>
          </p:cNvPr>
          <p:cNvSpPr txBox="1"/>
          <p:nvPr/>
        </p:nvSpPr>
        <p:spPr>
          <a:xfrm>
            <a:off x="417216" y="4167322"/>
            <a:ext cx="8534400" cy="1107996"/>
          </a:xfrm>
          <a:prstGeom prst="rect">
            <a:avLst/>
          </a:prstGeom>
          <a:noFill/>
          <a:ln>
            <a:solidFill>
              <a:schemeClr val="tx1"/>
            </a:solidFill>
          </a:ln>
        </p:spPr>
        <p:txBody>
          <a:bodyPr wrap="square" rtlCol="0">
            <a:spAutoFit/>
          </a:bodyPr>
          <a:lstStyle/>
          <a:p>
            <a:r>
              <a:rPr lang="en-PH" sz="2200" dirty="0">
                <a:latin typeface="Times New Roman" panose="02020603050405020304" pitchFamily="18" charset="0"/>
                <a:ea typeface="HY견명조" panose="02030600000101010101" pitchFamily="18" charset="-127"/>
                <a:cs typeface="Times New Roman" panose="02020603050405020304" pitchFamily="18" charset="0"/>
              </a:rPr>
              <a:t>Even if the resources and capital are small, if the spirit of the person using the resources and capital is right and enterprising, the quality of life will improve and influence those around them.</a:t>
            </a:r>
          </a:p>
        </p:txBody>
      </p:sp>
      <p:sp>
        <p:nvSpPr>
          <p:cNvPr id="9" name="Rectangle: Rounded Corners 8">
            <a:extLst>
              <a:ext uri="{FF2B5EF4-FFF2-40B4-BE49-F238E27FC236}">
                <a16:creationId xmlns:a16="http://schemas.microsoft.com/office/drawing/2014/main" id="{03EF2787-4359-1EAE-637F-5B86034AD9CD}"/>
              </a:ext>
            </a:extLst>
          </p:cNvPr>
          <p:cNvSpPr/>
          <p:nvPr/>
        </p:nvSpPr>
        <p:spPr>
          <a:xfrm>
            <a:off x="417216" y="5498696"/>
            <a:ext cx="8357854" cy="1149234"/>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Korea is a model that has achieved economic development through the combined effects of spiritual and physical aspects, that is, economic aspects.</a:t>
            </a:r>
          </a:p>
        </p:txBody>
      </p:sp>
    </p:spTree>
    <p:extLst>
      <p:ext uri="{BB962C8B-B14F-4D97-AF65-F5344CB8AC3E}">
        <p14:creationId xmlns:p14="http://schemas.microsoft.com/office/powerpoint/2010/main" val="1814534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linds(horizontal)">
                                      <p:cBhvr>
                                        <p:cTn id="10" dur="500"/>
                                        <p:tgtEl>
                                          <p:spTgt spid="3"/>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linds(horizontal)">
                                      <p:cBhvr>
                                        <p:cTn id="13" dur="500"/>
                                        <p:tgtEl>
                                          <p:spTgt spid="4"/>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linds(horizontal)">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linds(horizontal)">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blinds(horizontal)">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blinds(horizontal)">
                                      <p:cBhvr>
                                        <p:cTn id="3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p:bldP spid="7" grpId="0" animBg="1"/>
      <p:bldP spid="8" grpId="0" animBg="1"/>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Box 1">
            <a:extLst>
              <a:ext uri="{FF2B5EF4-FFF2-40B4-BE49-F238E27FC236}">
                <a16:creationId xmlns:a16="http://schemas.microsoft.com/office/drawing/2014/main" id="{9814ABFB-D893-F404-3511-98477B3F8CD9}"/>
              </a:ext>
            </a:extLst>
          </p:cNvPr>
          <p:cNvSpPr txBox="1">
            <a:spLocks noChangeArrowheads="1"/>
          </p:cNvSpPr>
          <p:nvPr/>
        </p:nvSpPr>
        <p:spPr bwMode="auto">
          <a:xfrm>
            <a:off x="409575" y="180975"/>
            <a:ext cx="47815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hangingPunct="1">
              <a:lnSpc>
                <a:spcPct val="100000"/>
              </a:lnSpc>
              <a:spcBef>
                <a:spcPct val="0"/>
              </a:spcBef>
              <a:buFontTx/>
              <a:buNone/>
            </a:pPr>
            <a:r>
              <a:rPr lang="en-PH" altLang="en-US" sz="2400" dirty="0">
                <a:latin typeface="Times New Roman" panose="02020603050405020304" pitchFamily="18" charset="0"/>
                <a:ea typeface="HY견명조" panose="02030600000101010101" pitchFamily="18" charset="-127"/>
                <a:cs typeface="Times New Roman" panose="02020603050405020304" pitchFamily="18" charset="0"/>
              </a:rPr>
              <a:t>1.  Poverty History</a:t>
            </a:r>
          </a:p>
        </p:txBody>
      </p:sp>
      <p:sp>
        <p:nvSpPr>
          <p:cNvPr id="3" name="TextBox 2">
            <a:extLst>
              <a:ext uri="{FF2B5EF4-FFF2-40B4-BE49-F238E27FC236}">
                <a16:creationId xmlns:a16="http://schemas.microsoft.com/office/drawing/2014/main" id="{05AEE84F-6CC3-4B63-BF2B-69718B2AB893}"/>
              </a:ext>
            </a:extLst>
          </p:cNvPr>
          <p:cNvSpPr txBox="1">
            <a:spLocks noChangeArrowheads="1"/>
          </p:cNvSpPr>
          <p:nvPr/>
        </p:nvSpPr>
        <p:spPr bwMode="auto">
          <a:xfrm>
            <a:off x="184150" y="787400"/>
            <a:ext cx="6950075" cy="430213"/>
          </a:xfrm>
          <a:prstGeom prst="rect">
            <a:avLst/>
          </a:prstGeom>
          <a:solidFill>
            <a:srgbClr val="66FFFF"/>
          </a:solidFill>
          <a:ln w="9525">
            <a:solidFill>
              <a:schemeClr val="tx1"/>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hangingPunct="1">
              <a:lnSpc>
                <a:spcPct val="100000"/>
              </a:lnSpc>
              <a:spcBef>
                <a:spcPct val="0"/>
              </a:spcBef>
              <a:buFontTx/>
              <a:buNone/>
            </a:pPr>
            <a:r>
              <a:rPr lang="en-PH" altLang="en-US" sz="2200">
                <a:latin typeface="Times New Roman" panose="02020603050405020304" pitchFamily="18" charset="0"/>
                <a:ea typeface="HY견명조" panose="02030600000101010101" pitchFamily="18" charset="-127"/>
                <a:cs typeface="Times New Roman" panose="02020603050405020304" pitchFamily="18" charset="0"/>
              </a:rPr>
              <a:t>The World War II was the turning point of the world history</a:t>
            </a:r>
          </a:p>
        </p:txBody>
      </p:sp>
      <p:pic>
        <p:nvPicPr>
          <p:cNvPr id="21508" name="Picture 3" descr="A close up of a map&#10;&#10;Description automatically generated">
            <a:extLst>
              <a:ext uri="{FF2B5EF4-FFF2-40B4-BE49-F238E27FC236}">
                <a16:creationId xmlns:a16="http://schemas.microsoft.com/office/drawing/2014/main" id="{391B14B5-331D-B964-CEC0-6D6CE493A9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950" y="2581275"/>
            <a:ext cx="8928100"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965C3379-FCFE-7BEA-EF76-765651827A0A}"/>
              </a:ext>
            </a:extLst>
          </p:cNvPr>
          <p:cNvSpPr txBox="1">
            <a:spLocks noChangeArrowheads="1"/>
          </p:cNvSpPr>
          <p:nvPr/>
        </p:nvSpPr>
        <p:spPr bwMode="auto">
          <a:xfrm>
            <a:off x="174625" y="1377950"/>
            <a:ext cx="77406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defTabSz="914400">
              <a:lnSpc>
                <a:spcPct val="100000"/>
              </a:lnSpc>
              <a:spcBef>
                <a:spcPct val="0"/>
              </a:spcBef>
              <a:buFontTx/>
              <a:buNone/>
            </a:pPr>
            <a:r>
              <a:rPr lang="en-US" altLang="en-US" sz="2400">
                <a:solidFill>
                  <a:srgbClr val="202124"/>
                </a:solidFill>
                <a:latin typeface="Times New Roman" panose="02020603050405020304" pitchFamily="18" charset="0"/>
                <a:ea typeface="inherit"/>
                <a:cs typeface="Times New Roman" panose="02020603050405020304" pitchFamily="18" charset="0"/>
              </a:rPr>
              <a:t>Beginning in 1945, Asian and African countries that had been colonized by the West began to gain independence</a:t>
            </a:r>
            <a:r>
              <a:rPr lang="en-US" altLang="en-US" sz="700">
                <a:latin typeface="Times New Roman" panose="02020603050405020304" pitchFamily="18" charset="0"/>
                <a:ea typeface="inherit"/>
                <a:cs typeface="Times New Roman" panose="02020603050405020304" pitchFamily="18" charset="0"/>
              </a:rPr>
              <a:t> </a:t>
            </a:r>
            <a:endParaRPr lang="en-US" altLang="en-US" sz="2000">
              <a:latin typeface="Times New Roman" panose="02020603050405020304" pitchFamily="18" charset="0"/>
              <a:ea typeface="inherit"/>
              <a:cs typeface="Times New Roman" panose="02020603050405020304" pitchFamily="18" charset="0"/>
            </a:endParaRPr>
          </a:p>
        </p:txBody>
      </p:sp>
      <p:sp>
        <p:nvSpPr>
          <p:cNvPr id="6" name="TextBox 5">
            <a:extLst>
              <a:ext uri="{FF2B5EF4-FFF2-40B4-BE49-F238E27FC236}">
                <a16:creationId xmlns:a16="http://schemas.microsoft.com/office/drawing/2014/main" id="{E5B1848D-E00B-8236-94F4-94441628C6C1}"/>
              </a:ext>
            </a:extLst>
          </p:cNvPr>
          <p:cNvSpPr txBox="1">
            <a:spLocks noChangeArrowheads="1"/>
          </p:cNvSpPr>
          <p:nvPr/>
        </p:nvSpPr>
        <p:spPr bwMode="auto">
          <a:xfrm>
            <a:off x="4181475" y="5886450"/>
            <a:ext cx="2079625" cy="461963"/>
          </a:xfrm>
          <a:prstGeom prst="rect">
            <a:avLst/>
          </a:prstGeom>
          <a:solidFill>
            <a:srgbClr val="66FFFF"/>
          </a:solidFill>
          <a:ln w="9525">
            <a:solidFill>
              <a:schemeClr val="tx1"/>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hangingPunct="1">
              <a:lnSpc>
                <a:spcPct val="100000"/>
              </a:lnSpc>
              <a:spcBef>
                <a:spcPct val="0"/>
              </a:spcBef>
              <a:buFontTx/>
              <a:buNone/>
            </a:pPr>
            <a:r>
              <a:rPr lang="en-PH" altLang="en-US" sz="2400">
                <a:latin typeface="Times New Roman" panose="02020603050405020304" pitchFamily="18" charset="0"/>
                <a:ea typeface="HY견명조" panose="02030600000101010101" pitchFamily="18" charset="-127"/>
                <a:cs typeface="Times New Roman" panose="02020603050405020304" pitchFamily="18" charset="0"/>
              </a:rPr>
              <a:t>Poor Countries</a:t>
            </a:r>
          </a:p>
        </p:txBody>
      </p:sp>
      <p:cxnSp>
        <p:nvCxnSpPr>
          <p:cNvPr id="7" name="Straight Arrow Connector 6">
            <a:extLst>
              <a:ext uri="{FF2B5EF4-FFF2-40B4-BE49-F238E27FC236}">
                <a16:creationId xmlns:a16="http://schemas.microsoft.com/office/drawing/2014/main" id="{92F1E88F-4E42-3A9D-FBA1-BD74A573578E}"/>
              </a:ext>
            </a:extLst>
          </p:cNvPr>
          <p:cNvCxnSpPr>
            <a:cxnSpLocks/>
            <a:stCxn id="6" idx="0"/>
          </p:cNvCxnSpPr>
          <p:nvPr/>
        </p:nvCxnSpPr>
        <p:spPr>
          <a:xfrm flipH="1" flipV="1">
            <a:off x="4932363" y="4808538"/>
            <a:ext cx="288925" cy="1077912"/>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C4462D7B-729A-2A9F-8B35-376D007BABD3}"/>
              </a:ext>
            </a:extLst>
          </p:cNvPr>
          <p:cNvCxnSpPr>
            <a:cxnSpLocks/>
            <a:stCxn id="6" idx="0"/>
          </p:cNvCxnSpPr>
          <p:nvPr/>
        </p:nvCxnSpPr>
        <p:spPr>
          <a:xfrm flipV="1">
            <a:off x="5221288" y="4356100"/>
            <a:ext cx="1468437" cy="153035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452775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par>
                                <p:cTn id="18" presetID="3" presetClass="entr" presetSubtype="10"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blinds(horizontal)">
                                      <p:cBhvr>
                                        <p:cTn id="20" dur="500"/>
                                        <p:tgtEl>
                                          <p:spTgt spid="8"/>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linds(horizontal)">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a:extLst>
              <a:ext uri="{FF2B5EF4-FFF2-40B4-BE49-F238E27FC236}">
                <a16:creationId xmlns:a16="http://schemas.microsoft.com/office/drawing/2014/main" id="{1D44A1DD-D01C-1507-8499-89A95BCEAECB}"/>
              </a:ext>
            </a:extLst>
          </p:cNvPr>
          <p:cNvSpPr txBox="1">
            <a:spLocks noChangeArrowheads="1"/>
          </p:cNvSpPr>
          <p:nvPr/>
        </p:nvSpPr>
        <p:spPr bwMode="auto">
          <a:xfrm>
            <a:off x="282428" y="390525"/>
            <a:ext cx="3505200" cy="460375"/>
          </a:xfrm>
          <a:prstGeom prst="rect">
            <a:avLst/>
          </a:prstGeom>
          <a:solidFill>
            <a:srgbClr val="66FFFF"/>
          </a:solidFill>
          <a:ln w="9525">
            <a:solidFill>
              <a:schemeClr val="tx1"/>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hangingPunct="1">
              <a:lnSpc>
                <a:spcPct val="100000"/>
              </a:lnSpc>
              <a:spcBef>
                <a:spcPct val="50000"/>
              </a:spcBef>
              <a:buFontTx/>
              <a:buNone/>
            </a:pPr>
            <a:r>
              <a:rPr lang="en-PH" altLang="ko-KR" sz="2400">
                <a:latin typeface="Times New Roman" panose="02020603050405020304" pitchFamily="18" charset="0"/>
                <a:ea typeface="HY견명조" panose="02030600000101010101" pitchFamily="18" charset="-127"/>
                <a:cs typeface="Times New Roman" panose="02020603050405020304" pitchFamily="18" charset="0"/>
              </a:rPr>
              <a:t>World</a:t>
            </a:r>
            <a:r>
              <a:rPr lang="ko-KR" altLang="en-US" sz="2400">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400">
                <a:latin typeface="Times New Roman" panose="02020603050405020304" pitchFamily="18" charset="0"/>
                <a:ea typeface="HY견명조" panose="02030600000101010101" pitchFamily="18" charset="-127"/>
                <a:cs typeface="Times New Roman" panose="02020603050405020304" pitchFamily="18" charset="0"/>
              </a:rPr>
              <a:t>Poverty by Income</a:t>
            </a:r>
            <a:r>
              <a:rPr lang="en-US" altLang="ko-KR" sz="2400">
                <a:latin typeface="Times New Roman" panose="02020603050405020304" pitchFamily="18" charset="0"/>
                <a:ea typeface="HY견명조" panose="02030600000101010101" pitchFamily="18" charset="-127"/>
                <a:cs typeface="Times New Roman" panose="02020603050405020304" pitchFamily="18" charset="0"/>
              </a:rPr>
              <a:t> </a:t>
            </a:r>
          </a:p>
        </p:txBody>
      </p:sp>
      <p:sp>
        <p:nvSpPr>
          <p:cNvPr id="3" name="TextBox 11">
            <a:extLst>
              <a:ext uri="{FF2B5EF4-FFF2-40B4-BE49-F238E27FC236}">
                <a16:creationId xmlns:a16="http://schemas.microsoft.com/office/drawing/2014/main" id="{B59FB272-1902-2396-D243-A01221DB11F4}"/>
              </a:ext>
            </a:extLst>
          </p:cNvPr>
          <p:cNvSpPr txBox="1">
            <a:spLocks noChangeArrowheads="1"/>
          </p:cNvSpPr>
          <p:nvPr/>
        </p:nvSpPr>
        <p:spPr bwMode="auto">
          <a:xfrm>
            <a:off x="4408967" y="390525"/>
            <a:ext cx="16090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hangingPunct="1">
              <a:lnSpc>
                <a:spcPct val="100000"/>
              </a:lnSpc>
              <a:spcBef>
                <a:spcPct val="0"/>
              </a:spcBef>
              <a:buFontTx/>
              <a:buNone/>
            </a:pPr>
            <a:r>
              <a:rPr lang="en-PH" altLang="en-US" sz="2400" dirty="0">
                <a:latin typeface="Times New Roman" panose="02020603050405020304" pitchFamily="18" charset="0"/>
                <a:ea typeface="HY견명조" panose="02030600000101010101" pitchFamily="18" charset="-127"/>
                <a:cs typeface="Times New Roman" panose="02020603050405020304" pitchFamily="18" charset="0"/>
              </a:rPr>
              <a:t>Year 2025</a:t>
            </a:r>
          </a:p>
        </p:txBody>
      </p:sp>
      <p:sp>
        <p:nvSpPr>
          <p:cNvPr id="4" name="TextBox 1">
            <a:extLst>
              <a:ext uri="{FF2B5EF4-FFF2-40B4-BE49-F238E27FC236}">
                <a16:creationId xmlns:a16="http://schemas.microsoft.com/office/drawing/2014/main" id="{6D43626D-EFCD-C1C3-8FAE-3591792B8B53}"/>
              </a:ext>
            </a:extLst>
          </p:cNvPr>
          <p:cNvSpPr txBox="1">
            <a:spLocks noChangeArrowheads="1"/>
          </p:cNvSpPr>
          <p:nvPr/>
        </p:nvSpPr>
        <p:spPr bwMode="auto">
          <a:xfrm>
            <a:off x="176213" y="1033463"/>
            <a:ext cx="53213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hangingPunct="1">
              <a:lnSpc>
                <a:spcPct val="100000"/>
              </a:lnSpc>
              <a:spcBef>
                <a:spcPct val="0"/>
              </a:spcBef>
              <a:buFontTx/>
              <a:buNone/>
            </a:pPr>
            <a:r>
              <a:rPr lang="en-PH" altLang="en-US" sz="2400" dirty="0">
                <a:latin typeface="Times New Roman" panose="02020603050405020304" pitchFamily="18" charset="0"/>
                <a:cs typeface="Times New Roman" panose="02020603050405020304" pitchFamily="18" charset="0"/>
              </a:rPr>
              <a:t>World Population in 2025: 8,200 Million </a:t>
            </a:r>
          </a:p>
        </p:txBody>
      </p:sp>
      <p:sp>
        <p:nvSpPr>
          <p:cNvPr id="5" name="TextBox 12">
            <a:extLst>
              <a:ext uri="{FF2B5EF4-FFF2-40B4-BE49-F238E27FC236}">
                <a16:creationId xmlns:a16="http://schemas.microsoft.com/office/drawing/2014/main" id="{BE0E7D8E-5AC7-F90F-065F-6F86ECDFB906}"/>
              </a:ext>
            </a:extLst>
          </p:cNvPr>
          <p:cNvSpPr txBox="1">
            <a:spLocks noChangeArrowheads="1"/>
          </p:cNvSpPr>
          <p:nvPr/>
        </p:nvSpPr>
        <p:spPr bwMode="auto">
          <a:xfrm>
            <a:off x="176213" y="1668463"/>
            <a:ext cx="8382996" cy="46166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hangingPunct="1">
              <a:lnSpc>
                <a:spcPct val="100000"/>
              </a:lnSpc>
              <a:spcBef>
                <a:spcPct val="0"/>
              </a:spcBef>
              <a:buFontTx/>
              <a:buNone/>
            </a:pPr>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Poverty Line base on 2021 PPP(Purchasing Power Parity) Income </a:t>
            </a:r>
            <a:endParaRPr lang="en-PH" altLang="en-US" sz="2400" dirty="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6" name="Speech Bubble: Rectangle with Corners Rounded 5">
            <a:extLst>
              <a:ext uri="{FF2B5EF4-FFF2-40B4-BE49-F238E27FC236}">
                <a16:creationId xmlns:a16="http://schemas.microsoft.com/office/drawing/2014/main" id="{9B5A6585-0782-1AF9-C791-B8394A3165C3}"/>
              </a:ext>
            </a:extLst>
          </p:cNvPr>
          <p:cNvSpPr/>
          <p:nvPr/>
        </p:nvSpPr>
        <p:spPr>
          <a:xfrm>
            <a:off x="6639368" y="403262"/>
            <a:ext cx="2371725" cy="1012973"/>
          </a:xfrm>
          <a:prstGeom prst="wedgeRoundRectCallout">
            <a:avLst>
              <a:gd name="adj1" fmla="val -78505"/>
              <a:gd name="adj2" fmla="val 70399"/>
              <a:gd name="adj3" fmla="val 166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ltLang="en-US" sz="2200" dirty="0">
                <a:solidFill>
                  <a:srgbClr val="202124"/>
                </a:solidFill>
                <a:latin typeface="Times New Roman" panose="02020603050405020304" pitchFamily="18" charset="0"/>
                <a:ea typeface="inherit"/>
                <a:cs typeface="Times New Roman" panose="02020603050405020304" pitchFamily="18" charset="0"/>
              </a:rPr>
              <a:t>International poverty line by the World Bank</a:t>
            </a:r>
            <a:r>
              <a:rPr lang="en-US" altLang="en-US" sz="2200" dirty="0">
                <a:solidFill>
                  <a:schemeClr val="tx1"/>
                </a:solidFill>
                <a:latin typeface="Times New Roman" panose="02020603050405020304" pitchFamily="18" charset="0"/>
                <a:cs typeface="Times New Roman" panose="02020603050405020304" pitchFamily="18" charset="0"/>
              </a:rPr>
              <a:t> </a:t>
            </a:r>
          </a:p>
        </p:txBody>
      </p:sp>
      <p:sp>
        <p:nvSpPr>
          <p:cNvPr id="7" name="TextBox 6">
            <a:extLst>
              <a:ext uri="{FF2B5EF4-FFF2-40B4-BE49-F238E27FC236}">
                <a16:creationId xmlns:a16="http://schemas.microsoft.com/office/drawing/2014/main" id="{CDF8D63D-02E8-952B-D3D6-F287F22D7EE3}"/>
              </a:ext>
            </a:extLst>
          </p:cNvPr>
          <p:cNvSpPr txBox="1"/>
          <p:nvPr/>
        </p:nvSpPr>
        <p:spPr>
          <a:xfrm>
            <a:off x="314323" y="2561734"/>
            <a:ext cx="4239957" cy="461665"/>
          </a:xfrm>
          <a:prstGeom prst="rect">
            <a:avLst/>
          </a:prstGeom>
          <a:noFill/>
          <a:ln>
            <a:solidFill>
              <a:schemeClr val="tx1"/>
            </a:solidFill>
          </a:ln>
        </p:spPr>
        <p:txBody>
          <a:bodyPr wrap="square" rtlCol="0">
            <a:spAutoFit/>
          </a:bodyPr>
          <a:lstStyle/>
          <a:p>
            <a:r>
              <a:rPr lang="en-PH" sz="2400" dirty="0">
                <a:latin typeface="Times New Roman" panose="02020603050405020304" pitchFamily="18" charset="0"/>
                <a:cs typeface="Times New Roman" panose="02020603050405020304" pitchFamily="18" charset="0"/>
              </a:rPr>
              <a:t>Low-Income Countries</a:t>
            </a:r>
          </a:p>
        </p:txBody>
      </p:sp>
      <p:sp>
        <p:nvSpPr>
          <p:cNvPr id="8" name="TextBox 7">
            <a:extLst>
              <a:ext uri="{FF2B5EF4-FFF2-40B4-BE49-F238E27FC236}">
                <a16:creationId xmlns:a16="http://schemas.microsoft.com/office/drawing/2014/main" id="{E853B9D0-D4D5-AC02-AEE7-98CCA74F49FF}"/>
              </a:ext>
            </a:extLst>
          </p:cNvPr>
          <p:cNvSpPr txBox="1"/>
          <p:nvPr/>
        </p:nvSpPr>
        <p:spPr>
          <a:xfrm>
            <a:off x="282427" y="4071795"/>
            <a:ext cx="4239957" cy="461665"/>
          </a:xfrm>
          <a:prstGeom prst="rect">
            <a:avLst/>
          </a:prstGeom>
          <a:noFill/>
          <a:ln>
            <a:solidFill>
              <a:schemeClr val="tx1"/>
            </a:solidFill>
          </a:ln>
        </p:spPr>
        <p:txBody>
          <a:bodyPr wrap="square" rtlCol="0">
            <a:spAutoFit/>
          </a:bodyPr>
          <a:lstStyle/>
          <a:p>
            <a:r>
              <a:rPr lang="en-PH" sz="2400" dirty="0">
                <a:latin typeface="Times New Roman" panose="02020603050405020304" pitchFamily="18" charset="0"/>
                <a:cs typeface="Times New Roman" panose="02020603050405020304" pitchFamily="18" charset="0"/>
              </a:rPr>
              <a:t>Lower-Middle Income Countries</a:t>
            </a:r>
          </a:p>
        </p:txBody>
      </p:sp>
      <p:sp>
        <p:nvSpPr>
          <p:cNvPr id="9" name="TextBox 8">
            <a:extLst>
              <a:ext uri="{FF2B5EF4-FFF2-40B4-BE49-F238E27FC236}">
                <a16:creationId xmlns:a16="http://schemas.microsoft.com/office/drawing/2014/main" id="{B51DC2D1-C0BB-5839-FB51-88C6AA8405CD}"/>
              </a:ext>
            </a:extLst>
          </p:cNvPr>
          <p:cNvSpPr txBox="1"/>
          <p:nvPr/>
        </p:nvSpPr>
        <p:spPr>
          <a:xfrm>
            <a:off x="332041" y="5374387"/>
            <a:ext cx="4239957" cy="461665"/>
          </a:xfrm>
          <a:prstGeom prst="rect">
            <a:avLst/>
          </a:prstGeom>
          <a:noFill/>
          <a:ln>
            <a:solidFill>
              <a:schemeClr val="tx1"/>
            </a:solidFill>
          </a:ln>
        </p:spPr>
        <p:txBody>
          <a:bodyPr wrap="square" rtlCol="0">
            <a:spAutoFit/>
          </a:bodyPr>
          <a:lstStyle/>
          <a:p>
            <a:r>
              <a:rPr lang="en-PH" sz="2400" dirty="0">
                <a:latin typeface="Times New Roman" panose="02020603050405020304" pitchFamily="18" charset="0"/>
                <a:cs typeface="Times New Roman" panose="02020603050405020304" pitchFamily="18" charset="0"/>
              </a:rPr>
              <a:t>Upper-Middle Income Countries</a:t>
            </a:r>
          </a:p>
        </p:txBody>
      </p:sp>
      <p:sp>
        <p:nvSpPr>
          <p:cNvPr id="10" name="Oval 9">
            <a:extLst>
              <a:ext uri="{FF2B5EF4-FFF2-40B4-BE49-F238E27FC236}">
                <a16:creationId xmlns:a16="http://schemas.microsoft.com/office/drawing/2014/main" id="{F31D94F4-DC8C-4E28-0FD3-D7FA2AFADC1A}"/>
              </a:ext>
            </a:extLst>
          </p:cNvPr>
          <p:cNvSpPr/>
          <p:nvPr/>
        </p:nvSpPr>
        <p:spPr>
          <a:xfrm>
            <a:off x="5085906" y="2332429"/>
            <a:ext cx="3519376" cy="946552"/>
          </a:xfrm>
          <a:prstGeom prst="ellipse">
            <a:avLst/>
          </a:prstGeom>
          <a:solidFill>
            <a:srgbClr val="66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cs typeface="Times New Roman" panose="02020603050405020304" pitchFamily="18" charset="0"/>
              </a:rPr>
              <a:t>9.9% </a:t>
            </a:r>
          </a:p>
          <a:p>
            <a:pPr algn="ctr"/>
            <a:r>
              <a:rPr lang="en-PH" sz="2400" dirty="0">
                <a:solidFill>
                  <a:schemeClr val="tx1"/>
                </a:solidFill>
                <a:latin typeface="Times New Roman" panose="02020603050405020304" pitchFamily="18" charset="0"/>
                <a:cs typeface="Times New Roman" panose="02020603050405020304" pitchFamily="18" charset="0"/>
              </a:rPr>
              <a:t>812 Million</a:t>
            </a:r>
          </a:p>
        </p:txBody>
      </p:sp>
      <p:sp>
        <p:nvSpPr>
          <p:cNvPr id="11" name="Oval 10">
            <a:extLst>
              <a:ext uri="{FF2B5EF4-FFF2-40B4-BE49-F238E27FC236}">
                <a16:creationId xmlns:a16="http://schemas.microsoft.com/office/drawing/2014/main" id="{ED150CF6-98D2-C168-1CB5-70A95D4AA8FE}"/>
              </a:ext>
            </a:extLst>
          </p:cNvPr>
          <p:cNvSpPr/>
          <p:nvPr/>
        </p:nvSpPr>
        <p:spPr>
          <a:xfrm>
            <a:off x="5213497" y="3848510"/>
            <a:ext cx="3264195" cy="921560"/>
          </a:xfrm>
          <a:prstGeom prst="ellipse">
            <a:avLst/>
          </a:prstGeom>
          <a:solidFill>
            <a:srgbClr val="66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cs typeface="Times New Roman" panose="02020603050405020304" pitchFamily="18" charset="0"/>
              </a:rPr>
              <a:t>18.1%</a:t>
            </a:r>
          </a:p>
          <a:p>
            <a:pPr algn="ctr"/>
            <a:r>
              <a:rPr lang="en-PH" sz="2400" dirty="0">
                <a:solidFill>
                  <a:schemeClr val="tx1"/>
                </a:solidFill>
                <a:latin typeface="Times New Roman" panose="02020603050405020304" pitchFamily="18" charset="0"/>
                <a:cs typeface="Times New Roman" panose="02020603050405020304" pitchFamily="18" charset="0"/>
              </a:rPr>
              <a:t>1,484 Million</a:t>
            </a:r>
          </a:p>
        </p:txBody>
      </p:sp>
      <p:sp>
        <p:nvSpPr>
          <p:cNvPr id="12" name="Oval 11">
            <a:extLst>
              <a:ext uri="{FF2B5EF4-FFF2-40B4-BE49-F238E27FC236}">
                <a16:creationId xmlns:a16="http://schemas.microsoft.com/office/drawing/2014/main" id="{6DF32045-4A62-29CC-0FD7-421BB7F0110E}"/>
              </a:ext>
            </a:extLst>
          </p:cNvPr>
          <p:cNvSpPr/>
          <p:nvPr/>
        </p:nvSpPr>
        <p:spPr>
          <a:xfrm>
            <a:off x="5213497" y="5178466"/>
            <a:ext cx="3264195" cy="921560"/>
          </a:xfrm>
          <a:prstGeom prst="ellipse">
            <a:avLst/>
          </a:prstGeom>
          <a:solidFill>
            <a:srgbClr val="66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cs typeface="Times New Roman" panose="02020603050405020304" pitchFamily="18" charset="0"/>
              </a:rPr>
              <a:t>45.5%</a:t>
            </a:r>
          </a:p>
          <a:p>
            <a:pPr algn="ctr"/>
            <a:r>
              <a:rPr lang="en-PH" sz="2400" dirty="0">
                <a:solidFill>
                  <a:schemeClr val="tx1"/>
                </a:solidFill>
                <a:latin typeface="Times New Roman" panose="02020603050405020304" pitchFamily="18" charset="0"/>
                <a:cs typeface="Times New Roman" panose="02020603050405020304" pitchFamily="18" charset="0"/>
              </a:rPr>
              <a:t>3,731Million</a:t>
            </a:r>
          </a:p>
        </p:txBody>
      </p:sp>
      <p:sp>
        <p:nvSpPr>
          <p:cNvPr id="13" name="TextBox 12">
            <a:extLst>
              <a:ext uri="{FF2B5EF4-FFF2-40B4-BE49-F238E27FC236}">
                <a16:creationId xmlns:a16="http://schemas.microsoft.com/office/drawing/2014/main" id="{A7CC6B4A-5C1C-59BC-67D9-6A048E127F29}"/>
              </a:ext>
            </a:extLst>
          </p:cNvPr>
          <p:cNvSpPr txBox="1"/>
          <p:nvPr/>
        </p:nvSpPr>
        <p:spPr>
          <a:xfrm>
            <a:off x="2827999" y="3085931"/>
            <a:ext cx="1545523" cy="461665"/>
          </a:xfrm>
          <a:prstGeom prst="rect">
            <a:avLst/>
          </a:prstGeom>
          <a:noFill/>
          <a:ln>
            <a:noFill/>
          </a:ln>
        </p:spPr>
        <p:txBody>
          <a:bodyPr wrap="square" rtlCol="0">
            <a:spAutoFit/>
          </a:bodyPr>
          <a:lstStyle/>
          <a:p>
            <a:r>
              <a:rPr lang="en-PH" sz="2400" dirty="0">
                <a:latin typeface="Times New Roman" panose="02020603050405020304" pitchFamily="18" charset="0"/>
                <a:cs typeface="Times New Roman" panose="02020603050405020304" pitchFamily="18" charset="0"/>
              </a:rPr>
              <a:t>U$3/ Day</a:t>
            </a:r>
          </a:p>
        </p:txBody>
      </p:sp>
      <p:sp>
        <p:nvSpPr>
          <p:cNvPr id="14" name="TextBox 13">
            <a:extLst>
              <a:ext uri="{FF2B5EF4-FFF2-40B4-BE49-F238E27FC236}">
                <a16:creationId xmlns:a16="http://schemas.microsoft.com/office/drawing/2014/main" id="{F32C8F3B-845C-CFBA-9957-E016E7FCDFB9}"/>
              </a:ext>
            </a:extLst>
          </p:cNvPr>
          <p:cNvSpPr txBox="1"/>
          <p:nvPr/>
        </p:nvSpPr>
        <p:spPr>
          <a:xfrm>
            <a:off x="2751807" y="4619357"/>
            <a:ext cx="1802473" cy="461665"/>
          </a:xfrm>
          <a:prstGeom prst="rect">
            <a:avLst/>
          </a:prstGeom>
          <a:noFill/>
          <a:ln>
            <a:noFill/>
          </a:ln>
        </p:spPr>
        <p:txBody>
          <a:bodyPr wrap="square" rtlCol="0">
            <a:spAutoFit/>
          </a:bodyPr>
          <a:lstStyle/>
          <a:p>
            <a:r>
              <a:rPr lang="en-PH" sz="2400" dirty="0">
                <a:latin typeface="Times New Roman" panose="02020603050405020304" pitchFamily="18" charset="0"/>
                <a:cs typeface="Times New Roman" panose="02020603050405020304" pitchFamily="18" charset="0"/>
              </a:rPr>
              <a:t>U$4.2/ Day</a:t>
            </a:r>
          </a:p>
        </p:txBody>
      </p:sp>
      <p:sp>
        <p:nvSpPr>
          <p:cNvPr id="15" name="TextBox 14">
            <a:extLst>
              <a:ext uri="{FF2B5EF4-FFF2-40B4-BE49-F238E27FC236}">
                <a16:creationId xmlns:a16="http://schemas.microsoft.com/office/drawing/2014/main" id="{FC752385-7A20-08D3-A65F-2D322D4A608D}"/>
              </a:ext>
            </a:extLst>
          </p:cNvPr>
          <p:cNvSpPr txBox="1"/>
          <p:nvPr/>
        </p:nvSpPr>
        <p:spPr>
          <a:xfrm>
            <a:off x="2767375" y="5921950"/>
            <a:ext cx="1836898" cy="461665"/>
          </a:xfrm>
          <a:prstGeom prst="rect">
            <a:avLst/>
          </a:prstGeom>
          <a:noFill/>
          <a:ln>
            <a:noFill/>
          </a:ln>
        </p:spPr>
        <p:txBody>
          <a:bodyPr wrap="square" rtlCol="0">
            <a:spAutoFit/>
          </a:bodyPr>
          <a:lstStyle/>
          <a:p>
            <a:r>
              <a:rPr lang="en-PH" sz="2400" dirty="0">
                <a:latin typeface="Times New Roman" panose="02020603050405020304" pitchFamily="18" charset="0"/>
                <a:cs typeface="Times New Roman" panose="02020603050405020304" pitchFamily="18" charset="0"/>
              </a:rPr>
              <a:t>U$8.3/ Day</a:t>
            </a:r>
          </a:p>
        </p:txBody>
      </p:sp>
    </p:spTree>
    <p:extLst>
      <p:ext uri="{BB962C8B-B14F-4D97-AF65-F5344CB8AC3E}">
        <p14:creationId xmlns:p14="http://schemas.microsoft.com/office/powerpoint/2010/main" val="581988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1" grpId="0" animBg="1"/>
      <p:bldP spid="12" grpId="0" animBg="1"/>
      <p:bldP spid="14" grpId="0"/>
      <p:bldP spid="15" grpId="0"/>
    </p:bldLst>
  </p:timing>
</p:sld>
</file>

<file path=ppt/theme/theme1.xml><?xml version="1.0" encoding="utf-8"?>
<a:theme xmlns:r="http://schemas.openxmlformats.org/officeDocument/2006/relationships" xmlns:c="http://schemas.openxmlformats.org/drawingml/2006/chart" xmlns:dgm="http://schemas.openxmlformats.org/drawingml/2006/diagram" xmlns:dsp="http://schemas.microsoft.com/office/drawing/2008/diagram" xmlns:a="http://schemas.openxmlformats.org/drawingml/2006/main" xmlns:pic="http://schemas.openxmlformats.org/drawingml/2006/picture" xmlns:wp="http://schemas.openxmlformats.org/drawingml/2006/wordprocessingDrawing" xmlns:xdr="http://schemas.openxmlformats.org/drawingml/2006/spreadsheetDrawing" xmlns:lc="http://schemas.openxmlformats.org/drawingml/2006/lockedCanvas" xmlns:p="http://schemas.openxmlformats.org/presentation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Yu Gothic"/>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a:ln>
        <a:ln w="19050" cap="flat" cmpd="sng" algn="ctr">
          <a:solidFill>
            <a:schemeClr val="phClr"/>
          </a:solidFill>
          <a:prstDash val="solid"/>
          <a:miter/>
        </a:ln>
        <a:ln w="25400" cap="flat" cmpd="sng" algn="ctr">
          <a:solidFill>
            <a:schemeClr val="phClr"/>
          </a:solidFill>
          <a:prstDash val="solid"/>
          <a:miter/>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a:lstStyle/>
      <a:style>
        <a:lnRef idx="2">
          <a:schemeClr val="accent1">
            <a:shade val="20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a:lstStyle/>
    </a:txDef>
  </a:objectDefaults>
</a:theme>
</file>

<file path=ppt/theme/theme2.xml><?xml version="1.0" encoding="utf-8"?>
<a:theme xmlns:r="http://schemas.openxmlformats.org/officeDocument/2006/relationships" xmlns:c="http://schemas.openxmlformats.org/drawingml/2006/chart" xmlns:dgm="http://schemas.openxmlformats.org/drawingml/2006/diagram" xmlns:dsp="http://schemas.microsoft.com/office/drawing/2008/diagram" xmlns:a="http://schemas.openxmlformats.org/drawingml/2006/main" xmlns:pic="http://schemas.openxmlformats.org/drawingml/2006/picture" xmlns:wp="http://schemas.openxmlformats.org/drawingml/2006/wordprocessingDrawing" xmlns:xdr="http://schemas.openxmlformats.org/drawingml/2006/spreadsheetDrawing" xmlns:lc="http://schemas.openxmlformats.org/drawingml/2006/lockedCanvas" xmlns:p="http://schemas.openxmlformats.org/presentation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Yu Gothic"/>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a:ln>
        <a:ln w="19050" cap="flat" cmpd="sng" algn="ctr">
          <a:solidFill>
            <a:schemeClr val="phClr"/>
          </a:solidFill>
          <a:prstDash val="solid"/>
          <a:miter/>
        </a:ln>
        <a:ln w="25400" cap="flat" cmpd="sng" algn="ctr">
          <a:solidFill>
            <a:schemeClr val="phClr"/>
          </a:solidFill>
          <a:prstDash val="solid"/>
          <a:miter/>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a:lstStyle/>
      <a:style>
        <a:lnRef idx="2">
          <a:schemeClr val="accent1">
            <a:shade val="20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a:lstStyle/>
    </a:txDef>
  </a:objectDefaults>
</a:theme>
</file>

<file path=docProps/app.xml><?xml version="1.0" encoding="utf-8"?>
<ep:Properties xmlns:r="http://schemas.openxmlformats.org/officeDocument/2006/relationships" xmlns:ep="http://schemas.openxmlformats.org/officeDocument/2006/extended-properties" xmlns:vt="http://schemas.openxmlformats.org/officeDocument/2006/docPropsVTypes">
  <ep:Manager/>
  <ep:Company/>
  <ep:Words>882</ep:Words>
  <ep:PresentationFormat>On-screen Show (4:3)</ep:PresentationFormat>
  <ep:Paragraphs>161</ep:Paragraphs>
  <ep:Slides>16</ep:Slides>
  <ep:Notes>1</ep:Notes>
  <ep:TotalTime>0</ep:TotalTime>
  <ep:HiddenSlides>0</ep:HiddenSlides>
  <ep:MMClips>0</ep:MMClips>
  <ep:HeadingPairs>
    <vt:vector size="4" baseType="variant">
      <vt:variant>
        <vt:lpstr>테마</vt:lpstr>
      </vt:variant>
      <vt:variant>
        <vt:i4>1</vt:i4>
      </vt:variant>
      <vt:variant>
        <vt:lpstr>슬라이드 제목</vt:lpstr>
      </vt:variant>
      <vt:variant>
        <vt:i4>16</vt:i4>
      </vt:variant>
    </vt:vector>
  </ep:HeadingPairs>
  <ep:TitlesOfParts>
    <vt:vector size="17" baseType="lpstr">
      <vt:lpstr>Office Theme</vt:lpstr>
      <vt:lpstr>PowerPoint Presentation</vt:lpstr>
      <vt:lpstr>PowerPoint Presentation</vt:lpstr>
      <vt:lpstr>PowerPoint Presentation</vt:lpstr>
      <vt:lpstr>PowerPoint Presentation</vt:lpstr>
      <vt:lpstr>PowerPoint Presentation</vt:lpstr>
      <vt:lpstr>PowerPoint Presentation</vt:lpstr>
      <vt:lpstr>슬라이드 7</vt:lpstr>
      <vt:lpstr>슬라이드 8</vt:lpstr>
      <vt:lpstr>슬라이드 9</vt:lpstr>
      <vt:lpstr>슬라이드 10</vt:lpstr>
      <vt:lpstr>슬라이드 11</vt:lpstr>
      <vt:lpstr>슬라이드 12</vt:lpstr>
      <vt:lpstr>슬라이드 13</vt:lpstr>
      <vt:lpstr>슬라이드 14</vt:lpstr>
      <vt:lpstr>슬라이드 15</vt:lpstr>
      <vt:lpstr>슬라이드 16</vt:lpstr>
    </vt:vector>
  </ep:TitlesOfParts>
  <ep:HyperlinkBase/>
  <ep:Application>Show</ep:Application>
  <ep:AppVersion>12.0000</ep:AppVersion>
</ep:Properties>
</file>

<file path=docProps/core.xml><?xml version="1.0" encoding="utf-8"?>
<cp:coreProperties xmlns:r="http://schemas.openxmlformats.org/officeDocument/2006/relationships" xmlns:cp="http://schemas.openxmlformats.org/package/2006/metadata/core-properties" xmlns:dc="http://purl.org/dc/elements/1.1/" xmlns:dcterms="http://purl.org/dc/terms/" xmlns:dcmitype="http://purl.org/dc/dcmitype/" xmlns:xsi="http://www.w3.org/2001/XMLSchema-instance">
  <dcterms:created xsi:type="dcterms:W3CDTF">2026-05-07T04:41:26.000</dcterms:created>
  <dc:creator>Kwansoo Lee</dc:creator>
  <cp:lastModifiedBy>bjcho</cp:lastModifiedBy>
  <dcterms:modified xsi:type="dcterms:W3CDTF">2026-05-26T05:22:54.041</dcterms:modified>
  <cp:revision>4</cp:revision>
  <cp:version/>
</cp:coreProperties>
</file>

<file path=docProps/custom.xml><?xml version="1.0" encoding="utf-8"?>
<cfp:Properties xmlns:r="http://schemas.openxmlformats.org/officeDocument/2006/relationships" xmlns:cfp="http://schemas.openxmlformats.org/officeDocument/2006/custom-properties" xmlns:vt="http://schemas.openxmlformats.org/officeDocument/2006/docPropsVTypes"/>
</file>