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  /><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 Id="rId5" Type="http://schemas.openxmlformats.org/officeDocument/2006/relationships/custom-properties" Target="docProps/custom.xml"  /></Relationships>
</file>

<file path=ppt/presentation.xml><?xml version="1.0" encoding="utf-8"?>
<p:presentation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p:sldMasterIdLst>
    <p:sldMasterId id="2147483660" r:id="rId1"/>
  </p:sldMasterIdLst>
  <p:sldIdLst>
    <p:sldId id="326" r:id="rId2"/>
    <p:sldId id="506" r:id="rId3"/>
    <p:sldId id="343" r:id="rId4"/>
    <p:sldId id="484" r:id="rId5"/>
    <p:sldId id="338" r:id="rId6"/>
    <p:sldId id="346" r:id="rId7"/>
    <p:sldId id="291" r:id="rId8"/>
    <p:sldId id="339" r:id="rId9"/>
    <p:sldId id="340" r:id="rId10"/>
    <p:sldId id="289" r:id="rId11"/>
    <p:sldId id="294" r:id="rId12"/>
    <p:sldId id="509" r:id="rId13"/>
    <p:sldId id="489" r:id="rId14"/>
    <p:sldId id="495" r:id="rId15"/>
    <p:sldId id="504" r:id="rId16"/>
    <p:sldId id="328" r:id="rId17"/>
    <p:sldId id="260" r:id="rId18"/>
    <p:sldId id="507" r:id="rId19"/>
    <p:sldId id="508" r:id="rId20"/>
    <p:sldId id="262" r:id="rId21"/>
    <p:sldId id="263" r:id="rId22"/>
    <p:sldId id="335" r:id="rId23"/>
    <p:sldId id="321" r:id="rId24"/>
    <p:sldId id="341"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file>

<file path=ppt/tableStyles.xml><?xml version="1.0" encoding="utf-8"?>
<a:tblStyleLst xmlns:r="http://schemas.openxmlformats.org/officeDocument/2006/relationships" xmlns:c="http://schemas.openxmlformats.org/drawingml/2006/chart" xmlns:dgm="http://schemas.openxmlformats.org/drawingml/2006/diagram" xmlns:dsp="http://schemas.microsoft.com/office/drawing/2008/diagram" xmlns:a="http://schemas.openxmlformats.org/drawingml/2006/main" xmlns:pic="http://schemas.openxmlformats.org/drawingml/2006/picture" xmlns:wp="http://schemas.openxmlformats.org/drawingml/2006/wordprocessingDrawing" xmlns:xdr="http://schemas.openxmlformats.org/drawingml/2006/spreadsheetDrawing" xmlns:lc="http://schemas.openxmlformats.org/drawingml/2006/lockedCanvas" xmlns:p="http://schemas.openxmlformats.org/presentationml/2006/main" def="{5C22544A-7EE6-4342-B048-85BDC9FD1C3A}"/>
</file>

<file path=ppt/viewProps.xml><?xml version="1.0" encoding="utf-8"?>
<p:viewPr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p:normalViewPr>
    <p:restoredLeft sz="15204" autoAdjust="0"/>
    <p:restoredTop sz="94660"/>
  </p:normalViewPr>
  <p:slideViewPr>
    <p:cSldViewPr snapToGrid="0">
      <p:cViewPr varScale="1">
        <p:scale>
          <a:sx n="100" d="100"/>
          <a:sy n="100" d="100"/>
        </p:scale>
        <p:origin x="1196" y="32"/>
      </p:cViewPr>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 Type="http://schemas.openxmlformats.org/officeDocument/2006/relationships/slide" Target="slides/slide1.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slide" Target="slides/slide22.xml"  /><Relationship Id="rId24" Type="http://schemas.openxmlformats.org/officeDocument/2006/relationships/slide" Target="slides/slide23.xml"  /><Relationship Id="rId25" Type="http://schemas.openxmlformats.org/officeDocument/2006/relationships/slide" Target="slides/slide24.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heme" Target="theme/theme1.xml"  /><Relationship Id="rId29" Type="http://schemas.openxmlformats.org/officeDocument/2006/relationships/tableStyles" Target="tableStyles.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98077DD-6334-4CA4-B863-883A110B3201}" type="datetimeFigureOut">
              <a:rPr lang="en-PH" smtClean="0"/>
              <a:t>5/19/2026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351ADF41-43B4-4795-9A4A-8AC816CF26ED}" type="slidenum">
              <a:rPr lang="en-PH" smtClean="0"/>
              <a:t>‹#›</a:t>
            </a:fld>
            <a:endParaRPr lang="en-PH"/>
          </a:p>
        </p:txBody>
      </p:sp>
    </p:spTree>
    <p:extLst>
      <p:ext uri="{BB962C8B-B14F-4D97-AF65-F5344CB8AC3E}">
        <p14:creationId xmlns:p14="http://schemas.microsoft.com/office/powerpoint/2010/main" val="22612886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98077DD-6334-4CA4-B863-883A110B3201}" type="datetimeFigureOut">
              <a:rPr lang="en-PH" smtClean="0"/>
              <a:t>5/19/2026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351ADF41-43B4-4795-9A4A-8AC816CF26ED}" type="slidenum">
              <a:rPr lang="en-PH" smtClean="0"/>
              <a:t>‹#›</a:t>
            </a:fld>
            <a:endParaRPr lang="en-PH"/>
          </a:p>
        </p:txBody>
      </p:sp>
    </p:spTree>
    <p:extLst>
      <p:ext uri="{BB962C8B-B14F-4D97-AF65-F5344CB8AC3E}">
        <p14:creationId xmlns:p14="http://schemas.microsoft.com/office/powerpoint/2010/main" val="24579627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98077DD-6334-4CA4-B863-883A110B3201}" type="datetimeFigureOut">
              <a:rPr lang="en-PH" smtClean="0"/>
              <a:t>5/19/2026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351ADF41-43B4-4795-9A4A-8AC816CF26ED}" type="slidenum">
              <a:rPr lang="en-PH" smtClean="0"/>
              <a:t>‹#›</a:t>
            </a:fld>
            <a:endParaRPr lang="en-PH"/>
          </a:p>
        </p:txBody>
      </p:sp>
    </p:spTree>
    <p:extLst>
      <p:ext uri="{BB962C8B-B14F-4D97-AF65-F5344CB8AC3E}">
        <p14:creationId xmlns:p14="http://schemas.microsoft.com/office/powerpoint/2010/main" val="341321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98077DD-6334-4CA4-B863-883A110B3201}" type="datetimeFigureOut">
              <a:rPr lang="en-PH" smtClean="0"/>
              <a:t>5/19/2026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351ADF41-43B4-4795-9A4A-8AC816CF26ED}" type="slidenum">
              <a:rPr lang="en-PH" smtClean="0"/>
              <a:t>‹#›</a:t>
            </a:fld>
            <a:endParaRPr lang="en-PH"/>
          </a:p>
        </p:txBody>
      </p:sp>
    </p:spTree>
    <p:extLst>
      <p:ext uri="{BB962C8B-B14F-4D97-AF65-F5344CB8AC3E}">
        <p14:creationId xmlns:p14="http://schemas.microsoft.com/office/powerpoint/2010/main" val="2502367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98077DD-6334-4CA4-B863-883A110B3201}" type="datetimeFigureOut">
              <a:rPr lang="en-PH" smtClean="0"/>
              <a:t>5/19/2026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351ADF41-43B4-4795-9A4A-8AC816CF26ED}" type="slidenum">
              <a:rPr lang="en-PH" smtClean="0"/>
              <a:t>‹#›</a:t>
            </a:fld>
            <a:endParaRPr lang="en-PH"/>
          </a:p>
        </p:txBody>
      </p:sp>
    </p:spTree>
    <p:extLst>
      <p:ext uri="{BB962C8B-B14F-4D97-AF65-F5344CB8AC3E}">
        <p14:creationId xmlns:p14="http://schemas.microsoft.com/office/powerpoint/2010/main" val="249610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98077DD-6334-4CA4-B863-883A110B3201}" type="datetimeFigureOut">
              <a:rPr lang="en-PH" smtClean="0"/>
              <a:t>5/19/2026</a:t>
            </a:fld>
            <a:endParaRPr lang="en-PH"/>
          </a:p>
        </p:txBody>
      </p:sp>
      <p:sp>
        <p:nvSpPr>
          <p:cNvPr id="6" name="Footer Placeholder 5"/>
          <p:cNvSpPr>
            <a:spLocks noGrp="1"/>
          </p:cNvSpPr>
          <p:nvPr>
            <p:ph type="ftr" sz="quarter" idx="11"/>
          </p:nvPr>
        </p:nvSpPr>
        <p:spPr/>
        <p:txBody>
          <a:bodyPr/>
          <a:lstStyle/>
          <a:p>
            <a:endParaRPr lang="en-PH"/>
          </a:p>
        </p:txBody>
      </p:sp>
      <p:sp>
        <p:nvSpPr>
          <p:cNvPr id="7" name="Slide Number Placeholder 6"/>
          <p:cNvSpPr>
            <a:spLocks noGrp="1"/>
          </p:cNvSpPr>
          <p:nvPr>
            <p:ph type="sldNum" sz="quarter" idx="12"/>
          </p:nvPr>
        </p:nvSpPr>
        <p:spPr/>
        <p:txBody>
          <a:bodyPr/>
          <a:lstStyle/>
          <a:p>
            <a:fld id="{351ADF41-43B4-4795-9A4A-8AC816CF26ED}" type="slidenum">
              <a:rPr lang="en-PH" smtClean="0"/>
              <a:t>‹#›</a:t>
            </a:fld>
            <a:endParaRPr lang="en-PH"/>
          </a:p>
        </p:txBody>
      </p:sp>
    </p:spTree>
    <p:extLst>
      <p:ext uri="{BB962C8B-B14F-4D97-AF65-F5344CB8AC3E}">
        <p14:creationId xmlns:p14="http://schemas.microsoft.com/office/powerpoint/2010/main" val="3055439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98077DD-6334-4CA4-B863-883A110B3201}" type="datetimeFigureOut">
              <a:rPr lang="en-PH" smtClean="0"/>
              <a:t>5/19/2026</a:t>
            </a:fld>
            <a:endParaRPr lang="en-PH"/>
          </a:p>
        </p:txBody>
      </p:sp>
      <p:sp>
        <p:nvSpPr>
          <p:cNvPr id="8" name="Footer Placeholder 7"/>
          <p:cNvSpPr>
            <a:spLocks noGrp="1"/>
          </p:cNvSpPr>
          <p:nvPr>
            <p:ph type="ftr" sz="quarter" idx="11"/>
          </p:nvPr>
        </p:nvSpPr>
        <p:spPr/>
        <p:txBody>
          <a:bodyPr/>
          <a:lstStyle/>
          <a:p>
            <a:endParaRPr lang="en-PH"/>
          </a:p>
        </p:txBody>
      </p:sp>
      <p:sp>
        <p:nvSpPr>
          <p:cNvPr id="9" name="Slide Number Placeholder 8"/>
          <p:cNvSpPr>
            <a:spLocks noGrp="1"/>
          </p:cNvSpPr>
          <p:nvPr>
            <p:ph type="sldNum" sz="quarter" idx="12"/>
          </p:nvPr>
        </p:nvSpPr>
        <p:spPr/>
        <p:txBody>
          <a:bodyPr/>
          <a:lstStyle/>
          <a:p>
            <a:fld id="{351ADF41-43B4-4795-9A4A-8AC816CF26ED}" type="slidenum">
              <a:rPr lang="en-PH" smtClean="0"/>
              <a:t>‹#›</a:t>
            </a:fld>
            <a:endParaRPr lang="en-PH"/>
          </a:p>
        </p:txBody>
      </p:sp>
    </p:spTree>
    <p:extLst>
      <p:ext uri="{BB962C8B-B14F-4D97-AF65-F5344CB8AC3E}">
        <p14:creationId xmlns:p14="http://schemas.microsoft.com/office/powerpoint/2010/main" val="2669820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98077DD-6334-4CA4-B863-883A110B3201}" type="datetimeFigureOut">
              <a:rPr lang="en-PH" smtClean="0"/>
              <a:t>5/19/2026</a:t>
            </a:fld>
            <a:endParaRPr lang="en-PH"/>
          </a:p>
        </p:txBody>
      </p:sp>
      <p:sp>
        <p:nvSpPr>
          <p:cNvPr id="4" name="Footer Placeholder 3"/>
          <p:cNvSpPr>
            <a:spLocks noGrp="1"/>
          </p:cNvSpPr>
          <p:nvPr>
            <p:ph type="ftr" sz="quarter" idx="11"/>
          </p:nvPr>
        </p:nvSpPr>
        <p:spPr/>
        <p:txBody>
          <a:bodyPr/>
          <a:lstStyle/>
          <a:p>
            <a:endParaRPr lang="en-PH"/>
          </a:p>
        </p:txBody>
      </p:sp>
      <p:sp>
        <p:nvSpPr>
          <p:cNvPr id="5" name="Slide Number Placeholder 4"/>
          <p:cNvSpPr>
            <a:spLocks noGrp="1"/>
          </p:cNvSpPr>
          <p:nvPr>
            <p:ph type="sldNum" sz="quarter" idx="12"/>
          </p:nvPr>
        </p:nvSpPr>
        <p:spPr/>
        <p:txBody>
          <a:bodyPr/>
          <a:lstStyle/>
          <a:p>
            <a:fld id="{351ADF41-43B4-4795-9A4A-8AC816CF26ED}" type="slidenum">
              <a:rPr lang="en-PH" smtClean="0"/>
              <a:t>‹#›</a:t>
            </a:fld>
            <a:endParaRPr lang="en-PH"/>
          </a:p>
        </p:txBody>
      </p:sp>
    </p:spTree>
    <p:extLst>
      <p:ext uri="{BB962C8B-B14F-4D97-AF65-F5344CB8AC3E}">
        <p14:creationId xmlns:p14="http://schemas.microsoft.com/office/powerpoint/2010/main" val="1372641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8077DD-6334-4CA4-B863-883A110B3201}" type="datetimeFigureOut">
              <a:rPr lang="en-PH" smtClean="0"/>
              <a:t>5/19/2026</a:t>
            </a:fld>
            <a:endParaRPr lang="en-PH"/>
          </a:p>
        </p:txBody>
      </p:sp>
      <p:sp>
        <p:nvSpPr>
          <p:cNvPr id="3" name="Footer Placeholder 2"/>
          <p:cNvSpPr>
            <a:spLocks noGrp="1"/>
          </p:cNvSpPr>
          <p:nvPr>
            <p:ph type="ftr" sz="quarter" idx="11"/>
          </p:nvPr>
        </p:nvSpPr>
        <p:spPr/>
        <p:txBody>
          <a:bodyPr/>
          <a:lstStyle/>
          <a:p>
            <a:endParaRPr lang="en-PH"/>
          </a:p>
        </p:txBody>
      </p:sp>
      <p:sp>
        <p:nvSpPr>
          <p:cNvPr id="4" name="Slide Number Placeholder 3"/>
          <p:cNvSpPr>
            <a:spLocks noGrp="1"/>
          </p:cNvSpPr>
          <p:nvPr>
            <p:ph type="sldNum" sz="quarter" idx="12"/>
          </p:nvPr>
        </p:nvSpPr>
        <p:spPr/>
        <p:txBody>
          <a:bodyPr/>
          <a:lstStyle/>
          <a:p>
            <a:fld id="{351ADF41-43B4-4795-9A4A-8AC816CF26ED}" type="slidenum">
              <a:rPr lang="en-PH" smtClean="0"/>
              <a:t>‹#›</a:t>
            </a:fld>
            <a:endParaRPr lang="en-PH"/>
          </a:p>
        </p:txBody>
      </p:sp>
    </p:spTree>
    <p:extLst>
      <p:ext uri="{BB962C8B-B14F-4D97-AF65-F5344CB8AC3E}">
        <p14:creationId xmlns:p14="http://schemas.microsoft.com/office/powerpoint/2010/main" val="3802235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98077DD-6334-4CA4-B863-883A110B3201}" type="datetimeFigureOut">
              <a:rPr lang="en-PH" smtClean="0"/>
              <a:t>5/19/2026</a:t>
            </a:fld>
            <a:endParaRPr lang="en-PH"/>
          </a:p>
        </p:txBody>
      </p:sp>
      <p:sp>
        <p:nvSpPr>
          <p:cNvPr id="6" name="Footer Placeholder 5"/>
          <p:cNvSpPr>
            <a:spLocks noGrp="1"/>
          </p:cNvSpPr>
          <p:nvPr>
            <p:ph type="ftr" sz="quarter" idx="11"/>
          </p:nvPr>
        </p:nvSpPr>
        <p:spPr/>
        <p:txBody>
          <a:bodyPr/>
          <a:lstStyle/>
          <a:p>
            <a:endParaRPr lang="en-PH"/>
          </a:p>
        </p:txBody>
      </p:sp>
      <p:sp>
        <p:nvSpPr>
          <p:cNvPr id="7" name="Slide Number Placeholder 6"/>
          <p:cNvSpPr>
            <a:spLocks noGrp="1"/>
          </p:cNvSpPr>
          <p:nvPr>
            <p:ph type="sldNum" sz="quarter" idx="12"/>
          </p:nvPr>
        </p:nvSpPr>
        <p:spPr/>
        <p:txBody>
          <a:bodyPr/>
          <a:lstStyle/>
          <a:p>
            <a:fld id="{351ADF41-43B4-4795-9A4A-8AC816CF26ED}" type="slidenum">
              <a:rPr lang="en-PH" smtClean="0"/>
              <a:t>‹#›</a:t>
            </a:fld>
            <a:endParaRPr lang="en-PH"/>
          </a:p>
        </p:txBody>
      </p:sp>
    </p:spTree>
    <p:extLst>
      <p:ext uri="{BB962C8B-B14F-4D97-AF65-F5344CB8AC3E}">
        <p14:creationId xmlns:p14="http://schemas.microsoft.com/office/powerpoint/2010/main" val="624394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98077DD-6334-4CA4-B863-883A110B3201}" type="datetimeFigureOut">
              <a:rPr lang="en-PH" smtClean="0"/>
              <a:t>5/19/2026</a:t>
            </a:fld>
            <a:endParaRPr lang="en-PH"/>
          </a:p>
        </p:txBody>
      </p:sp>
      <p:sp>
        <p:nvSpPr>
          <p:cNvPr id="6" name="Footer Placeholder 5"/>
          <p:cNvSpPr>
            <a:spLocks noGrp="1"/>
          </p:cNvSpPr>
          <p:nvPr>
            <p:ph type="ftr" sz="quarter" idx="11"/>
          </p:nvPr>
        </p:nvSpPr>
        <p:spPr/>
        <p:txBody>
          <a:bodyPr/>
          <a:lstStyle/>
          <a:p>
            <a:endParaRPr lang="en-PH"/>
          </a:p>
        </p:txBody>
      </p:sp>
      <p:sp>
        <p:nvSpPr>
          <p:cNvPr id="7" name="Slide Number Placeholder 6"/>
          <p:cNvSpPr>
            <a:spLocks noGrp="1"/>
          </p:cNvSpPr>
          <p:nvPr>
            <p:ph type="sldNum" sz="quarter" idx="12"/>
          </p:nvPr>
        </p:nvSpPr>
        <p:spPr/>
        <p:txBody>
          <a:bodyPr/>
          <a:lstStyle/>
          <a:p>
            <a:fld id="{351ADF41-43B4-4795-9A4A-8AC816CF26ED}" type="slidenum">
              <a:rPr lang="en-PH" smtClean="0"/>
              <a:t>‹#›</a:t>
            </a:fld>
            <a:endParaRPr lang="en-PH"/>
          </a:p>
        </p:txBody>
      </p:sp>
    </p:spTree>
    <p:extLst>
      <p:ext uri="{BB962C8B-B14F-4D97-AF65-F5344CB8AC3E}">
        <p14:creationId xmlns:p14="http://schemas.microsoft.com/office/powerpoint/2010/main" val="177280550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98077DD-6334-4CA4-B863-883A110B3201}" type="datetimeFigureOut">
              <a:rPr lang="en-PH" smtClean="0"/>
              <a:t>5/19/2026</a:t>
            </a:fld>
            <a:endParaRPr lang="en-PH"/>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PH"/>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51ADF41-43B4-4795-9A4A-8AC816CF26ED}" type="slidenum">
              <a:rPr lang="en-PH" smtClean="0"/>
              <a:t>‹#›</a:t>
            </a:fld>
            <a:endParaRPr lang="en-PH"/>
          </a:p>
        </p:txBody>
      </p:sp>
    </p:spTree>
    <p:extLst>
      <p:ext uri="{BB962C8B-B14F-4D97-AF65-F5344CB8AC3E}">
        <p14:creationId xmlns:p14="http://schemas.microsoft.com/office/powerpoint/2010/main" val="11774599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image" Target="../media/image1.jpeg"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9.png"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0.png"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1.jpeg"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2.jpeg"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3.jpeg"  /><Relationship Id="rId3" Type="http://schemas.openxmlformats.org/officeDocument/2006/relationships/image" Target="../media/image4.jpeg"  /><Relationship Id="rId4" Type="http://schemas.openxmlformats.org/officeDocument/2006/relationships/image" Target="../media/image5.emf"  /><Relationship Id="rId5" Type="http://schemas.openxmlformats.org/officeDocument/2006/relationships/image" Target="../media/image6.jpeg"  /><Relationship Id="rId6" Type="http://schemas.openxmlformats.org/officeDocument/2006/relationships/image" Target="../media/image7.png"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8.png"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6B471D-7071-4B2D-BE57-8B3B86964C5F}"/>
              </a:ext>
            </a:extLst>
          </p:cNvPr>
          <p:cNvSpPr>
            <a:spLocks noGrp="1"/>
          </p:cNvSpPr>
          <p:nvPr>
            <p:ph type="ctrTitle"/>
          </p:nvPr>
        </p:nvSpPr>
        <p:spPr>
          <a:xfrm>
            <a:off x="-1" y="1685925"/>
            <a:ext cx="3490723" cy="3009900"/>
          </a:xfrm>
        </p:spPr>
        <p:txBody>
          <a:bodyPr vert="horz" lIns="91440" tIns="45720" rIns="91440" bIns="45720" rtlCol="0" anchor="ctr">
            <a:normAutofit/>
          </a:bodyPr>
          <a:lstStyle/>
          <a:p>
            <a:pPr defTabSz="914400"/>
            <a:r>
              <a:rPr lang="en-US" sz="3200" dirty="0">
                <a:solidFill>
                  <a:schemeClr val="accent1"/>
                </a:solidFill>
                <a:latin typeface="Times New Roman" panose="02020603050405020304" pitchFamily="18" charset="0"/>
                <a:ea typeface="HY견명조" panose="02030600000101010101" pitchFamily="18" charset="-127"/>
                <a:cs typeface="Times New Roman" panose="02020603050405020304" pitchFamily="18" charset="0"/>
              </a:rPr>
              <a:t>Why Do We Need World Canaan Movement?</a:t>
            </a:r>
            <a:endParaRPr lang="en-US" sz="3200" kern="1200" dirty="0">
              <a:solidFill>
                <a:schemeClr val="accent1"/>
              </a:solidFill>
              <a:latin typeface="Times New Roman" panose="02020603050405020304" pitchFamily="18" charset="0"/>
              <a:ea typeface="HY견명조" panose="02030600000101010101" pitchFamily="18" charset="-127"/>
              <a:cs typeface="Times New Roman" panose="02020603050405020304" pitchFamily="18" charset="0"/>
            </a:endParaRPr>
          </a:p>
        </p:txBody>
      </p:sp>
      <p:cxnSp>
        <p:nvCxnSpPr>
          <p:cNvPr id="19" name="Straight Connector 18">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Subtitle 2">
            <a:extLst>
              <a:ext uri="{FF2B5EF4-FFF2-40B4-BE49-F238E27FC236}">
                <a16:creationId xmlns:a16="http://schemas.microsoft.com/office/drawing/2014/main" id="{BD3436A6-D1C4-477A-8EB3-5B0083617A3F}"/>
              </a:ext>
            </a:extLst>
          </p:cNvPr>
          <p:cNvSpPr>
            <a:spLocks noGrp="1"/>
          </p:cNvSpPr>
          <p:nvPr>
            <p:ph type="subTitle" idx="1"/>
          </p:nvPr>
        </p:nvSpPr>
        <p:spPr>
          <a:xfrm>
            <a:off x="3800475" y="1200149"/>
            <a:ext cx="4714875" cy="4991101"/>
          </a:xfrm>
        </p:spPr>
        <p:txBody>
          <a:bodyPr vert="horz" lIns="91440" tIns="45720" rIns="91440" bIns="45720" rtlCol="0" anchor="ctr">
            <a:noAutofit/>
          </a:bodyPr>
          <a:lstStyle/>
          <a:p>
            <a:pPr indent="-228600" algn="l" defTabSz="914400">
              <a:buFont typeface="Arial" panose="020B0604020202020204" pitchFamily="34" charset="0"/>
              <a:buChar char="•"/>
            </a:pPr>
            <a:endParaRPr lang="en-US" altLang="ko-KR" dirty="0">
              <a:latin typeface="Times New Roman" panose="02020603050405020304" pitchFamily="18" charset="0"/>
              <a:ea typeface="HY견명조" panose="02030600000101010101" pitchFamily="18" charset="-127"/>
              <a:cs typeface="Times New Roman" panose="02020603050405020304" pitchFamily="18" charset="0"/>
            </a:endParaRPr>
          </a:p>
          <a:p>
            <a:pPr indent="-228600" algn="l" defTabSz="914400">
              <a:buFont typeface="Arial" panose="020B0604020202020204" pitchFamily="34" charset="0"/>
              <a:buChar char="•"/>
            </a:pPr>
            <a:endParaRPr lang="en-US" altLang="ko-KR" dirty="0">
              <a:latin typeface="Times New Roman" panose="02020603050405020304" pitchFamily="18" charset="0"/>
              <a:ea typeface="HY견명조" panose="02030600000101010101" pitchFamily="18" charset="-127"/>
              <a:cs typeface="Times New Roman" panose="02020603050405020304" pitchFamily="18" charset="0"/>
            </a:endParaRPr>
          </a:p>
          <a:p>
            <a:pPr indent="-228600" algn="l" defTabSz="914400">
              <a:buFont typeface="Arial" panose="020B0604020202020204" pitchFamily="34" charset="0"/>
              <a:buChar char="•"/>
            </a:pPr>
            <a:endParaRPr lang="en-US" altLang="ko-KR" dirty="0">
              <a:latin typeface="Times New Roman" panose="02020603050405020304" pitchFamily="18" charset="0"/>
              <a:ea typeface="HY견명조" panose="02030600000101010101" pitchFamily="18" charset="-127"/>
              <a:cs typeface="Times New Roman" panose="02020603050405020304" pitchFamily="18" charset="0"/>
            </a:endParaRPr>
          </a:p>
          <a:p>
            <a:pPr indent="-228600" algn="l" defTabSz="914400">
              <a:buFont typeface="Arial" panose="020B0604020202020204" pitchFamily="34" charset="0"/>
              <a:buChar char="•"/>
            </a:pPr>
            <a:endParaRPr lang="en-US" altLang="ko-KR" dirty="0">
              <a:latin typeface="Times New Roman" panose="02020603050405020304" pitchFamily="18" charset="0"/>
              <a:ea typeface="HY견명조" panose="02030600000101010101" pitchFamily="18" charset="-127"/>
              <a:cs typeface="Times New Roman" panose="02020603050405020304" pitchFamily="18" charset="0"/>
            </a:endParaRPr>
          </a:p>
          <a:p>
            <a:pPr indent="-228600" algn="l" defTabSz="914400">
              <a:buFont typeface="Arial" panose="020B0604020202020204" pitchFamily="34" charset="0"/>
              <a:buChar char="•"/>
            </a:pPr>
            <a:endParaRPr lang="en-US" altLang="ko-KR" dirty="0">
              <a:latin typeface="Times New Roman" panose="02020603050405020304" pitchFamily="18" charset="0"/>
              <a:ea typeface="HY견명조" panose="02030600000101010101" pitchFamily="18" charset="-127"/>
              <a:cs typeface="Times New Roman" panose="02020603050405020304" pitchFamily="18" charset="0"/>
            </a:endParaRPr>
          </a:p>
          <a:p>
            <a:pPr algn="l" defTabSz="914400"/>
            <a:r>
              <a:rPr lang="en-US" altLang="ko-KR" dirty="0">
                <a:latin typeface="Times New Roman" panose="02020603050405020304" pitchFamily="18" charset="0"/>
                <a:ea typeface="HY견명조" panose="02030600000101010101" pitchFamily="18" charset="-127"/>
                <a:cs typeface="Times New Roman" panose="02020603050405020304" pitchFamily="18" charset="0"/>
              </a:rPr>
              <a:t>Canaan Farmers Training Center Medan, Indonesia</a:t>
            </a:r>
          </a:p>
        </p:txBody>
      </p:sp>
      <p:pic>
        <p:nvPicPr>
          <p:cNvPr id="5" name="Picture 4" descr="A logo with text on it&#10;&#10;Description automatically generated">
            <a:extLst>
              <a:ext uri="{FF2B5EF4-FFF2-40B4-BE49-F238E27FC236}">
                <a16:creationId xmlns:a16="http://schemas.microsoft.com/office/drawing/2014/main" id="{EF03B4A4-1C7F-0F14-401D-AF25F7D394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8301" y="403913"/>
            <a:ext cx="1857376" cy="1033427"/>
          </a:xfrm>
          <a:prstGeom prst="rect">
            <a:avLst/>
          </a:prstGeom>
        </p:spPr>
      </p:pic>
    </p:spTree>
    <p:extLst>
      <p:ext uri="{BB962C8B-B14F-4D97-AF65-F5344CB8AC3E}">
        <p14:creationId xmlns:p14="http://schemas.microsoft.com/office/powerpoint/2010/main" val="19007308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99C4E67-4276-42F7-BC34-924A23EEFF56}"/>
              </a:ext>
            </a:extLst>
          </p:cNvPr>
          <p:cNvSpPr txBox="1"/>
          <p:nvPr/>
        </p:nvSpPr>
        <p:spPr>
          <a:xfrm>
            <a:off x="352425" y="257175"/>
            <a:ext cx="7581900" cy="461665"/>
          </a:xfrm>
          <a:prstGeom prst="rect">
            <a:avLst/>
          </a:prstGeom>
          <a:noFill/>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How</a:t>
            </a:r>
            <a:r>
              <a:rPr lang="ko-KR" altLang="en-US" sz="24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can</a:t>
            </a:r>
            <a:r>
              <a:rPr lang="ko-KR" altLang="en-US" sz="24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we</a:t>
            </a:r>
            <a:r>
              <a:rPr lang="ko-KR" altLang="en-US" sz="24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solve</a:t>
            </a:r>
            <a:r>
              <a:rPr lang="ko-KR" altLang="en-US" sz="24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these</a:t>
            </a:r>
            <a:r>
              <a:rPr lang="ko-KR" altLang="en-US" sz="24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serious</a:t>
            </a:r>
            <a:r>
              <a:rPr lang="ko-KR" altLang="en-US" sz="24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problems? </a:t>
            </a:r>
            <a:r>
              <a:rPr lang="ko-KR" altLang="en-US" sz="2400" dirty="0">
                <a:latin typeface="Times New Roman" panose="02020603050405020304" pitchFamily="18" charset="0"/>
                <a:ea typeface="HY견명조" panose="02030600000101010101" pitchFamily="18" charset="-127"/>
                <a:cs typeface="Times New Roman" panose="02020603050405020304" pitchFamily="18" charset="0"/>
              </a:rPr>
              <a:t> </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3" name="TextBox 2">
            <a:extLst>
              <a:ext uri="{FF2B5EF4-FFF2-40B4-BE49-F238E27FC236}">
                <a16:creationId xmlns:a16="http://schemas.microsoft.com/office/drawing/2014/main" id="{8AADAE5B-6A4F-4768-BB57-B2EEFD3D376F}"/>
              </a:ext>
            </a:extLst>
          </p:cNvPr>
          <p:cNvSpPr txBox="1"/>
          <p:nvPr/>
        </p:nvSpPr>
        <p:spPr>
          <a:xfrm>
            <a:off x="361950" y="733425"/>
            <a:ext cx="8620124" cy="830997"/>
          </a:xfrm>
          <a:prstGeom prst="rect">
            <a:avLst/>
          </a:prstGeom>
          <a:noFill/>
        </p:spPr>
        <p:txBody>
          <a:bodyPr wrap="square" rtlCol="0">
            <a:spAutoFit/>
          </a:bodyPr>
          <a:lstStyle/>
          <a:p>
            <a:r>
              <a:rPr kumimoji="0" lang="en-US" altLang="en-US" sz="2400" b="0" i="0" u="none" strike="noStrike" cap="none" normalizeH="0" baseline="0" dirty="0">
                <a:ln>
                  <a:noFill/>
                </a:ln>
                <a:solidFill>
                  <a:srgbClr val="202124"/>
                </a:solidFill>
                <a:effectLst/>
                <a:latin typeface="Times New Roman" panose="02020603050405020304" pitchFamily="18" charset="0"/>
                <a:ea typeface="inherit"/>
                <a:cs typeface="Times New Roman" panose="02020603050405020304" pitchFamily="18" charset="0"/>
              </a:rPr>
              <a:t>We, who are experiencing a war and pandemic, must prepare for the future</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4" name="Rectangle: Rounded Corners 3">
            <a:extLst>
              <a:ext uri="{FF2B5EF4-FFF2-40B4-BE49-F238E27FC236}">
                <a16:creationId xmlns:a16="http://schemas.microsoft.com/office/drawing/2014/main" id="{9BD07147-0985-4B70-87E0-47704B975554}"/>
              </a:ext>
            </a:extLst>
          </p:cNvPr>
          <p:cNvSpPr/>
          <p:nvPr/>
        </p:nvSpPr>
        <p:spPr>
          <a:xfrm>
            <a:off x="1614488" y="1642766"/>
            <a:ext cx="3729038" cy="419100"/>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New Normal or New Era ?</a:t>
            </a:r>
          </a:p>
        </p:txBody>
      </p:sp>
      <p:sp>
        <p:nvSpPr>
          <p:cNvPr id="5" name="Oval 4">
            <a:extLst>
              <a:ext uri="{FF2B5EF4-FFF2-40B4-BE49-F238E27FC236}">
                <a16:creationId xmlns:a16="http://schemas.microsoft.com/office/drawing/2014/main" id="{4B418B37-0787-48A4-8377-449A477818FE}"/>
              </a:ext>
            </a:extLst>
          </p:cNvPr>
          <p:cNvSpPr/>
          <p:nvPr/>
        </p:nvSpPr>
        <p:spPr>
          <a:xfrm>
            <a:off x="2171700" y="2945904"/>
            <a:ext cx="2400300" cy="482799"/>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b="1" dirty="0">
                <a:solidFill>
                  <a:schemeClr val="tx1"/>
                </a:solidFill>
                <a:latin typeface="Times New Roman" panose="02020603050405020304" pitchFamily="18" charset="0"/>
                <a:cs typeface="Times New Roman" panose="02020603050405020304" pitchFamily="18" charset="0"/>
              </a:rPr>
              <a:t>New Era</a:t>
            </a:r>
          </a:p>
        </p:txBody>
      </p:sp>
      <p:sp>
        <p:nvSpPr>
          <p:cNvPr id="6" name="Arrow: Down 5">
            <a:extLst>
              <a:ext uri="{FF2B5EF4-FFF2-40B4-BE49-F238E27FC236}">
                <a16:creationId xmlns:a16="http://schemas.microsoft.com/office/drawing/2014/main" id="{EBC6FD61-6122-45F8-88AB-814D8326383D}"/>
              </a:ext>
            </a:extLst>
          </p:cNvPr>
          <p:cNvSpPr/>
          <p:nvPr/>
        </p:nvSpPr>
        <p:spPr>
          <a:xfrm>
            <a:off x="3302794" y="2162174"/>
            <a:ext cx="352425" cy="661690"/>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7" name="TextBox 6">
            <a:extLst>
              <a:ext uri="{FF2B5EF4-FFF2-40B4-BE49-F238E27FC236}">
                <a16:creationId xmlns:a16="http://schemas.microsoft.com/office/drawing/2014/main" id="{DBA83C58-EE91-4A89-9C0A-3436A3BE36B9}"/>
              </a:ext>
            </a:extLst>
          </p:cNvPr>
          <p:cNvSpPr txBox="1"/>
          <p:nvPr/>
        </p:nvSpPr>
        <p:spPr>
          <a:xfrm>
            <a:off x="3893345" y="2099965"/>
            <a:ext cx="3190875" cy="830997"/>
          </a:xfrm>
          <a:prstGeom prst="rect">
            <a:avLst/>
          </a:prstGeom>
          <a:noFill/>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Need to change our concept about the future</a:t>
            </a:r>
          </a:p>
        </p:txBody>
      </p:sp>
      <p:sp>
        <p:nvSpPr>
          <p:cNvPr id="8" name="TextBox 7">
            <a:extLst>
              <a:ext uri="{FF2B5EF4-FFF2-40B4-BE49-F238E27FC236}">
                <a16:creationId xmlns:a16="http://schemas.microsoft.com/office/drawing/2014/main" id="{6D8FC108-2F77-460B-8D77-D0D5E5FEA98F}"/>
              </a:ext>
            </a:extLst>
          </p:cNvPr>
          <p:cNvSpPr txBox="1"/>
          <p:nvPr/>
        </p:nvSpPr>
        <p:spPr>
          <a:xfrm>
            <a:off x="257174" y="3600450"/>
            <a:ext cx="8486776" cy="830997"/>
          </a:xfrm>
          <a:prstGeom prst="rect">
            <a:avLst/>
          </a:prstGeom>
          <a:noFill/>
        </p:spPr>
        <p:txBody>
          <a:bodyPr wrap="square" rtlCol="0">
            <a:spAutoFit/>
          </a:bodyPr>
          <a:lstStyle/>
          <a:p>
            <a:pPr lvl="0" defTabSz="914400" eaLnBrk="0" fontAlgn="base" hangingPunct="0">
              <a:spcBef>
                <a:spcPct val="0"/>
              </a:spcBef>
              <a:spcAft>
                <a:spcPct val="0"/>
              </a:spcAft>
            </a:pPr>
            <a:r>
              <a:rPr lang="en-US" altLang="en-US" sz="2400">
                <a:solidFill>
                  <a:srgbClr val="202124"/>
                </a:solidFill>
                <a:latin typeface="Times New Roman" panose="02020603050405020304" pitchFamily="18" charset="0"/>
                <a:ea typeface="inherit"/>
                <a:cs typeface="Times New Roman" panose="02020603050405020304" pitchFamily="18" charset="0"/>
              </a:rPr>
              <a:t>Will we be able to return to the free life we ​​once enjoyed in the future?</a:t>
            </a:r>
            <a:r>
              <a:rPr lang="en-US" altLang="en-US" sz="2400">
                <a:latin typeface="Times New Roman" panose="02020603050405020304" pitchFamily="18" charset="0"/>
                <a:cs typeface="Times New Roman" panose="02020603050405020304" pitchFamily="18" charset="0"/>
              </a:rPr>
              <a:t> </a:t>
            </a:r>
            <a:endParaRPr lang="en-US" altLang="en-US" sz="24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A7121E49-9AAA-4531-9F21-4ABA39509A01}"/>
              </a:ext>
            </a:extLst>
          </p:cNvPr>
          <p:cNvSpPr txBox="1"/>
          <p:nvPr/>
        </p:nvSpPr>
        <p:spPr>
          <a:xfrm>
            <a:off x="228599" y="4431447"/>
            <a:ext cx="8620125" cy="830997"/>
          </a:xfrm>
          <a:prstGeom prst="rect">
            <a:avLst/>
          </a:prstGeom>
          <a:noFill/>
        </p:spPr>
        <p:txBody>
          <a:bodyPr wrap="square" rtlCol="0">
            <a:spAutoFit/>
          </a:bodyPr>
          <a:lstStyle/>
          <a:p>
            <a:r>
              <a:rPr lang="en-US" altLang="en-US" sz="2400">
                <a:solidFill>
                  <a:srgbClr val="202124"/>
                </a:solidFill>
                <a:latin typeface="Times New Roman" panose="02020603050405020304" pitchFamily="18" charset="0"/>
                <a:ea typeface="inherit"/>
                <a:cs typeface="Times New Roman" panose="02020603050405020304" pitchFamily="18" charset="0"/>
              </a:rPr>
              <a:t>Or will we face a new era that is not a new normal that we have not predicted</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2" name="Oval 11">
            <a:extLst>
              <a:ext uri="{FF2B5EF4-FFF2-40B4-BE49-F238E27FC236}">
                <a16:creationId xmlns:a16="http://schemas.microsoft.com/office/drawing/2014/main" id="{7D405E6F-FBDC-4A4B-A4C3-C421F946C118}"/>
              </a:ext>
            </a:extLst>
          </p:cNvPr>
          <p:cNvSpPr/>
          <p:nvPr/>
        </p:nvSpPr>
        <p:spPr>
          <a:xfrm>
            <a:off x="2438400" y="5448300"/>
            <a:ext cx="5791200" cy="587813"/>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Need to prepare a new era</a:t>
            </a:r>
          </a:p>
        </p:txBody>
      </p:sp>
    </p:spTree>
    <p:extLst>
      <p:ext uri="{BB962C8B-B14F-4D97-AF65-F5344CB8AC3E}">
        <p14:creationId xmlns:p14="http://schemas.microsoft.com/office/powerpoint/2010/main" val="89933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linds(horizontal)">
                                      <p:cBhvr>
                                        <p:cTn id="15" dur="500"/>
                                        <p:tgtEl>
                                          <p:spTgt spid="6"/>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linds(horizont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linds(horizontal)">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blinds(horizontal)">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blinds(horizontal)">
                                      <p:cBhvr>
                                        <p:cTn id="3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p:bldP spid="8" grpId="0"/>
      <p:bldP spid="9" grpId="0"/>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9B28C67-C04D-4FBB-8B83-9D556604AE44}"/>
              </a:ext>
            </a:extLst>
          </p:cNvPr>
          <p:cNvSpPr txBox="1"/>
          <p:nvPr/>
        </p:nvSpPr>
        <p:spPr>
          <a:xfrm>
            <a:off x="4295776" y="263366"/>
            <a:ext cx="4667249" cy="461665"/>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Need for Transformation of Human</a:t>
            </a:r>
          </a:p>
        </p:txBody>
      </p:sp>
      <p:sp>
        <p:nvSpPr>
          <p:cNvPr id="3" name="TextBox 2">
            <a:extLst>
              <a:ext uri="{FF2B5EF4-FFF2-40B4-BE49-F238E27FC236}">
                <a16:creationId xmlns:a16="http://schemas.microsoft.com/office/drawing/2014/main" id="{119D3DC8-2FEE-409C-A99D-4A2BB3F5493C}"/>
              </a:ext>
            </a:extLst>
          </p:cNvPr>
          <p:cNvSpPr txBox="1"/>
          <p:nvPr/>
        </p:nvSpPr>
        <p:spPr>
          <a:xfrm>
            <a:off x="180975" y="1344127"/>
            <a:ext cx="8496299" cy="1569660"/>
          </a:xfrm>
          <a:prstGeom prst="rect">
            <a:avLst/>
          </a:prstGeom>
          <a:noFill/>
          <a:ln>
            <a:solidFill>
              <a:schemeClr val="tx1"/>
            </a:solidFill>
          </a:ln>
        </p:spPr>
        <p:txBody>
          <a:bodyPr wrap="square" rtlCol="0">
            <a:spAutoFit/>
          </a:bodyPr>
          <a:lstStyle/>
          <a:p>
            <a:r>
              <a:rPr lang="en-US" altLang="ko-KR" sz="2400" dirty="0">
                <a:latin typeface="Times New Roman" panose="02020603050405020304" pitchFamily="18" charset="0"/>
                <a:cs typeface="Times New Roman" panose="02020603050405020304" pitchFamily="18" charset="0"/>
              </a:rPr>
              <a:t>Romans 12:2 &lt;Do not conform any longer to the pattern of this world, but </a:t>
            </a:r>
            <a:r>
              <a:rPr lang="en-US" altLang="ko-KR" sz="2400" u="sng" dirty="0">
                <a:solidFill>
                  <a:srgbClr val="FF0000"/>
                </a:solidFill>
                <a:latin typeface="Times New Roman" panose="02020603050405020304" pitchFamily="18" charset="0"/>
                <a:cs typeface="Times New Roman" panose="02020603050405020304" pitchFamily="18" charset="0"/>
              </a:rPr>
              <a:t>be transformed by the renewing of your mind</a:t>
            </a:r>
            <a:r>
              <a:rPr lang="en-US" altLang="ko-KR" sz="2400" dirty="0">
                <a:latin typeface="Times New Roman" panose="02020603050405020304" pitchFamily="18" charset="0"/>
                <a:cs typeface="Times New Roman" panose="02020603050405020304" pitchFamily="18" charset="0"/>
              </a:rPr>
              <a:t>. Then you will be able to test and approve what God's will is--his good, pleasing and perfect will.&gt;</a:t>
            </a:r>
            <a:endParaRPr lang="en-PH" sz="24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0F19A0C1-320B-4FD2-9A2E-3012B329513B}"/>
              </a:ext>
            </a:extLst>
          </p:cNvPr>
          <p:cNvSpPr txBox="1"/>
          <p:nvPr/>
        </p:nvSpPr>
        <p:spPr>
          <a:xfrm>
            <a:off x="180975" y="2967335"/>
            <a:ext cx="3829050" cy="461665"/>
          </a:xfrm>
          <a:prstGeom prst="rect">
            <a:avLst/>
          </a:prstGeom>
          <a:noFill/>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To transform people</a:t>
            </a:r>
          </a:p>
        </p:txBody>
      </p:sp>
      <p:sp>
        <p:nvSpPr>
          <p:cNvPr id="5" name="Oval 4">
            <a:extLst>
              <a:ext uri="{FF2B5EF4-FFF2-40B4-BE49-F238E27FC236}">
                <a16:creationId xmlns:a16="http://schemas.microsoft.com/office/drawing/2014/main" id="{52571A6C-8FDF-4EC4-A7BB-486441E0A1ED}"/>
              </a:ext>
            </a:extLst>
          </p:cNvPr>
          <p:cNvSpPr/>
          <p:nvPr/>
        </p:nvSpPr>
        <p:spPr>
          <a:xfrm>
            <a:off x="1764792" y="3494242"/>
            <a:ext cx="5359907" cy="461665"/>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Transformation of Mindset</a:t>
            </a:r>
            <a:endParaRPr lang="en-PH"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6" name="TextBox 5">
            <a:extLst>
              <a:ext uri="{FF2B5EF4-FFF2-40B4-BE49-F238E27FC236}">
                <a16:creationId xmlns:a16="http://schemas.microsoft.com/office/drawing/2014/main" id="{FEC202F3-45FA-411F-8B6B-B0A9B8479BEF}"/>
              </a:ext>
            </a:extLst>
          </p:cNvPr>
          <p:cNvSpPr txBox="1"/>
          <p:nvPr/>
        </p:nvSpPr>
        <p:spPr>
          <a:xfrm>
            <a:off x="976312" y="5487127"/>
            <a:ext cx="7191376" cy="830997"/>
          </a:xfrm>
          <a:prstGeom prst="rect">
            <a:avLst/>
          </a:prstGeom>
          <a:solidFill>
            <a:srgbClr val="FFCCFF"/>
          </a:solidFill>
          <a:ln>
            <a:solidFill>
              <a:schemeClr val="tx1"/>
            </a:solidFill>
          </a:ln>
        </p:spPr>
        <p:txBody>
          <a:bodyPr wrap="square" rtlCol="0">
            <a:spAutoFit/>
          </a:bodyPr>
          <a:lstStyle/>
          <a:p>
            <a:pPr algn="ct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Canaan Movement is to change or transform the people by transforming their mindset. </a:t>
            </a:r>
          </a:p>
        </p:txBody>
      </p:sp>
      <p:sp>
        <p:nvSpPr>
          <p:cNvPr id="7" name="TextBox 6">
            <a:extLst>
              <a:ext uri="{FF2B5EF4-FFF2-40B4-BE49-F238E27FC236}">
                <a16:creationId xmlns:a16="http://schemas.microsoft.com/office/drawing/2014/main" id="{C8CEA675-E7A7-4390-8660-732C30FB4A71}"/>
              </a:ext>
            </a:extLst>
          </p:cNvPr>
          <p:cNvSpPr txBox="1"/>
          <p:nvPr/>
        </p:nvSpPr>
        <p:spPr>
          <a:xfrm>
            <a:off x="180975" y="250624"/>
            <a:ext cx="3095625" cy="461665"/>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Preparation</a:t>
            </a:r>
            <a:r>
              <a:rPr lang="ko-KR" altLang="en-US" sz="24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of</a:t>
            </a:r>
            <a:r>
              <a:rPr lang="ko-KR" altLang="en-US" sz="24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New Era</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8" name="Arrow: Right 7">
            <a:extLst>
              <a:ext uri="{FF2B5EF4-FFF2-40B4-BE49-F238E27FC236}">
                <a16:creationId xmlns:a16="http://schemas.microsoft.com/office/drawing/2014/main" id="{7A12FA25-D8FB-4E99-AB11-EFE6F1B7DF69}"/>
              </a:ext>
            </a:extLst>
          </p:cNvPr>
          <p:cNvSpPr/>
          <p:nvPr/>
        </p:nvSpPr>
        <p:spPr>
          <a:xfrm>
            <a:off x="3386138" y="411061"/>
            <a:ext cx="800100" cy="230833"/>
          </a:xfrm>
          <a:prstGeom prst="right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9" name="TextBox 8">
            <a:extLst>
              <a:ext uri="{FF2B5EF4-FFF2-40B4-BE49-F238E27FC236}">
                <a16:creationId xmlns:a16="http://schemas.microsoft.com/office/drawing/2014/main" id="{269B6985-7D55-4333-8874-5CE26D4C0579}"/>
              </a:ext>
            </a:extLst>
          </p:cNvPr>
          <p:cNvSpPr txBox="1"/>
          <p:nvPr/>
        </p:nvSpPr>
        <p:spPr>
          <a:xfrm>
            <a:off x="447675" y="790589"/>
            <a:ext cx="7267575" cy="461665"/>
          </a:xfrm>
          <a:prstGeom prst="rect">
            <a:avLst/>
          </a:prstGeom>
          <a:noFill/>
        </p:spPr>
        <p:txBody>
          <a:bodyPr wrap="square" rtlCol="0">
            <a:spAutoFit/>
          </a:bodyPr>
          <a:lstStyle/>
          <a:p>
            <a:r>
              <a:rPr kumimoji="0" lang="en-US" altLang="en-US" sz="2400" b="0" i="0" u="none" strike="noStrike" cap="none" normalizeH="0" baseline="0" dirty="0">
                <a:ln>
                  <a:noFill/>
                </a:ln>
                <a:solidFill>
                  <a:srgbClr val="202124"/>
                </a:solidFill>
                <a:effectLst/>
                <a:latin typeface="Times New Roman" panose="02020603050405020304" pitchFamily="18" charset="0"/>
                <a:ea typeface="inherit"/>
                <a:cs typeface="Times New Roman" panose="02020603050405020304" pitchFamily="18" charset="0"/>
              </a:rPr>
              <a:t>The problem is not in the environment, but in people</a:t>
            </a: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p>
        </p:txBody>
      </p:sp>
      <p:sp>
        <p:nvSpPr>
          <p:cNvPr id="10" name="Rectangle: Rounded Corners 9">
            <a:extLst>
              <a:ext uri="{FF2B5EF4-FFF2-40B4-BE49-F238E27FC236}">
                <a16:creationId xmlns:a16="http://schemas.microsoft.com/office/drawing/2014/main" id="{F7974E53-48B3-7574-83E7-87EE7F9C20F9}"/>
              </a:ext>
            </a:extLst>
          </p:cNvPr>
          <p:cNvSpPr/>
          <p:nvPr/>
        </p:nvSpPr>
        <p:spPr>
          <a:xfrm>
            <a:off x="1092708" y="4422561"/>
            <a:ext cx="6958584" cy="597912"/>
          </a:xfrm>
          <a:prstGeom prst="roundRect">
            <a:avLst/>
          </a:prstGeom>
          <a:solidFill>
            <a:srgbClr val="FFFF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Spiritual Independence &amp;  Economical</a:t>
            </a:r>
            <a:r>
              <a:rPr lang="ko-KR" altLang="en-US"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 </a:t>
            </a:r>
            <a:r>
              <a:rPr lang="en-PH"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Self-Reliance</a:t>
            </a:r>
            <a:endParaRPr lang="en-PH" sz="2400" dirty="0">
              <a:solidFill>
                <a:schemeClr val="tx1"/>
              </a:solidFill>
              <a:latin typeface="Times New Roman" panose="02020603050405020304" pitchFamily="18" charset="0"/>
              <a:cs typeface="Times New Roman" panose="02020603050405020304" pitchFamily="18" charset="0"/>
            </a:endParaRPr>
          </a:p>
        </p:txBody>
      </p:sp>
      <p:sp>
        <p:nvSpPr>
          <p:cNvPr id="11" name="Arrow: Down 10">
            <a:extLst>
              <a:ext uri="{FF2B5EF4-FFF2-40B4-BE49-F238E27FC236}">
                <a16:creationId xmlns:a16="http://schemas.microsoft.com/office/drawing/2014/main" id="{3ABCE2DF-35C1-F7EF-5DFE-84B660084EAB}"/>
              </a:ext>
            </a:extLst>
          </p:cNvPr>
          <p:cNvSpPr/>
          <p:nvPr/>
        </p:nvSpPr>
        <p:spPr>
          <a:xfrm>
            <a:off x="4295776" y="3996398"/>
            <a:ext cx="502159" cy="426163"/>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2401748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animBg="1"/>
      <p:bldP spid="6" grpId="0" animBg="1"/>
      <p:bldP spid="9" grpId="0"/>
      <p:bldP spid="10"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A4096A0-2891-7B66-A9F6-CF073DD9D3BB}"/>
              </a:ext>
            </a:extLst>
          </p:cNvPr>
          <p:cNvSpPr txBox="1">
            <a:spLocks noChangeArrowheads="1"/>
          </p:cNvSpPr>
          <p:nvPr/>
        </p:nvSpPr>
        <p:spPr bwMode="auto">
          <a:xfrm>
            <a:off x="409575" y="180975"/>
            <a:ext cx="1684401"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400" dirty="0">
                <a:latin typeface="Times New Roman" panose="02020603050405020304" pitchFamily="18" charset="0"/>
                <a:ea typeface="HY견명조" panose="02030600000101010101" pitchFamily="18" charset="-127"/>
                <a:cs typeface="Times New Roman" panose="02020603050405020304" pitchFamily="18" charset="0"/>
              </a:rPr>
              <a:t>3.  Poverty</a:t>
            </a:r>
          </a:p>
        </p:txBody>
      </p:sp>
      <p:sp>
        <p:nvSpPr>
          <p:cNvPr id="3" name="Rectangle 2">
            <a:extLst>
              <a:ext uri="{FF2B5EF4-FFF2-40B4-BE49-F238E27FC236}">
                <a16:creationId xmlns:a16="http://schemas.microsoft.com/office/drawing/2014/main" id="{A90AD156-A432-23E5-A721-1588C2365848}"/>
              </a:ext>
            </a:extLst>
          </p:cNvPr>
          <p:cNvSpPr>
            <a:spLocks noChangeArrowheads="1"/>
          </p:cNvSpPr>
          <p:nvPr/>
        </p:nvSpPr>
        <p:spPr bwMode="auto">
          <a:xfrm>
            <a:off x="409575" y="849345"/>
            <a:ext cx="4372737" cy="457200"/>
          </a:xfrm>
          <a:prstGeom prst="rect">
            <a:avLst/>
          </a:prstGeom>
          <a:solidFill>
            <a:srgbClr val="66FFFF"/>
          </a:solidFill>
          <a:ln w="9525">
            <a:solidFill>
              <a:schemeClr val="tx1"/>
            </a:solidFill>
            <a:miter lim="800000"/>
            <a:headEnd/>
            <a:tailEnd/>
          </a:ln>
        </p:spPr>
        <p:txBody>
          <a:bodyPr wrap="none" anchor="ctr"/>
          <a:lstStyle/>
          <a:p>
            <a:pPr algn="ctr" fontAlgn="auto">
              <a:spcBef>
                <a:spcPts val="0"/>
              </a:spcBef>
              <a:spcAft>
                <a:spcPts val="0"/>
              </a:spcAft>
              <a:defRPr/>
            </a:pPr>
            <a:r>
              <a:rPr lang="en-US" altLang="ko-KR" sz="2400" dirty="0">
                <a:latin typeface="Times New Roman" pitchFamily="18" charset="0"/>
                <a:cs typeface="Times New Roman" pitchFamily="18" charset="0"/>
              </a:rPr>
              <a:t>What is the meaning of poverty ?</a:t>
            </a:r>
          </a:p>
        </p:txBody>
      </p:sp>
      <p:sp>
        <p:nvSpPr>
          <p:cNvPr id="4" name="Text Box 3">
            <a:extLst>
              <a:ext uri="{FF2B5EF4-FFF2-40B4-BE49-F238E27FC236}">
                <a16:creationId xmlns:a16="http://schemas.microsoft.com/office/drawing/2014/main" id="{825E50B8-7CA0-B6D2-1F8A-810B6C374D6E}"/>
              </a:ext>
            </a:extLst>
          </p:cNvPr>
          <p:cNvSpPr txBox="1">
            <a:spLocks noChangeArrowheads="1"/>
          </p:cNvSpPr>
          <p:nvPr/>
        </p:nvSpPr>
        <p:spPr bwMode="auto">
          <a:xfrm>
            <a:off x="498919" y="1576870"/>
            <a:ext cx="15057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altLang="ko-KR" sz="2400">
                <a:latin typeface="Times New Roman" pitchFamily="18" charset="0"/>
                <a:cs typeface="Times New Roman" pitchFamily="18" charset="0"/>
              </a:rPr>
              <a:t>- Hunger</a:t>
            </a:r>
          </a:p>
        </p:txBody>
      </p:sp>
      <p:sp>
        <p:nvSpPr>
          <p:cNvPr id="5" name="Text Box 4">
            <a:extLst>
              <a:ext uri="{FF2B5EF4-FFF2-40B4-BE49-F238E27FC236}">
                <a16:creationId xmlns:a16="http://schemas.microsoft.com/office/drawing/2014/main" id="{DB918083-1CD8-D71B-02B1-52D4462C76BD}"/>
              </a:ext>
            </a:extLst>
          </p:cNvPr>
          <p:cNvSpPr txBox="1">
            <a:spLocks noChangeArrowheads="1"/>
          </p:cNvSpPr>
          <p:nvPr/>
        </p:nvSpPr>
        <p:spPr bwMode="auto">
          <a:xfrm>
            <a:off x="457295" y="2075449"/>
            <a:ext cx="2819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altLang="ko-KR" sz="2400">
                <a:latin typeface="Times New Roman" pitchFamily="18" charset="0"/>
                <a:cs typeface="Times New Roman" pitchFamily="18" charset="0"/>
              </a:rPr>
              <a:t>- Lack of shelter</a:t>
            </a:r>
          </a:p>
        </p:txBody>
      </p:sp>
      <p:sp>
        <p:nvSpPr>
          <p:cNvPr id="6" name="Text Box 5">
            <a:extLst>
              <a:ext uri="{FF2B5EF4-FFF2-40B4-BE49-F238E27FC236}">
                <a16:creationId xmlns:a16="http://schemas.microsoft.com/office/drawing/2014/main" id="{66A0BC42-424C-B49C-5844-A949ED73D183}"/>
              </a:ext>
            </a:extLst>
          </p:cNvPr>
          <p:cNvSpPr txBox="1">
            <a:spLocks noChangeArrowheads="1"/>
          </p:cNvSpPr>
          <p:nvPr/>
        </p:nvSpPr>
        <p:spPr bwMode="auto">
          <a:xfrm>
            <a:off x="464438" y="2574028"/>
            <a:ext cx="573424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altLang="ko-KR" sz="2400">
                <a:latin typeface="Times New Roman" pitchFamily="18" charset="0"/>
                <a:cs typeface="Times New Roman" pitchFamily="18" charset="0"/>
              </a:rPr>
              <a:t>- Being sick and not being able to see doctor</a:t>
            </a:r>
          </a:p>
        </p:txBody>
      </p:sp>
      <p:sp>
        <p:nvSpPr>
          <p:cNvPr id="7" name="Text Box 6">
            <a:extLst>
              <a:ext uri="{FF2B5EF4-FFF2-40B4-BE49-F238E27FC236}">
                <a16:creationId xmlns:a16="http://schemas.microsoft.com/office/drawing/2014/main" id="{0E57ED47-1447-5FD2-99FE-3C8706953B2E}"/>
              </a:ext>
            </a:extLst>
          </p:cNvPr>
          <p:cNvSpPr txBox="1">
            <a:spLocks noChangeArrowheads="1"/>
          </p:cNvSpPr>
          <p:nvPr/>
        </p:nvSpPr>
        <p:spPr bwMode="auto">
          <a:xfrm>
            <a:off x="409575" y="3123980"/>
            <a:ext cx="78607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altLang="ko-KR" sz="2400" dirty="0">
                <a:latin typeface="Times New Roman" pitchFamily="18" charset="0"/>
                <a:cs typeface="Times New Roman" pitchFamily="18" charset="0"/>
              </a:rPr>
              <a:t>- Not being able to go to school and not knowing how to read</a:t>
            </a:r>
          </a:p>
        </p:txBody>
      </p:sp>
      <p:sp>
        <p:nvSpPr>
          <p:cNvPr id="8" name="Text Box 7">
            <a:extLst>
              <a:ext uri="{FF2B5EF4-FFF2-40B4-BE49-F238E27FC236}">
                <a16:creationId xmlns:a16="http://schemas.microsoft.com/office/drawing/2014/main" id="{F3611A14-2D6D-7E90-ED80-AA3ADBA8DC5D}"/>
              </a:ext>
            </a:extLst>
          </p:cNvPr>
          <p:cNvSpPr txBox="1">
            <a:spLocks noChangeArrowheads="1"/>
          </p:cNvSpPr>
          <p:nvPr/>
        </p:nvSpPr>
        <p:spPr bwMode="auto">
          <a:xfrm>
            <a:off x="457295" y="3669773"/>
            <a:ext cx="8382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altLang="ko-KR" sz="2400" dirty="0">
                <a:latin typeface="Times New Roman" pitchFamily="18" charset="0"/>
                <a:cs typeface="Times New Roman" pitchFamily="18" charset="0"/>
              </a:rPr>
              <a:t>- Not having a job and fear for the future, living one day at a time</a:t>
            </a:r>
          </a:p>
        </p:txBody>
      </p:sp>
      <p:sp>
        <p:nvSpPr>
          <p:cNvPr id="9" name="Text Box 8">
            <a:extLst>
              <a:ext uri="{FF2B5EF4-FFF2-40B4-BE49-F238E27FC236}">
                <a16:creationId xmlns:a16="http://schemas.microsoft.com/office/drawing/2014/main" id="{2FC8B2DD-ECC9-4035-D688-3CBEB2584960}"/>
              </a:ext>
            </a:extLst>
          </p:cNvPr>
          <p:cNvSpPr txBox="1">
            <a:spLocks noChangeArrowheads="1"/>
          </p:cNvSpPr>
          <p:nvPr/>
        </p:nvSpPr>
        <p:spPr bwMode="auto">
          <a:xfrm>
            <a:off x="457295" y="4158727"/>
            <a:ext cx="66629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altLang="ko-KR" sz="2400" dirty="0">
                <a:latin typeface="Times New Roman" pitchFamily="18" charset="0"/>
                <a:cs typeface="Times New Roman" pitchFamily="18" charset="0"/>
              </a:rPr>
              <a:t>- Losing a child to illness brought by unclean water</a:t>
            </a:r>
          </a:p>
        </p:txBody>
      </p:sp>
      <p:sp>
        <p:nvSpPr>
          <p:cNvPr id="10" name="Text Box 9">
            <a:extLst>
              <a:ext uri="{FF2B5EF4-FFF2-40B4-BE49-F238E27FC236}">
                <a16:creationId xmlns:a16="http://schemas.microsoft.com/office/drawing/2014/main" id="{4E3E292D-9D70-781E-9CD4-15923E38B5ED}"/>
              </a:ext>
            </a:extLst>
          </p:cNvPr>
          <p:cNvSpPr txBox="1">
            <a:spLocks noChangeArrowheads="1"/>
          </p:cNvSpPr>
          <p:nvPr/>
        </p:nvSpPr>
        <p:spPr bwMode="auto">
          <a:xfrm>
            <a:off x="498919" y="4647681"/>
            <a:ext cx="61912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altLang="ko-KR" sz="2400" dirty="0">
                <a:latin typeface="Times New Roman" pitchFamily="18" charset="0"/>
                <a:cs typeface="Times New Roman" pitchFamily="18" charset="0"/>
              </a:rPr>
              <a:t>- Powerless, lack of representation and freedom </a:t>
            </a:r>
          </a:p>
        </p:txBody>
      </p:sp>
    </p:spTree>
    <p:extLst>
      <p:ext uri="{BB962C8B-B14F-4D97-AF65-F5344CB8AC3E}">
        <p14:creationId xmlns:p14="http://schemas.microsoft.com/office/powerpoint/2010/main" val="2285431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by="(-#ppt_w*2)" calcmode="lin" valueType="num">
                                      <p:cBhvr rctx="PPT">
                                        <p:cTn id="7" dur="500" autoRev="1" fill="hold">
                                          <p:stCondLst>
                                            <p:cond delay="0"/>
                                          </p:stCondLst>
                                        </p:cTn>
                                        <p:tgtEl>
                                          <p:spTgt spid="4"/>
                                        </p:tgtEl>
                                        <p:attrNameLst>
                                          <p:attrName>ppt_w</p:attrName>
                                        </p:attrNameLst>
                                      </p:cBhvr>
                                    </p:anim>
                                    <p:anim by="(#ppt_w*0.50)" calcmode="lin" valueType="num">
                                      <p:cBhvr>
                                        <p:cTn id="8" dur="500" decel="50000" autoRev="1" fill="hold">
                                          <p:stCondLst>
                                            <p:cond delay="0"/>
                                          </p:stCondLst>
                                        </p:cTn>
                                        <p:tgtEl>
                                          <p:spTgt spid="4"/>
                                        </p:tgtEl>
                                        <p:attrNameLst>
                                          <p:attrName>ppt_x</p:attrName>
                                        </p:attrNameLst>
                                      </p:cBhvr>
                                    </p:anim>
                                    <p:anim from="(-#ppt_h/2)" to="(#ppt_y)" calcmode="lin" valueType="num">
                                      <p:cBhvr>
                                        <p:cTn id="9" dur="1000" fill="hold">
                                          <p:stCondLst>
                                            <p:cond delay="0"/>
                                          </p:stCondLst>
                                        </p:cTn>
                                        <p:tgtEl>
                                          <p:spTgt spid="4"/>
                                        </p:tgtEl>
                                        <p:attrNameLst>
                                          <p:attrName>ppt_y</p:attrName>
                                        </p:attrNameLst>
                                      </p:cBhvr>
                                    </p:anim>
                                    <p:animRot by="21600000">
                                      <p:cBhvr>
                                        <p:cTn id="10" dur="1000" fill="hold">
                                          <p:stCondLst>
                                            <p:cond delay="0"/>
                                          </p:stCondLst>
                                        </p:cTn>
                                        <p:tgtEl>
                                          <p:spTgt spid="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grpId="0" nodeType="clickEffect">
                                  <p:stCondLst>
                                    <p:cond delay="0"/>
                                  </p:stCondLst>
                                  <p:iterate type="lt">
                                    <p:tmPct val="10000"/>
                                  </p:iterate>
                                  <p:childTnLst>
                                    <p:set>
                                      <p:cBhvr>
                                        <p:cTn id="14" dur="1" fill="hold">
                                          <p:stCondLst>
                                            <p:cond delay="0"/>
                                          </p:stCondLst>
                                        </p:cTn>
                                        <p:tgtEl>
                                          <p:spTgt spid="5"/>
                                        </p:tgtEl>
                                        <p:attrNameLst>
                                          <p:attrName>style.visibility</p:attrName>
                                        </p:attrNameLst>
                                      </p:cBhvr>
                                      <p:to>
                                        <p:strVal val="visible"/>
                                      </p:to>
                                    </p:set>
                                    <p:anim by="(-#ppt_w*2)" calcmode="lin" valueType="num">
                                      <p:cBhvr rctx="PPT">
                                        <p:cTn id="15" dur="500" autoRev="1" fill="hold">
                                          <p:stCondLst>
                                            <p:cond delay="0"/>
                                          </p:stCondLst>
                                        </p:cTn>
                                        <p:tgtEl>
                                          <p:spTgt spid="5"/>
                                        </p:tgtEl>
                                        <p:attrNameLst>
                                          <p:attrName>ppt_w</p:attrName>
                                        </p:attrNameLst>
                                      </p:cBhvr>
                                    </p:anim>
                                    <p:anim by="(#ppt_w*0.50)" calcmode="lin" valueType="num">
                                      <p:cBhvr>
                                        <p:cTn id="16" dur="500" decel="50000" autoRev="1" fill="hold">
                                          <p:stCondLst>
                                            <p:cond delay="0"/>
                                          </p:stCondLst>
                                        </p:cTn>
                                        <p:tgtEl>
                                          <p:spTgt spid="5"/>
                                        </p:tgtEl>
                                        <p:attrNameLst>
                                          <p:attrName>ppt_x</p:attrName>
                                        </p:attrNameLst>
                                      </p:cBhvr>
                                    </p:anim>
                                    <p:anim from="(-#ppt_h/2)" to="(#ppt_y)" calcmode="lin" valueType="num">
                                      <p:cBhvr>
                                        <p:cTn id="17" dur="1000" fill="hold">
                                          <p:stCondLst>
                                            <p:cond delay="0"/>
                                          </p:stCondLst>
                                        </p:cTn>
                                        <p:tgtEl>
                                          <p:spTgt spid="5"/>
                                        </p:tgtEl>
                                        <p:attrNameLst>
                                          <p:attrName>ppt_y</p:attrName>
                                        </p:attrNameLst>
                                      </p:cBhvr>
                                    </p:anim>
                                    <p:animRot by="21600000">
                                      <p:cBhvr>
                                        <p:cTn id="18" dur="1000" fill="hold">
                                          <p:stCondLst>
                                            <p:cond delay="0"/>
                                          </p:stCondLst>
                                        </p:cTn>
                                        <p:tgtEl>
                                          <p:spTgt spid="5"/>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6" presetClass="entr" presetSubtype="0" fill="hold" grpId="0" nodeType="clickEffect">
                                  <p:stCondLst>
                                    <p:cond delay="0"/>
                                  </p:stCondLst>
                                  <p:iterate type="lt">
                                    <p:tmPct val="10000"/>
                                  </p:iterate>
                                  <p:childTnLst>
                                    <p:set>
                                      <p:cBhvr>
                                        <p:cTn id="22" dur="1" fill="hold">
                                          <p:stCondLst>
                                            <p:cond delay="0"/>
                                          </p:stCondLst>
                                        </p:cTn>
                                        <p:tgtEl>
                                          <p:spTgt spid="6"/>
                                        </p:tgtEl>
                                        <p:attrNameLst>
                                          <p:attrName>style.visibility</p:attrName>
                                        </p:attrNameLst>
                                      </p:cBhvr>
                                      <p:to>
                                        <p:strVal val="visible"/>
                                      </p:to>
                                    </p:set>
                                    <p:anim by="(-#ppt_w*2)" calcmode="lin" valueType="num">
                                      <p:cBhvr rctx="PPT">
                                        <p:cTn id="23" dur="500" autoRev="1" fill="hold">
                                          <p:stCondLst>
                                            <p:cond delay="0"/>
                                          </p:stCondLst>
                                        </p:cTn>
                                        <p:tgtEl>
                                          <p:spTgt spid="6"/>
                                        </p:tgtEl>
                                        <p:attrNameLst>
                                          <p:attrName>ppt_w</p:attrName>
                                        </p:attrNameLst>
                                      </p:cBhvr>
                                    </p:anim>
                                    <p:anim by="(#ppt_w*0.50)" calcmode="lin" valueType="num">
                                      <p:cBhvr>
                                        <p:cTn id="24" dur="500" decel="50000" autoRev="1" fill="hold">
                                          <p:stCondLst>
                                            <p:cond delay="0"/>
                                          </p:stCondLst>
                                        </p:cTn>
                                        <p:tgtEl>
                                          <p:spTgt spid="6"/>
                                        </p:tgtEl>
                                        <p:attrNameLst>
                                          <p:attrName>ppt_x</p:attrName>
                                        </p:attrNameLst>
                                      </p:cBhvr>
                                    </p:anim>
                                    <p:anim from="(-#ppt_h/2)" to="(#ppt_y)" calcmode="lin" valueType="num">
                                      <p:cBhvr>
                                        <p:cTn id="25" dur="1000" fill="hold">
                                          <p:stCondLst>
                                            <p:cond delay="0"/>
                                          </p:stCondLst>
                                        </p:cTn>
                                        <p:tgtEl>
                                          <p:spTgt spid="6"/>
                                        </p:tgtEl>
                                        <p:attrNameLst>
                                          <p:attrName>ppt_y</p:attrName>
                                        </p:attrNameLst>
                                      </p:cBhvr>
                                    </p:anim>
                                    <p:animRot by="21600000">
                                      <p:cBhvr>
                                        <p:cTn id="26" dur="1000" fill="hold">
                                          <p:stCondLst>
                                            <p:cond delay="0"/>
                                          </p:stCondLst>
                                        </p:cTn>
                                        <p:tgtEl>
                                          <p:spTgt spid="6"/>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56" presetClass="entr" presetSubtype="0" fill="hold" grpId="0" nodeType="clickEffect">
                                  <p:stCondLst>
                                    <p:cond delay="0"/>
                                  </p:stCondLst>
                                  <p:iterate type="lt">
                                    <p:tmPct val="10000"/>
                                  </p:iterate>
                                  <p:childTnLst>
                                    <p:set>
                                      <p:cBhvr>
                                        <p:cTn id="30" dur="1" fill="hold">
                                          <p:stCondLst>
                                            <p:cond delay="0"/>
                                          </p:stCondLst>
                                        </p:cTn>
                                        <p:tgtEl>
                                          <p:spTgt spid="7"/>
                                        </p:tgtEl>
                                        <p:attrNameLst>
                                          <p:attrName>style.visibility</p:attrName>
                                        </p:attrNameLst>
                                      </p:cBhvr>
                                      <p:to>
                                        <p:strVal val="visible"/>
                                      </p:to>
                                    </p:set>
                                    <p:anim by="(-#ppt_w*2)" calcmode="lin" valueType="num">
                                      <p:cBhvr rctx="PPT">
                                        <p:cTn id="31" dur="500" autoRev="1" fill="hold">
                                          <p:stCondLst>
                                            <p:cond delay="0"/>
                                          </p:stCondLst>
                                        </p:cTn>
                                        <p:tgtEl>
                                          <p:spTgt spid="7"/>
                                        </p:tgtEl>
                                        <p:attrNameLst>
                                          <p:attrName>ppt_w</p:attrName>
                                        </p:attrNameLst>
                                      </p:cBhvr>
                                    </p:anim>
                                    <p:anim by="(#ppt_w*0.50)" calcmode="lin" valueType="num">
                                      <p:cBhvr>
                                        <p:cTn id="32" dur="500" decel="50000" autoRev="1" fill="hold">
                                          <p:stCondLst>
                                            <p:cond delay="0"/>
                                          </p:stCondLst>
                                        </p:cTn>
                                        <p:tgtEl>
                                          <p:spTgt spid="7"/>
                                        </p:tgtEl>
                                        <p:attrNameLst>
                                          <p:attrName>ppt_x</p:attrName>
                                        </p:attrNameLst>
                                      </p:cBhvr>
                                    </p:anim>
                                    <p:anim from="(-#ppt_h/2)" to="(#ppt_y)" calcmode="lin" valueType="num">
                                      <p:cBhvr>
                                        <p:cTn id="33" dur="1000" fill="hold">
                                          <p:stCondLst>
                                            <p:cond delay="0"/>
                                          </p:stCondLst>
                                        </p:cTn>
                                        <p:tgtEl>
                                          <p:spTgt spid="7"/>
                                        </p:tgtEl>
                                        <p:attrNameLst>
                                          <p:attrName>ppt_y</p:attrName>
                                        </p:attrNameLst>
                                      </p:cBhvr>
                                    </p:anim>
                                    <p:animRot by="21600000">
                                      <p:cBhvr>
                                        <p:cTn id="34" dur="1000" fill="hold">
                                          <p:stCondLst>
                                            <p:cond delay="0"/>
                                          </p:stCondLst>
                                        </p:cTn>
                                        <p:tgtEl>
                                          <p:spTgt spid="7"/>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56" presetClass="entr" presetSubtype="0" fill="hold" grpId="0" nodeType="clickEffect">
                                  <p:stCondLst>
                                    <p:cond delay="0"/>
                                  </p:stCondLst>
                                  <p:iterate type="lt">
                                    <p:tmPct val="10000"/>
                                  </p:iterate>
                                  <p:childTnLst>
                                    <p:set>
                                      <p:cBhvr>
                                        <p:cTn id="38" dur="1" fill="hold">
                                          <p:stCondLst>
                                            <p:cond delay="0"/>
                                          </p:stCondLst>
                                        </p:cTn>
                                        <p:tgtEl>
                                          <p:spTgt spid="8"/>
                                        </p:tgtEl>
                                        <p:attrNameLst>
                                          <p:attrName>style.visibility</p:attrName>
                                        </p:attrNameLst>
                                      </p:cBhvr>
                                      <p:to>
                                        <p:strVal val="visible"/>
                                      </p:to>
                                    </p:set>
                                    <p:anim by="(-#ppt_w*2)" calcmode="lin" valueType="num">
                                      <p:cBhvr rctx="PPT">
                                        <p:cTn id="39" dur="500" autoRev="1" fill="hold">
                                          <p:stCondLst>
                                            <p:cond delay="0"/>
                                          </p:stCondLst>
                                        </p:cTn>
                                        <p:tgtEl>
                                          <p:spTgt spid="8"/>
                                        </p:tgtEl>
                                        <p:attrNameLst>
                                          <p:attrName>ppt_w</p:attrName>
                                        </p:attrNameLst>
                                      </p:cBhvr>
                                    </p:anim>
                                    <p:anim by="(#ppt_w*0.50)" calcmode="lin" valueType="num">
                                      <p:cBhvr>
                                        <p:cTn id="40" dur="500" decel="50000" autoRev="1" fill="hold">
                                          <p:stCondLst>
                                            <p:cond delay="0"/>
                                          </p:stCondLst>
                                        </p:cTn>
                                        <p:tgtEl>
                                          <p:spTgt spid="8"/>
                                        </p:tgtEl>
                                        <p:attrNameLst>
                                          <p:attrName>ppt_x</p:attrName>
                                        </p:attrNameLst>
                                      </p:cBhvr>
                                    </p:anim>
                                    <p:anim from="(-#ppt_h/2)" to="(#ppt_y)" calcmode="lin" valueType="num">
                                      <p:cBhvr>
                                        <p:cTn id="41" dur="1000" fill="hold">
                                          <p:stCondLst>
                                            <p:cond delay="0"/>
                                          </p:stCondLst>
                                        </p:cTn>
                                        <p:tgtEl>
                                          <p:spTgt spid="8"/>
                                        </p:tgtEl>
                                        <p:attrNameLst>
                                          <p:attrName>ppt_y</p:attrName>
                                        </p:attrNameLst>
                                      </p:cBhvr>
                                    </p:anim>
                                    <p:animRot by="21600000">
                                      <p:cBhvr>
                                        <p:cTn id="42" dur="1000" fill="hold">
                                          <p:stCondLst>
                                            <p:cond delay="0"/>
                                          </p:stCondLst>
                                        </p:cTn>
                                        <p:tgtEl>
                                          <p:spTgt spid="8"/>
                                        </p:tgtEl>
                                        <p:attrNameLst>
                                          <p:attrName>r</p:attrName>
                                        </p:attrNameLst>
                                      </p:cBhvr>
                                    </p:animRot>
                                  </p:childTnLst>
                                </p:cTn>
                              </p:par>
                            </p:childTnLst>
                          </p:cTn>
                        </p:par>
                      </p:childTnLst>
                    </p:cTn>
                  </p:par>
                  <p:par>
                    <p:cTn id="43" fill="hold">
                      <p:stCondLst>
                        <p:cond delay="indefinite"/>
                      </p:stCondLst>
                      <p:childTnLst>
                        <p:par>
                          <p:cTn id="44" fill="hold">
                            <p:stCondLst>
                              <p:cond delay="0"/>
                            </p:stCondLst>
                            <p:childTnLst>
                              <p:par>
                                <p:cTn id="45" presetID="56" presetClass="entr" presetSubtype="0" fill="hold" grpId="0" nodeType="clickEffect">
                                  <p:stCondLst>
                                    <p:cond delay="0"/>
                                  </p:stCondLst>
                                  <p:iterate type="lt">
                                    <p:tmPct val="10000"/>
                                  </p:iterate>
                                  <p:childTnLst>
                                    <p:set>
                                      <p:cBhvr>
                                        <p:cTn id="46" dur="1" fill="hold">
                                          <p:stCondLst>
                                            <p:cond delay="0"/>
                                          </p:stCondLst>
                                        </p:cTn>
                                        <p:tgtEl>
                                          <p:spTgt spid="9"/>
                                        </p:tgtEl>
                                        <p:attrNameLst>
                                          <p:attrName>style.visibility</p:attrName>
                                        </p:attrNameLst>
                                      </p:cBhvr>
                                      <p:to>
                                        <p:strVal val="visible"/>
                                      </p:to>
                                    </p:set>
                                    <p:anim by="(-#ppt_w*2)" calcmode="lin" valueType="num">
                                      <p:cBhvr rctx="PPT">
                                        <p:cTn id="47" dur="500" autoRev="1" fill="hold">
                                          <p:stCondLst>
                                            <p:cond delay="0"/>
                                          </p:stCondLst>
                                        </p:cTn>
                                        <p:tgtEl>
                                          <p:spTgt spid="9"/>
                                        </p:tgtEl>
                                        <p:attrNameLst>
                                          <p:attrName>ppt_w</p:attrName>
                                        </p:attrNameLst>
                                      </p:cBhvr>
                                    </p:anim>
                                    <p:anim by="(#ppt_w*0.50)" calcmode="lin" valueType="num">
                                      <p:cBhvr>
                                        <p:cTn id="48" dur="500" decel="50000" autoRev="1" fill="hold">
                                          <p:stCondLst>
                                            <p:cond delay="0"/>
                                          </p:stCondLst>
                                        </p:cTn>
                                        <p:tgtEl>
                                          <p:spTgt spid="9"/>
                                        </p:tgtEl>
                                        <p:attrNameLst>
                                          <p:attrName>ppt_x</p:attrName>
                                        </p:attrNameLst>
                                      </p:cBhvr>
                                    </p:anim>
                                    <p:anim from="(-#ppt_h/2)" to="(#ppt_y)" calcmode="lin" valueType="num">
                                      <p:cBhvr>
                                        <p:cTn id="49" dur="1000" fill="hold">
                                          <p:stCondLst>
                                            <p:cond delay="0"/>
                                          </p:stCondLst>
                                        </p:cTn>
                                        <p:tgtEl>
                                          <p:spTgt spid="9"/>
                                        </p:tgtEl>
                                        <p:attrNameLst>
                                          <p:attrName>ppt_y</p:attrName>
                                        </p:attrNameLst>
                                      </p:cBhvr>
                                    </p:anim>
                                    <p:animRot by="21600000">
                                      <p:cBhvr>
                                        <p:cTn id="50" dur="1000" fill="hold">
                                          <p:stCondLst>
                                            <p:cond delay="0"/>
                                          </p:stCondLst>
                                        </p:cTn>
                                        <p:tgtEl>
                                          <p:spTgt spid="9"/>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56" presetClass="entr" presetSubtype="0" fill="hold" grpId="0" nodeType="clickEffect">
                                  <p:stCondLst>
                                    <p:cond delay="0"/>
                                  </p:stCondLst>
                                  <p:iterate type="lt">
                                    <p:tmPct val="10000"/>
                                  </p:iterate>
                                  <p:childTnLst>
                                    <p:set>
                                      <p:cBhvr>
                                        <p:cTn id="54" dur="1" fill="hold">
                                          <p:stCondLst>
                                            <p:cond delay="0"/>
                                          </p:stCondLst>
                                        </p:cTn>
                                        <p:tgtEl>
                                          <p:spTgt spid="10"/>
                                        </p:tgtEl>
                                        <p:attrNameLst>
                                          <p:attrName>style.visibility</p:attrName>
                                        </p:attrNameLst>
                                      </p:cBhvr>
                                      <p:to>
                                        <p:strVal val="visible"/>
                                      </p:to>
                                    </p:set>
                                    <p:anim by="(-#ppt_w*2)" calcmode="lin" valueType="num">
                                      <p:cBhvr rctx="PPT">
                                        <p:cTn id="55" dur="500" autoRev="1" fill="hold">
                                          <p:stCondLst>
                                            <p:cond delay="0"/>
                                          </p:stCondLst>
                                        </p:cTn>
                                        <p:tgtEl>
                                          <p:spTgt spid="10"/>
                                        </p:tgtEl>
                                        <p:attrNameLst>
                                          <p:attrName>ppt_w</p:attrName>
                                        </p:attrNameLst>
                                      </p:cBhvr>
                                    </p:anim>
                                    <p:anim by="(#ppt_w*0.50)" calcmode="lin" valueType="num">
                                      <p:cBhvr>
                                        <p:cTn id="56" dur="500" decel="50000" autoRev="1" fill="hold">
                                          <p:stCondLst>
                                            <p:cond delay="0"/>
                                          </p:stCondLst>
                                        </p:cTn>
                                        <p:tgtEl>
                                          <p:spTgt spid="10"/>
                                        </p:tgtEl>
                                        <p:attrNameLst>
                                          <p:attrName>ppt_x</p:attrName>
                                        </p:attrNameLst>
                                      </p:cBhvr>
                                    </p:anim>
                                    <p:anim from="(-#ppt_h/2)" to="(#ppt_y)" calcmode="lin" valueType="num">
                                      <p:cBhvr>
                                        <p:cTn id="57" dur="1000" fill="hold">
                                          <p:stCondLst>
                                            <p:cond delay="0"/>
                                          </p:stCondLst>
                                        </p:cTn>
                                        <p:tgtEl>
                                          <p:spTgt spid="10"/>
                                        </p:tgtEl>
                                        <p:attrNameLst>
                                          <p:attrName>ppt_y</p:attrName>
                                        </p:attrNameLst>
                                      </p:cBhvr>
                                    </p:anim>
                                    <p:animRot by="21600000">
                                      <p:cBhvr>
                                        <p:cTn id="58" dur="1000" fill="hold">
                                          <p:stCondLst>
                                            <p:cond delay="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Box 1">
            <a:extLst>
              <a:ext uri="{FF2B5EF4-FFF2-40B4-BE49-F238E27FC236}">
                <a16:creationId xmlns:a16="http://schemas.microsoft.com/office/drawing/2014/main" id="{9814ABFB-D893-F404-3511-98477B3F8CD9}"/>
              </a:ext>
            </a:extLst>
          </p:cNvPr>
          <p:cNvSpPr txBox="1">
            <a:spLocks noChangeArrowheads="1"/>
          </p:cNvSpPr>
          <p:nvPr/>
        </p:nvSpPr>
        <p:spPr bwMode="auto">
          <a:xfrm>
            <a:off x="409575" y="180975"/>
            <a:ext cx="1684401"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400" dirty="0">
                <a:latin typeface="Times New Roman" panose="02020603050405020304" pitchFamily="18" charset="0"/>
                <a:ea typeface="HY견명조" panose="02030600000101010101" pitchFamily="18" charset="-127"/>
                <a:cs typeface="Times New Roman" panose="02020603050405020304" pitchFamily="18" charset="0"/>
              </a:rPr>
              <a:t>3.  Poverty</a:t>
            </a:r>
          </a:p>
        </p:txBody>
      </p:sp>
      <p:sp>
        <p:nvSpPr>
          <p:cNvPr id="3" name="TextBox 2">
            <a:extLst>
              <a:ext uri="{FF2B5EF4-FFF2-40B4-BE49-F238E27FC236}">
                <a16:creationId xmlns:a16="http://schemas.microsoft.com/office/drawing/2014/main" id="{05AEE84F-6CC3-4B63-BF2B-69718B2AB893}"/>
              </a:ext>
            </a:extLst>
          </p:cNvPr>
          <p:cNvSpPr txBox="1">
            <a:spLocks noChangeArrowheads="1"/>
          </p:cNvSpPr>
          <p:nvPr/>
        </p:nvSpPr>
        <p:spPr bwMode="auto">
          <a:xfrm>
            <a:off x="204343" y="1196181"/>
            <a:ext cx="6950075" cy="430213"/>
          </a:xfrm>
          <a:prstGeom prst="rect">
            <a:avLst/>
          </a:prstGeom>
          <a:solidFill>
            <a:srgbClr val="66FFFF"/>
          </a:solidFill>
          <a:ln w="9525">
            <a:solidFill>
              <a:schemeClr val="tx1"/>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200">
                <a:latin typeface="Times New Roman" panose="02020603050405020304" pitchFamily="18" charset="0"/>
                <a:ea typeface="HY견명조" panose="02030600000101010101" pitchFamily="18" charset="-127"/>
                <a:cs typeface="Times New Roman" panose="02020603050405020304" pitchFamily="18" charset="0"/>
              </a:rPr>
              <a:t>The World War II was the turning point of the world history</a:t>
            </a:r>
          </a:p>
        </p:txBody>
      </p:sp>
      <p:pic>
        <p:nvPicPr>
          <p:cNvPr id="21508" name="Picture 3" descr="A close up of a map&#10;&#10;Description automatically generated">
            <a:extLst>
              <a:ext uri="{FF2B5EF4-FFF2-40B4-BE49-F238E27FC236}">
                <a16:creationId xmlns:a16="http://schemas.microsoft.com/office/drawing/2014/main" id="{391B14B5-331D-B964-CEC0-6D6CE493A9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50" y="2581275"/>
            <a:ext cx="89281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965C3379-FCFE-7BEA-EF76-765651827A0A}"/>
              </a:ext>
            </a:extLst>
          </p:cNvPr>
          <p:cNvSpPr txBox="1">
            <a:spLocks noChangeArrowheads="1"/>
          </p:cNvSpPr>
          <p:nvPr/>
        </p:nvSpPr>
        <p:spPr bwMode="auto">
          <a:xfrm>
            <a:off x="184150" y="1626394"/>
            <a:ext cx="77406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defTabSz="914400">
              <a:lnSpc>
                <a:spcPct val="100000"/>
              </a:lnSpc>
              <a:spcBef>
                <a:spcPct val="0"/>
              </a:spcBef>
              <a:buFontTx/>
              <a:buNone/>
            </a:pPr>
            <a:r>
              <a:rPr lang="en-US" altLang="en-US" sz="2400" dirty="0">
                <a:solidFill>
                  <a:srgbClr val="202124"/>
                </a:solidFill>
                <a:latin typeface="Times New Roman" panose="02020603050405020304" pitchFamily="18" charset="0"/>
                <a:ea typeface="inherit"/>
                <a:cs typeface="Times New Roman" panose="02020603050405020304" pitchFamily="18" charset="0"/>
              </a:rPr>
              <a:t>Beginning in 1945, Asian and African countries that had been colonized by the West began to gain independence</a:t>
            </a:r>
            <a:r>
              <a:rPr lang="en-US" altLang="en-US" sz="700" dirty="0">
                <a:latin typeface="Times New Roman" panose="02020603050405020304" pitchFamily="18" charset="0"/>
                <a:ea typeface="inherit"/>
                <a:cs typeface="Times New Roman" panose="02020603050405020304" pitchFamily="18" charset="0"/>
              </a:rPr>
              <a:t> </a:t>
            </a:r>
            <a:endParaRPr lang="en-US" altLang="en-US" sz="2000" dirty="0">
              <a:latin typeface="Times New Roman" panose="02020603050405020304" pitchFamily="18" charset="0"/>
              <a:ea typeface="inherit"/>
              <a:cs typeface="Times New Roman" panose="02020603050405020304" pitchFamily="18" charset="0"/>
            </a:endParaRPr>
          </a:p>
        </p:txBody>
      </p:sp>
      <p:sp>
        <p:nvSpPr>
          <p:cNvPr id="6" name="TextBox 5">
            <a:extLst>
              <a:ext uri="{FF2B5EF4-FFF2-40B4-BE49-F238E27FC236}">
                <a16:creationId xmlns:a16="http://schemas.microsoft.com/office/drawing/2014/main" id="{E5B1848D-E00B-8236-94F4-94441628C6C1}"/>
              </a:ext>
            </a:extLst>
          </p:cNvPr>
          <p:cNvSpPr txBox="1">
            <a:spLocks noChangeArrowheads="1"/>
          </p:cNvSpPr>
          <p:nvPr/>
        </p:nvSpPr>
        <p:spPr bwMode="auto">
          <a:xfrm>
            <a:off x="4181475" y="5886450"/>
            <a:ext cx="2079625" cy="461963"/>
          </a:xfrm>
          <a:prstGeom prst="rect">
            <a:avLst/>
          </a:prstGeom>
          <a:solidFill>
            <a:srgbClr val="66FFFF"/>
          </a:solidFill>
          <a:ln w="9525">
            <a:solidFill>
              <a:schemeClr val="tx1"/>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400">
                <a:latin typeface="Times New Roman" panose="02020603050405020304" pitchFamily="18" charset="0"/>
                <a:ea typeface="HY견명조" panose="02030600000101010101" pitchFamily="18" charset="-127"/>
                <a:cs typeface="Times New Roman" panose="02020603050405020304" pitchFamily="18" charset="0"/>
              </a:rPr>
              <a:t>Poor Countries</a:t>
            </a:r>
          </a:p>
        </p:txBody>
      </p:sp>
      <p:cxnSp>
        <p:nvCxnSpPr>
          <p:cNvPr id="7" name="Straight Arrow Connector 6">
            <a:extLst>
              <a:ext uri="{FF2B5EF4-FFF2-40B4-BE49-F238E27FC236}">
                <a16:creationId xmlns:a16="http://schemas.microsoft.com/office/drawing/2014/main" id="{92F1E88F-4E42-3A9D-FBA1-BD74A573578E}"/>
              </a:ext>
            </a:extLst>
          </p:cNvPr>
          <p:cNvCxnSpPr>
            <a:cxnSpLocks/>
            <a:stCxn id="6" idx="0"/>
          </p:cNvCxnSpPr>
          <p:nvPr/>
        </p:nvCxnSpPr>
        <p:spPr>
          <a:xfrm flipH="1" flipV="1">
            <a:off x="4932363" y="4808538"/>
            <a:ext cx="288925" cy="107791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C4462D7B-729A-2A9F-8B35-376D007BABD3}"/>
              </a:ext>
            </a:extLst>
          </p:cNvPr>
          <p:cNvCxnSpPr>
            <a:cxnSpLocks/>
            <a:stCxn id="6" idx="0"/>
          </p:cNvCxnSpPr>
          <p:nvPr/>
        </p:nvCxnSpPr>
        <p:spPr>
          <a:xfrm flipV="1">
            <a:off x="5221288" y="4356100"/>
            <a:ext cx="1468437" cy="153035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A7CCAB87-9764-D727-5685-81587CD5DF42}"/>
              </a:ext>
            </a:extLst>
          </p:cNvPr>
          <p:cNvSpPr txBox="1"/>
          <p:nvPr/>
        </p:nvSpPr>
        <p:spPr>
          <a:xfrm>
            <a:off x="283464" y="617633"/>
            <a:ext cx="2615184"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1) Poverty History</a:t>
            </a:r>
          </a:p>
        </p:txBody>
      </p:sp>
    </p:spTree>
    <p:extLst>
      <p:ext uri="{BB962C8B-B14F-4D97-AF65-F5344CB8AC3E}">
        <p14:creationId xmlns:p14="http://schemas.microsoft.com/office/powerpoint/2010/main" val="35154438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par>
                                <p:cTn id="18" presetID="3" presetClass="entr" presetSubtype="1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linds(horizontal)">
                                      <p:cBhvr>
                                        <p:cTn id="20" dur="500"/>
                                        <p:tgtEl>
                                          <p:spTgt spid="8"/>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linds(horizontal)">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a:extLst>
              <a:ext uri="{FF2B5EF4-FFF2-40B4-BE49-F238E27FC236}">
                <a16:creationId xmlns:a16="http://schemas.microsoft.com/office/drawing/2014/main" id="{1D44A1DD-D01C-1507-8499-89A95BCEAECB}"/>
              </a:ext>
            </a:extLst>
          </p:cNvPr>
          <p:cNvSpPr txBox="1">
            <a:spLocks noChangeArrowheads="1"/>
          </p:cNvSpPr>
          <p:nvPr/>
        </p:nvSpPr>
        <p:spPr bwMode="auto">
          <a:xfrm>
            <a:off x="282428" y="390525"/>
            <a:ext cx="3505200" cy="460375"/>
          </a:xfrm>
          <a:prstGeom prst="rect">
            <a:avLst/>
          </a:prstGeom>
          <a:solidFill>
            <a:srgbClr val="66FFFF"/>
          </a:solidFill>
          <a:ln w="9525">
            <a:solidFill>
              <a:schemeClr val="tx1"/>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50000"/>
              </a:spcBef>
              <a:buFontTx/>
              <a:buNone/>
            </a:pPr>
            <a:r>
              <a:rPr lang="en-PH" altLang="ko-KR" sz="2400">
                <a:latin typeface="Times New Roman" panose="02020603050405020304" pitchFamily="18" charset="0"/>
                <a:ea typeface="HY견명조" panose="02030600000101010101" pitchFamily="18" charset="-127"/>
                <a:cs typeface="Times New Roman" panose="02020603050405020304" pitchFamily="18" charset="0"/>
              </a:rPr>
              <a:t>World</a:t>
            </a:r>
            <a:r>
              <a:rPr lang="ko-KR" altLang="en-US" sz="240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a:latin typeface="Times New Roman" panose="02020603050405020304" pitchFamily="18" charset="0"/>
                <a:ea typeface="HY견명조" panose="02030600000101010101" pitchFamily="18" charset="-127"/>
                <a:cs typeface="Times New Roman" panose="02020603050405020304" pitchFamily="18" charset="0"/>
              </a:rPr>
              <a:t>Poverty by Income</a:t>
            </a:r>
            <a:r>
              <a:rPr lang="en-US" altLang="ko-KR" sz="2400">
                <a:latin typeface="Times New Roman" panose="02020603050405020304" pitchFamily="18" charset="0"/>
                <a:ea typeface="HY견명조" panose="02030600000101010101" pitchFamily="18" charset="-127"/>
                <a:cs typeface="Times New Roman" panose="02020603050405020304" pitchFamily="18" charset="0"/>
              </a:rPr>
              <a:t> </a:t>
            </a:r>
          </a:p>
        </p:txBody>
      </p:sp>
      <p:sp>
        <p:nvSpPr>
          <p:cNvPr id="3" name="TextBox 11">
            <a:extLst>
              <a:ext uri="{FF2B5EF4-FFF2-40B4-BE49-F238E27FC236}">
                <a16:creationId xmlns:a16="http://schemas.microsoft.com/office/drawing/2014/main" id="{B59FB272-1902-2396-D243-A01221DB11F4}"/>
              </a:ext>
            </a:extLst>
          </p:cNvPr>
          <p:cNvSpPr txBox="1">
            <a:spLocks noChangeArrowheads="1"/>
          </p:cNvSpPr>
          <p:nvPr/>
        </p:nvSpPr>
        <p:spPr bwMode="auto">
          <a:xfrm>
            <a:off x="4408967" y="390525"/>
            <a:ext cx="16090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400" dirty="0">
                <a:latin typeface="Times New Roman" panose="02020603050405020304" pitchFamily="18" charset="0"/>
                <a:ea typeface="HY견명조" panose="02030600000101010101" pitchFamily="18" charset="-127"/>
                <a:cs typeface="Times New Roman" panose="02020603050405020304" pitchFamily="18" charset="0"/>
              </a:rPr>
              <a:t>Year 2025</a:t>
            </a:r>
          </a:p>
        </p:txBody>
      </p:sp>
      <p:sp>
        <p:nvSpPr>
          <p:cNvPr id="4" name="TextBox 1">
            <a:extLst>
              <a:ext uri="{FF2B5EF4-FFF2-40B4-BE49-F238E27FC236}">
                <a16:creationId xmlns:a16="http://schemas.microsoft.com/office/drawing/2014/main" id="{6D43626D-EFCD-C1C3-8FAE-3591792B8B53}"/>
              </a:ext>
            </a:extLst>
          </p:cNvPr>
          <p:cNvSpPr txBox="1">
            <a:spLocks noChangeArrowheads="1"/>
          </p:cNvSpPr>
          <p:nvPr/>
        </p:nvSpPr>
        <p:spPr bwMode="auto">
          <a:xfrm>
            <a:off x="176213" y="1033463"/>
            <a:ext cx="53213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400" dirty="0">
                <a:latin typeface="Times New Roman" panose="02020603050405020304" pitchFamily="18" charset="0"/>
                <a:cs typeface="Times New Roman" panose="02020603050405020304" pitchFamily="18" charset="0"/>
              </a:rPr>
              <a:t>World Population in 2025: 8,200 Million </a:t>
            </a:r>
          </a:p>
        </p:txBody>
      </p:sp>
      <p:sp>
        <p:nvSpPr>
          <p:cNvPr id="5" name="TextBox 12">
            <a:extLst>
              <a:ext uri="{FF2B5EF4-FFF2-40B4-BE49-F238E27FC236}">
                <a16:creationId xmlns:a16="http://schemas.microsoft.com/office/drawing/2014/main" id="{BE0E7D8E-5AC7-F90F-065F-6F86ECDFB906}"/>
              </a:ext>
            </a:extLst>
          </p:cNvPr>
          <p:cNvSpPr txBox="1">
            <a:spLocks noChangeArrowheads="1"/>
          </p:cNvSpPr>
          <p:nvPr/>
        </p:nvSpPr>
        <p:spPr bwMode="auto">
          <a:xfrm>
            <a:off x="176213" y="1668463"/>
            <a:ext cx="8382996" cy="46166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Poverty Line base on 2021 PPP(Purchasing Power Parity) Income </a:t>
            </a:r>
            <a:endParaRPr lang="en-PH" altLang="en-US"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6" name="Speech Bubble: Rectangle with Corners Rounded 5">
            <a:extLst>
              <a:ext uri="{FF2B5EF4-FFF2-40B4-BE49-F238E27FC236}">
                <a16:creationId xmlns:a16="http://schemas.microsoft.com/office/drawing/2014/main" id="{9B5A6585-0782-1AF9-C791-B8394A3165C3}"/>
              </a:ext>
            </a:extLst>
          </p:cNvPr>
          <p:cNvSpPr/>
          <p:nvPr/>
        </p:nvSpPr>
        <p:spPr>
          <a:xfrm>
            <a:off x="6639368" y="403262"/>
            <a:ext cx="2371725" cy="1012973"/>
          </a:xfrm>
          <a:prstGeom prst="wedgeRoundRectCallout">
            <a:avLst>
              <a:gd name="adj1" fmla="val -78505"/>
              <a:gd name="adj2" fmla="val 70399"/>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en-US" sz="2200" dirty="0">
                <a:solidFill>
                  <a:srgbClr val="202124"/>
                </a:solidFill>
                <a:latin typeface="Times New Roman" panose="02020603050405020304" pitchFamily="18" charset="0"/>
                <a:ea typeface="inherit"/>
                <a:cs typeface="Times New Roman" panose="02020603050405020304" pitchFamily="18" charset="0"/>
              </a:rPr>
              <a:t>International poverty line by the World Bank</a:t>
            </a:r>
            <a:r>
              <a:rPr lang="en-US" altLang="en-US" sz="2200" dirty="0">
                <a:solidFill>
                  <a:schemeClr val="tx1"/>
                </a:solidFill>
                <a:latin typeface="Times New Roman" panose="02020603050405020304" pitchFamily="18" charset="0"/>
                <a:cs typeface="Times New Roman" panose="02020603050405020304" pitchFamily="18" charset="0"/>
              </a:rPr>
              <a:t> </a:t>
            </a:r>
          </a:p>
        </p:txBody>
      </p:sp>
      <p:sp>
        <p:nvSpPr>
          <p:cNvPr id="7" name="TextBox 6">
            <a:extLst>
              <a:ext uri="{FF2B5EF4-FFF2-40B4-BE49-F238E27FC236}">
                <a16:creationId xmlns:a16="http://schemas.microsoft.com/office/drawing/2014/main" id="{CDF8D63D-02E8-952B-D3D6-F287F22D7EE3}"/>
              </a:ext>
            </a:extLst>
          </p:cNvPr>
          <p:cNvSpPr txBox="1"/>
          <p:nvPr/>
        </p:nvSpPr>
        <p:spPr>
          <a:xfrm>
            <a:off x="314323" y="2561734"/>
            <a:ext cx="4239957" cy="461665"/>
          </a:xfrm>
          <a:prstGeom prst="rect">
            <a:avLst/>
          </a:prstGeom>
          <a:no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Low-Income Countries</a:t>
            </a:r>
          </a:p>
        </p:txBody>
      </p:sp>
      <p:sp>
        <p:nvSpPr>
          <p:cNvPr id="8" name="TextBox 7">
            <a:extLst>
              <a:ext uri="{FF2B5EF4-FFF2-40B4-BE49-F238E27FC236}">
                <a16:creationId xmlns:a16="http://schemas.microsoft.com/office/drawing/2014/main" id="{E853B9D0-D4D5-AC02-AEE7-98CCA74F49FF}"/>
              </a:ext>
            </a:extLst>
          </p:cNvPr>
          <p:cNvSpPr txBox="1"/>
          <p:nvPr/>
        </p:nvSpPr>
        <p:spPr>
          <a:xfrm>
            <a:off x="282427" y="4071795"/>
            <a:ext cx="4239957" cy="461665"/>
          </a:xfrm>
          <a:prstGeom prst="rect">
            <a:avLst/>
          </a:prstGeom>
          <a:no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Lower-Middle Income Countries</a:t>
            </a:r>
          </a:p>
        </p:txBody>
      </p:sp>
      <p:sp>
        <p:nvSpPr>
          <p:cNvPr id="9" name="TextBox 8">
            <a:extLst>
              <a:ext uri="{FF2B5EF4-FFF2-40B4-BE49-F238E27FC236}">
                <a16:creationId xmlns:a16="http://schemas.microsoft.com/office/drawing/2014/main" id="{B51DC2D1-C0BB-5839-FB51-88C6AA8405CD}"/>
              </a:ext>
            </a:extLst>
          </p:cNvPr>
          <p:cNvSpPr txBox="1"/>
          <p:nvPr/>
        </p:nvSpPr>
        <p:spPr>
          <a:xfrm>
            <a:off x="332041" y="5374387"/>
            <a:ext cx="4239957" cy="461665"/>
          </a:xfrm>
          <a:prstGeom prst="rect">
            <a:avLst/>
          </a:prstGeom>
          <a:no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Upper-Middle Income Countries</a:t>
            </a:r>
          </a:p>
        </p:txBody>
      </p:sp>
      <p:sp>
        <p:nvSpPr>
          <p:cNvPr id="10" name="Oval 9">
            <a:extLst>
              <a:ext uri="{FF2B5EF4-FFF2-40B4-BE49-F238E27FC236}">
                <a16:creationId xmlns:a16="http://schemas.microsoft.com/office/drawing/2014/main" id="{F31D94F4-DC8C-4E28-0FD3-D7FA2AFADC1A}"/>
              </a:ext>
            </a:extLst>
          </p:cNvPr>
          <p:cNvSpPr/>
          <p:nvPr/>
        </p:nvSpPr>
        <p:spPr>
          <a:xfrm>
            <a:off x="5085906" y="2332429"/>
            <a:ext cx="3519376" cy="946552"/>
          </a:xfrm>
          <a:prstGeom prst="ellipse">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9.9% </a:t>
            </a:r>
          </a:p>
          <a:p>
            <a:pPr algn="ctr"/>
            <a:r>
              <a:rPr lang="en-PH" sz="2400" dirty="0">
                <a:solidFill>
                  <a:schemeClr val="tx1"/>
                </a:solidFill>
                <a:latin typeface="Times New Roman" panose="02020603050405020304" pitchFamily="18" charset="0"/>
                <a:cs typeface="Times New Roman" panose="02020603050405020304" pitchFamily="18" charset="0"/>
              </a:rPr>
              <a:t>812 Million</a:t>
            </a:r>
          </a:p>
        </p:txBody>
      </p:sp>
      <p:sp>
        <p:nvSpPr>
          <p:cNvPr id="11" name="Oval 10">
            <a:extLst>
              <a:ext uri="{FF2B5EF4-FFF2-40B4-BE49-F238E27FC236}">
                <a16:creationId xmlns:a16="http://schemas.microsoft.com/office/drawing/2014/main" id="{ED150CF6-98D2-C168-1CB5-70A95D4AA8FE}"/>
              </a:ext>
            </a:extLst>
          </p:cNvPr>
          <p:cNvSpPr/>
          <p:nvPr/>
        </p:nvSpPr>
        <p:spPr>
          <a:xfrm>
            <a:off x="5213497" y="3848510"/>
            <a:ext cx="3264195" cy="921560"/>
          </a:xfrm>
          <a:prstGeom prst="ellipse">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18.1%</a:t>
            </a:r>
          </a:p>
          <a:p>
            <a:pPr algn="ctr"/>
            <a:r>
              <a:rPr lang="en-PH" sz="2400" dirty="0">
                <a:solidFill>
                  <a:schemeClr val="tx1"/>
                </a:solidFill>
                <a:latin typeface="Times New Roman" panose="02020603050405020304" pitchFamily="18" charset="0"/>
                <a:cs typeface="Times New Roman" panose="02020603050405020304" pitchFamily="18" charset="0"/>
              </a:rPr>
              <a:t>1,484 Million</a:t>
            </a:r>
          </a:p>
        </p:txBody>
      </p:sp>
      <p:sp>
        <p:nvSpPr>
          <p:cNvPr id="12" name="Oval 11">
            <a:extLst>
              <a:ext uri="{FF2B5EF4-FFF2-40B4-BE49-F238E27FC236}">
                <a16:creationId xmlns:a16="http://schemas.microsoft.com/office/drawing/2014/main" id="{6DF32045-4A62-29CC-0FD7-421BB7F0110E}"/>
              </a:ext>
            </a:extLst>
          </p:cNvPr>
          <p:cNvSpPr/>
          <p:nvPr/>
        </p:nvSpPr>
        <p:spPr>
          <a:xfrm>
            <a:off x="5213497" y="5178466"/>
            <a:ext cx="3264195" cy="921560"/>
          </a:xfrm>
          <a:prstGeom prst="ellipse">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45.5%</a:t>
            </a:r>
          </a:p>
          <a:p>
            <a:pPr algn="ctr"/>
            <a:r>
              <a:rPr lang="en-PH" sz="2400" dirty="0">
                <a:solidFill>
                  <a:schemeClr val="tx1"/>
                </a:solidFill>
                <a:latin typeface="Times New Roman" panose="02020603050405020304" pitchFamily="18" charset="0"/>
                <a:cs typeface="Times New Roman" panose="02020603050405020304" pitchFamily="18" charset="0"/>
              </a:rPr>
              <a:t>3,731Million</a:t>
            </a:r>
          </a:p>
        </p:txBody>
      </p:sp>
      <p:sp>
        <p:nvSpPr>
          <p:cNvPr id="13" name="TextBox 12">
            <a:extLst>
              <a:ext uri="{FF2B5EF4-FFF2-40B4-BE49-F238E27FC236}">
                <a16:creationId xmlns:a16="http://schemas.microsoft.com/office/drawing/2014/main" id="{A7CC6B4A-5C1C-59BC-67D9-6A048E127F29}"/>
              </a:ext>
            </a:extLst>
          </p:cNvPr>
          <p:cNvSpPr txBox="1"/>
          <p:nvPr/>
        </p:nvSpPr>
        <p:spPr>
          <a:xfrm>
            <a:off x="2827999" y="3085931"/>
            <a:ext cx="1545523" cy="461665"/>
          </a:xfrm>
          <a:prstGeom prst="rect">
            <a:avLst/>
          </a:prstGeom>
          <a:noFill/>
          <a:ln>
            <a:noFill/>
          </a:ln>
        </p:spPr>
        <p:txBody>
          <a:bodyPr wrap="square" rtlCol="0">
            <a:spAutoFit/>
          </a:bodyPr>
          <a:lstStyle/>
          <a:p>
            <a:r>
              <a:rPr lang="en-PH" sz="2400" dirty="0">
                <a:latin typeface="Times New Roman" panose="02020603050405020304" pitchFamily="18" charset="0"/>
                <a:cs typeface="Times New Roman" panose="02020603050405020304" pitchFamily="18" charset="0"/>
              </a:rPr>
              <a:t>U$3/ Day</a:t>
            </a:r>
          </a:p>
        </p:txBody>
      </p:sp>
      <p:sp>
        <p:nvSpPr>
          <p:cNvPr id="14" name="TextBox 13">
            <a:extLst>
              <a:ext uri="{FF2B5EF4-FFF2-40B4-BE49-F238E27FC236}">
                <a16:creationId xmlns:a16="http://schemas.microsoft.com/office/drawing/2014/main" id="{F32C8F3B-845C-CFBA-9957-E016E7FCDFB9}"/>
              </a:ext>
            </a:extLst>
          </p:cNvPr>
          <p:cNvSpPr txBox="1"/>
          <p:nvPr/>
        </p:nvSpPr>
        <p:spPr>
          <a:xfrm>
            <a:off x="2751807" y="4619357"/>
            <a:ext cx="1802473" cy="461665"/>
          </a:xfrm>
          <a:prstGeom prst="rect">
            <a:avLst/>
          </a:prstGeom>
          <a:noFill/>
          <a:ln>
            <a:noFill/>
          </a:ln>
        </p:spPr>
        <p:txBody>
          <a:bodyPr wrap="square" rtlCol="0">
            <a:spAutoFit/>
          </a:bodyPr>
          <a:lstStyle/>
          <a:p>
            <a:r>
              <a:rPr lang="en-PH" sz="2400" dirty="0">
                <a:latin typeface="Times New Roman" panose="02020603050405020304" pitchFamily="18" charset="0"/>
                <a:cs typeface="Times New Roman" panose="02020603050405020304" pitchFamily="18" charset="0"/>
              </a:rPr>
              <a:t>U$4.2/ Day</a:t>
            </a:r>
          </a:p>
        </p:txBody>
      </p:sp>
      <p:sp>
        <p:nvSpPr>
          <p:cNvPr id="15" name="TextBox 14">
            <a:extLst>
              <a:ext uri="{FF2B5EF4-FFF2-40B4-BE49-F238E27FC236}">
                <a16:creationId xmlns:a16="http://schemas.microsoft.com/office/drawing/2014/main" id="{FC752385-7A20-08D3-A65F-2D322D4A608D}"/>
              </a:ext>
            </a:extLst>
          </p:cNvPr>
          <p:cNvSpPr txBox="1"/>
          <p:nvPr/>
        </p:nvSpPr>
        <p:spPr>
          <a:xfrm>
            <a:off x="2767375" y="5921950"/>
            <a:ext cx="1836898" cy="461665"/>
          </a:xfrm>
          <a:prstGeom prst="rect">
            <a:avLst/>
          </a:prstGeom>
          <a:noFill/>
          <a:ln>
            <a:noFill/>
          </a:ln>
        </p:spPr>
        <p:txBody>
          <a:bodyPr wrap="square" rtlCol="0">
            <a:spAutoFit/>
          </a:bodyPr>
          <a:lstStyle/>
          <a:p>
            <a:r>
              <a:rPr lang="en-PH" sz="2400" dirty="0">
                <a:latin typeface="Times New Roman" panose="02020603050405020304" pitchFamily="18" charset="0"/>
                <a:cs typeface="Times New Roman" panose="02020603050405020304" pitchFamily="18" charset="0"/>
              </a:rPr>
              <a:t>U$8.3/ Day</a:t>
            </a:r>
          </a:p>
        </p:txBody>
      </p:sp>
    </p:spTree>
    <p:extLst>
      <p:ext uri="{BB962C8B-B14F-4D97-AF65-F5344CB8AC3E}">
        <p14:creationId xmlns:p14="http://schemas.microsoft.com/office/powerpoint/2010/main" val="1790579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12" grpId="0" animBg="1"/>
      <p:bldP spid="14"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81AC9-80A2-EA7E-FACF-B4227FF5AB9E}"/>
            </a:ext>
          </a:extLst>
        </p:cNvPr>
        <p:cNvGrpSpPr/>
        <p:nvPr/>
      </p:nvGrpSpPr>
      <p:grpSpPr>
        <a:xfrm>
          <a:off x="0" y="0"/>
          <a:ext cx="0" cy="0"/>
          <a:chOff x="0" y="0"/>
          <a:chExt cx="0" cy="0"/>
        </a:xfrm>
      </p:grpSpPr>
      <p:sp>
        <p:nvSpPr>
          <p:cNvPr id="3" name="Oval 2">
            <a:extLst>
              <a:ext uri="{FF2B5EF4-FFF2-40B4-BE49-F238E27FC236}">
                <a16:creationId xmlns:a16="http://schemas.microsoft.com/office/drawing/2014/main" id="{A8187445-A555-45F8-B47B-D8FC9D7337B0}"/>
              </a:ext>
            </a:extLst>
          </p:cNvPr>
          <p:cNvSpPr/>
          <p:nvPr/>
        </p:nvSpPr>
        <p:spPr>
          <a:xfrm>
            <a:off x="266700" y="2017584"/>
            <a:ext cx="4095750" cy="482928"/>
          </a:xfrm>
          <a:prstGeom prst="ellipse">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PH"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Developed</a:t>
            </a:r>
            <a:r>
              <a:rPr lang="ko-KR" altLang="en-US"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Countries</a:t>
            </a:r>
            <a:endParaRPr lang="en-US"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4" name="Oval 3">
            <a:extLst>
              <a:ext uri="{FF2B5EF4-FFF2-40B4-BE49-F238E27FC236}">
                <a16:creationId xmlns:a16="http://schemas.microsoft.com/office/drawing/2014/main" id="{8C3CEF16-2261-15FF-5E78-B8E2685BE014}"/>
              </a:ext>
            </a:extLst>
          </p:cNvPr>
          <p:cNvSpPr/>
          <p:nvPr/>
        </p:nvSpPr>
        <p:spPr>
          <a:xfrm>
            <a:off x="4610100" y="1998533"/>
            <a:ext cx="4191000" cy="545425"/>
          </a:xfrm>
          <a:prstGeom prst="ellipse">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PH"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Developing</a:t>
            </a:r>
            <a:r>
              <a:rPr lang="ko-KR" altLang="en-US"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Countries</a:t>
            </a:r>
            <a:endParaRPr lang="en-US"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5" name="Curved Down Arrow 9">
            <a:extLst>
              <a:ext uri="{FF2B5EF4-FFF2-40B4-BE49-F238E27FC236}">
                <a16:creationId xmlns:a16="http://schemas.microsoft.com/office/drawing/2014/main" id="{C0B270FF-0817-A42D-C99E-8406A9C7BFA9}"/>
              </a:ext>
            </a:extLst>
          </p:cNvPr>
          <p:cNvSpPr/>
          <p:nvPr/>
        </p:nvSpPr>
        <p:spPr>
          <a:xfrm>
            <a:off x="3009900" y="1555969"/>
            <a:ext cx="2133600" cy="533400"/>
          </a:xfrm>
          <a:prstGeom prst="curvedDown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400">
              <a:solidFill>
                <a:schemeClr val="tx1"/>
              </a:solidFill>
              <a:latin typeface="HY견명조" panose="02030600000101010101" pitchFamily="18" charset="-127"/>
              <a:ea typeface="HY견명조" panose="02030600000101010101" pitchFamily="18" charset="-127"/>
            </a:endParaRPr>
          </a:p>
        </p:txBody>
      </p:sp>
      <p:sp>
        <p:nvSpPr>
          <p:cNvPr id="6" name="Octagon 5">
            <a:extLst>
              <a:ext uri="{FF2B5EF4-FFF2-40B4-BE49-F238E27FC236}">
                <a16:creationId xmlns:a16="http://schemas.microsoft.com/office/drawing/2014/main" id="{C3DF7285-C3C4-66E0-CBD9-04C2C186A613}"/>
              </a:ext>
            </a:extLst>
          </p:cNvPr>
          <p:cNvSpPr/>
          <p:nvPr/>
        </p:nvSpPr>
        <p:spPr>
          <a:xfrm>
            <a:off x="3695700" y="1174969"/>
            <a:ext cx="838200" cy="762000"/>
          </a:xfrm>
          <a:prstGeom prst="octagon">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3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a:t>
            </a:r>
          </a:p>
        </p:txBody>
      </p:sp>
      <p:sp>
        <p:nvSpPr>
          <p:cNvPr id="32774" name="TextBox 6">
            <a:extLst>
              <a:ext uri="{FF2B5EF4-FFF2-40B4-BE49-F238E27FC236}">
                <a16:creationId xmlns:a16="http://schemas.microsoft.com/office/drawing/2014/main" id="{0935F074-219D-CD16-E897-C0C62F566E1A}"/>
              </a:ext>
            </a:extLst>
          </p:cNvPr>
          <p:cNvSpPr txBox="1">
            <a:spLocks noChangeArrowheads="1"/>
          </p:cNvSpPr>
          <p:nvPr/>
        </p:nvSpPr>
        <p:spPr bwMode="auto">
          <a:xfrm>
            <a:off x="4791075" y="1338133"/>
            <a:ext cx="273677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200" dirty="0">
                <a:latin typeface="Times New Roman" panose="02020603050405020304" pitchFamily="18" charset="0"/>
                <a:ea typeface="HY견명조" panose="02030600000101010101" pitchFamily="18" charset="-127"/>
                <a:cs typeface="Times New Roman" panose="02020603050405020304" pitchFamily="18" charset="0"/>
              </a:rPr>
              <a:t>Huge</a:t>
            </a:r>
            <a:r>
              <a:rPr lang="ko-KR" altLang="en-US" sz="22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200" dirty="0">
                <a:latin typeface="Times New Roman" panose="02020603050405020304" pitchFamily="18" charset="0"/>
                <a:ea typeface="HY견명조" panose="02030600000101010101" pitchFamily="18" charset="-127"/>
                <a:cs typeface="Times New Roman" panose="02020603050405020304" pitchFamily="18" charset="0"/>
              </a:rPr>
              <a:t>Amount</a:t>
            </a:r>
            <a:r>
              <a:rPr lang="ko-KR" altLang="en-US" sz="22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200" dirty="0">
                <a:latin typeface="Times New Roman" panose="02020603050405020304" pitchFamily="18" charset="0"/>
                <a:ea typeface="HY견명조" panose="02030600000101010101" pitchFamily="18" charset="-127"/>
                <a:cs typeface="Times New Roman" panose="02020603050405020304" pitchFamily="18" charset="0"/>
              </a:rPr>
              <a:t>of</a:t>
            </a:r>
            <a:r>
              <a:rPr lang="ko-KR" altLang="en-US" sz="22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200" dirty="0">
                <a:latin typeface="Times New Roman" panose="02020603050405020304" pitchFamily="18" charset="0"/>
                <a:ea typeface="HY견명조" panose="02030600000101010101" pitchFamily="18" charset="-127"/>
                <a:cs typeface="Times New Roman" panose="02020603050405020304" pitchFamily="18" charset="0"/>
              </a:rPr>
              <a:t>Aid</a:t>
            </a:r>
            <a:endParaRPr lang="en-US" altLang="en-US" sz="22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8" name="Cloud Callout 12">
            <a:extLst>
              <a:ext uri="{FF2B5EF4-FFF2-40B4-BE49-F238E27FC236}">
                <a16:creationId xmlns:a16="http://schemas.microsoft.com/office/drawing/2014/main" id="{34E64791-0648-A1DA-F0CB-06F6C48660FD}"/>
              </a:ext>
            </a:extLst>
          </p:cNvPr>
          <p:cNvSpPr/>
          <p:nvPr/>
        </p:nvSpPr>
        <p:spPr>
          <a:xfrm>
            <a:off x="6010275" y="2855108"/>
            <a:ext cx="2743200" cy="666750"/>
          </a:xfrm>
          <a:prstGeom prst="cloudCallout">
            <a:avLst>
              <a:gd name="adj1" fmla="val -42881"/>
              <a:gd name="adj2" fmla="val -92015"/>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PH"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Still Poor</a:t>
            </a:r>
            <a:endParaRPr lang="en-US"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9" name="Rectangular Callout 15">
            <a:extLst>
              <a:ext uri="{FF2B5EF4-FFF2-40B4-BE49-F238E27FC236}">
                <a16:creationId xmlns:a16="http://schemas.microsoft.com/office/drawing/2014/main" id="{09C8CD2F-EFA5-781B-3970-954AC1649096}"/>
              </a:ext>
            </a:extLst>
          </p:cNvPr>
          <p:cNvSpPr/>
          <p:nvPr/>
        </p:nvSpPr>
        <p:spPr>
          <a:xfrm>
            <a:off x="3748087" y="2800673"/>
            <a:ext cx="1905000" cy="769442"/>
          </a:xfrm>
          <a:prstGeom prst="wedgeRectCallout">
            <a:avLst>
              <a:gd name="adj1" fmla="val 71790"/>
              <a:gd name="adj2" fmla="val 10989"/>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PH"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Colony in Economy</a:t>
            </a:r>
            <a:endParaRPr lang="en-US"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0" name="Oval Callout 14">
            <a:extLst>
              <a:ext uri="{FF2B5EF4-FFF2-40B4-BE49-F238E27FC236}">
                <a16:creationId xmlns:a16="http://schemas.microsoft.com/office/drawing/2014/main" id="{C91D6F37-8014-D503-C316-917F7B6F3B99}"/>
              </a:ext>
            </a:extLst>
          </p:cNvPr>
          <p:cNvSpPr/>
          <p:nvPr/>
        </p:nvSpPr>
        <p:spPr>
          <a:xfrm>
            <a:off x="114299" y="2727199"/>
            <a:ext cx="3276600" cy="769442"/>
          </a:xfrm>
          <a:prstGeom prst="wedgeEllipseCallout">
            <a:avLst>
              <a:gd name="adj1" fmla="val 58828"/>
              <a:gd name="adj2" fmla="val 45109"/>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PH"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Losing of sustainable growth</a:t>
            </a:r>
            <a:endParaRPr lang="en-US"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2" name="TextBox 11">
            <a:extLst>
              <a:ext uri="{FF2B5EF4-FFF2-40B4-BE49-F238E27FC236}">
                <a16:creationId xmlns:a16="http://schemas.microsoft.com/office/drawing/2014/main" id="{62E499FC-6D7C-8FB6-F820-23D6EDB597D9}"/>
              </a:ext>
            </a:extLst>
          </p:cNvPr>
          <p:cNvSpPr txBox="1">
            <a:spLocks noChangeArrowheads="1"/>
          </p:cNvSpPr>
          <p:nvPr/>
        </p:nvSpPr>
        <p:spPr bwMode="auto">
          <a:xfrm>
            <a:off x="328834" y="4270707"/>
            <a:ext cx="6643798" cy="430887"/>
          </a:xfrm>
          <a:prstGeom prst="rect">
            <a:avLst/>
          </a:prstGeom>
          <a:noFill/>
          <a:ln w="9525">
            <a:solidFill>
              <a:schemeClr val="tx1"/>
            </a:solidFill>
            <a:miter lim="800000"/>
            <a:headEnd/>
            <a:tailEnd/>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US" altLang="en-US" sz="2200">
                <a:solidFill>
                  <a:srgbClr val="202124"/>
                </a:solidFill>
                <a:latin typeface="Times New Roman" panose="02020603050405020304" pitchFamily="18" charset="0"/>
                <a:ea typeface="inherit"/>
                <a:cs typeface="Times New Roman" panose="02020603050405020304" pitchFamily="18" charset="0"/>
              </a:rPr>
              <a:t>Aid recipient countries become accustomed to receiving</a:t>
            </a:r>
            <a:r>
              <a:rPr lang="en-US" altLang="en-US" sz="2200">
                <a:latin typeface="Times New Roman" panose="02020603050405020304" pitchFamily="18" charset="0"/>
                <a:ea typeface="inherit"/>
                <a:cs typeface="Times New Roman" panose="02020603050405020304" pitchFamily="18" charset="0"/>
              </a:rPr>
              <a:t> </a:t>
            </a:r>
          </a:p>
        </p:txBody>
      </p:sp>
      <p:sp>
        <p:nvSpPr>
          <p:cNvPr id="14" name="Rectangle: Rounded Corners 13">
            <a:extLst>
              <a:ext uri="{FF2B5EF4-FFF2-40B4-BE49-F238E27FC236}">
                <a16:creationId xmlns:a16="http://schemas.microsoft.com/office/drawing/2014/main" id="{53E7B59E-D859-2424-E62A-AF82D7D070F2}"/>
              </a:ext>
            </a:extLst>
          </p:cNvPr>
          <p:cNvSpPr/>
          <p:nvPr/>
        </p:nvSpPr>
        <p:spPr>
          <a:xfrm>
            <a:off x="7199351" y="3619315"/>
            <a:ext cx="1716049" cy="1182925"/>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PH" altLang="ko-KR"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Corruption </a:t>
            </a:r>
          </a:p>
          <a:p>
            <a:pPr algn="ctr" eaLnBrk="1" fontAlgn="auto" hangingPunct="1">
              <a:spcBef>
                <a:spcPts val="0"/>
              </a:spcBef>
              <a:spcAft>
                <a:spcPts val="0"/>
              </a:spcAft>
              <a:defRPr/>
            </a:pPr>
            <a:r>
              <a:rPr lang="en-PH" altLang="ko-KR"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Laziness</a:t>
            </a:r>
          </a:p>
          <a:p>
            <a:pPr algn="ctr" eaLnBrk="1" fontAlgn="auto" hangingPunct="1">
              <a:spcBef>
                <a:spcPts val="0"/>
              </a:spcBef>
              <a:spcAft>
                <a:spcPts val="0"/>
              </a:spcAft>
              <a:defRPr/>
            </a:pPr>
            <a:r>
              <a:rPr lang="en-PH"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Dependence</a:t>
            </a:r>
          </a:p>
        </p:txBody>
      </p:sp>
      <p:sp>
        <p:nvSpPr>
          <p:cNvPr id="15" name="TextBox 14">
            <a:extLst>
              <a:ext uri="{FF2B5EF4-FFF2-40B4-BE49-F238E27FC236}">
                <a16:creationId xmlns:a16="http://schemas.microsoft.com/office/drawing/2014/main" id="{A9FCEBCE-ABC8-5166-027F-33BDD51C98C1}"/>
              </a:ext>
            </a:extLst>
          </p:cNvPr>
          <p:cNvSpPr txBox="1">
            <a:spLocks noChangeArrowheads="1"/>
          </p:cNvSpPr>
          <p:nvPr/>
        </p:nvSpPr>
        <p:spPr bwMode="auto">
          <a:xfrm>
            <a:off x="227049" y="3813292"/>
            <a:ext cx="374111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defTabSz="914400">
              <a:lnSpc>
                <a:spcPct val="100000"/>
              </a:lnSpc>
              <a:spcBef>
                <a:spcPct val="0"/>
              </a:spcBef>
              <a:buFontTx/>
              <a:buNone/>
            </a:pPr>
            <a:r>
              <a:rPr lang="en-US" altLang="en-US" sz="2200">
                <a:solidFill>
                  <a:srgbClr val="202124"/>
                </a:solidFill>
                <a:latin typeface="Times New Roman" panose="02020603050405020304" pitchFamily="18" charset="0"/>
                <a:ea typeface="inherit"/>
                <a:cs typeface="Times New Roman" panose="02020603050405020304" pitchFamily="18" charset="0"/>
              </a:rPr>
              <a:t>Why New Countries Are Poor?</a:t>
            </a:r>
            <a:r>
              <a:rPr lang="en-US" altLang="en-US" sz="2200">
                <a:latin typeface="Times New Roman" panose="02020603050405020304" pitchFamily="18" charset="0"/>
                <a:ea typeface="inherit"/>
                <a:cs typeface="Times New Roman" panose="02020603050405020304" pitchFamily="18" charset="0"/>
              </a:rPr>
              <a:t> </a:t>
            </a:r>
          </a:p>
        </p:txBody>
      </p:sp>
      <p:sp>
        <p:nvSpPr>
          <p:cNvPr id="32783" name="TextBox 15">
            <a:extLst>
              <a:ext uri="{FF2B5EF4-FFF2-40B4-BE49-F238E27FC236}">
                <a16:creationId xmlns:a16="http://schemas.microsoft.com/office/drawing/2014/main" id="{9953FB2F-BB37-0A9C-820F-13D59F6B3D6C}"/>
              </a:ext>
            </a:extLst>
          </p:cNvPr>
          <p:cNvSpPr txBox="1">
            <a:spLocks noChangeArrowheads="1"/>
          </p:cNvSpPr>
          <p:nvPr/>
        </p:nvSpPr>
        <p:spPr bwMode="auto">
          <a:xfrm>
            <a:off x="266700" y="636735"/>
            <a:ext cx="7402919"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defTabSz="914400">
              <a:lnSpc>
                <a:spcPct val="100000"/>
              </a:lnSpc>
              <a:spcBef>
                <a:spcPct val="0"/>
              </a:spcBef>
              <a:buFontTx/>
              <a:buNone/>
            </a:pPr>
            <a:r>
              <a:rPr lang="en-US" altLang="en-US" sz="2200" dirty="0">
                <a:solidFill>
                  <a:srgbClr val="202124"/>
                </a:solidFill>
                <a:latin typeface="Times New Roman" panose="02020603050405020304" pitchFamily="18" charset="0"/>
                <a:ea typeface="inherit"/>
                <a:cs typeface="Times New Roman" panose="02020603050405020304" pitchFamily="18" charset="0"/>
              </a:rPr>
              <a:t>Why haven't the new countries been able to get out of poverty </a:t>
            </a:r>
          </a:p>
          <a:p>
            <a:pPr defTabSz="914400">
              <a:lnSpc>
                <a:spcPct val="100000"/>
              </a:lnSpc>
              <a:spcBef>
                <a:spcPct val="0"/>
              </a:spcBef>
              <a:buFontTx/>
              <a:buNone/>
            </a:pPr>
            <a:r>
              <a:rPr lang="en-US" altLang="en-US" sz="2200" dirty="0">
                <a:solidFill>
                  <a:srgbClr val="202124"/>
                </a:solidFill>
                <a:latin typeface="Times New Roman" panose="02020603050405020304" pitchFamily="18" charset="0"/>
                <a:ea typeface="inherit"/>
                <a:cs typeface="Times New Roman" panose="02020603050405020304" pitchFamily="18" charset="0"/>
              </a:rPr>
              <a:t>after World War II?</a:t>
            </a:r>
            <a:r>
              <a:rPr lang="en-US" altLang="en-US" sz="2200" dirty="0">
                <a:latin typeface="Times New Roman" panose="02020603050405020304" pitchFamily="18" charset="0"/>
                <a:ea typeface="inherit"/>
                <a:cs typeface="Times New Roman" panose="02020603050405020304" pitchFamily="18" charset="0"/>
              </a:rPr>
              <a:t> </a:t>
            </a:r>
          </a:p>
        </p:txBody>
      </p:sp>
      <p:sp>
        <p:nvSpPr>
          <p:cNvPr id="32784" name="TextBox 19">
            <a:extLst>
              <a:ext uri="{FF2B5EF4-FFF2-40B4-BE49-F238E27FC236}">
                <a16:creationId xmlns:a16="http://schemas.microsoft.com/office/drawing/2014/main" id="{DCADC5CC-56FD-4FB8-D2E2-DCE9D0DBDBC1}"/>
              </a:ext>
            </a:extLst>
          </p:cNvPr>
          <p:cNvSpPr txBox="1">
            <a:spLocks noChangeArrowheads="1"/>
          </p:cNvSpPr>
          <p:nvPr/>
        </p:nvSpPr>
        <p:spPr bwMode="auto">
          <a:xfrm>
            <a:off x="352425" y="161924"/>
            <a:ext cx="3419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400" dirty="0">
                <a:latin typeface="Times New Roman" panose="02020603050405020304" pitchFamily="18" charset="0"/>
                <a:cs typeface="Times New Roman" panose="02020603050405020304" pitchFamily="18" charset="0"/>
              </a:rPr>
              <a:t>2) Reasons of Poverty</a:t>
            </a:r>
          </a:p>
        </p:txBody>
      </p:sp>
      <p:sp>
        <p:nvSpPr>
          <p:cNvPr id="7" name="모서리가 둥근 직사각형 7">
            <a:extLst>
              <a:ext uri="{FF2B5EF4-FFF2-40B4-BE49-F238E27FC236}">
                <a16:creationId xmlns:a16="http://schemas.microsoft.com/office/drawing/2014/main" id="{41114406-3E67-7502-16A0-EBD5E8CA305B}"/>
              </a:ext>
            </a:extLst>
          </p:cNvPr>
          <p:cNvSpPr/>
          <p:nvPr/>
        </p:nvSpPr>
        <p:spPr>
          <a:xfrm>
            <a:off x="873309" y="4902887"/>
            <a:ext cx="7473581" cy="7620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PH" sz="2200" dirty="0">
                <a:solidFill>
                  <a:schemeClr val="tx1"/>
                </a:solidFill>
                <a:latin typeface="Times New Roman" pitchFamily="18" charset="0"/>
                <a:cs typeface="Times New Roman" pitchFamily="18" charset="0"/>
              </a:rPr>
              <a:t>Developed the mindset of dependency. </a:t>
            </a:r>
          </a:p>
          <a:p>
            <a:pPr algn="ctr" eaLnBrk="1" fontAlgn="auto" hangingPunct="1">
              <a:spcBef>
                <a:spcPts val="0"/>
              </a:spcBef>
              <a:spcAft>
                <a:spcPts val="0"/>
              </a:spcAft>
              <a:defRPr/>
            </a:pPr>
            <a:r>
              <a:rPr lang="en-PH" sz="2200" dirty="0">
                <a:solidFill>
                  <a:schemeClr val="tx1"/>
                </a:solidFill>
                <a:latin typeface="Times New Roman" pitchFamily="18" charset="0"/>
                <a:cs typeface="Times New Roman" pitchFamily="18" charset="0"/>
              </a:rPr>
              <a:t>Merely relying on aid from foreign countries or other people</a:t>
            </a:r>
          </a:p>
        </p:txBody>
      </p:sp>
      <p:sp>
        <p:nvSpPr>
          <p:cNvPr id="16" name="모서리가 둥근 직사각형 13">
            <a:extLst>
              <a:ext uri="{FF2B5EF4-FFF2-40B4-BE49-F238E27FC236}">
                <a16:creationId xmlns:a16="http://schemas.microsoft.com/office/drawing/2014/main" id="{2429BB90-802F-0529-377E-3BA5490EB9A2}"/>
              </a:ext>
            </a:extLst>
          </p:cNvPr>
          <p:cNvSpPr/>
          <p:nvPr/>
        </p:nvSpPr>
        <p:spPr>
          <a:xfrm>
            <a:off x="228600" y="5840265"/>
            <a:ext cx="8686800" cy="7620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PH" sz="2400" dirty="0">
                <a:solidFill>
                  <a:schemeClr val="tx1"/>
                </a:solidFill>
                <a:latin typeface="Times New Roman" panose="02020603050405020304" pitchFamily="18" charset="0"/>
                <a:cs typeface="Times New Roman" panose="02020603050405020304" pitchFamily="18" charset="0"/>
              </a:rPr>
              <a:t>To achieve sustainable development and growth in order to eradicate poverty, they need to learn how to cultivate their life</a:t>
            </a:r>
          </a:p>
        </p:txBody>
      </p:sp>
    </p:spTree>
    <p:extLst>
      <p:ext uri="{BB962C8B-B14F-4D97-AF65-F5344CB8AC3E}">
        <p14:creationId xmlns:p14="http://schemas.microsoft.com/office/powerpoint/2010/main" val="23002748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linds(horizontal)">
                                      <p:cBhvr>
                                        <p:cTn id="17" dur="500"/>
                                        <p:tgtEl>
                                          <p:spTgt spid="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linds(horizontal)">
                                      <p:cBhvr>
                                        <p:cTn id="22" dur="500"/>
                                        <p:tgtEl>
                                          <p:spTgt spid="1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linds(horizontal)">
                                      <p:cBhvr>
                                        <p:cTn id="27" dur="500"/>
                                        <p:tgtEl>
                                          <p:spTgt spid="12"/>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blinds(horizontal)">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2" grpId="0" animBg="1"/>
      <p:bldP spid="14" grpId="0" animBg="1"/>
      <p:bldP spid="15" grpId="0"/>
      <p:bldP spid="7" grpId="0" animBg="1"/>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descr="Dead Aid.png">
            <a:extLst>
              <a:ext uri="{FF2B5EF4-FFF2-40B4-BE49-F238E27FC236}">
                <a16:creationId xmlns:a16="http://schemas.microsoft.com/office/drawing/2014/main" id="{F5AAC874-F0A7-920F-A4BA-72C8C8A6507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04800"/>
            <a:ext cx="4394791" cy="2925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extBox 2">
            <a:extLst>
              <a:ext uri="{FF2B5EF4-FFF2-40B4-BE49-F238E27FC236}">
                <a16:creationId xmlns:a16="http://schemas.microsoft.com/office/drawing/2014/main" id="{55FA9DDF-A839-30C1-C97D-60633360A92F}"/>
              </a:ext>
            </a:extLst>
          </p:cNvPr>
          <p:cNvSpPr txBox="1">
            <a:spLocks noChangeArrowheads="1"/>
          </p:cNvSpPr>
          <p:nvPr/>
        </p:nvSpPr>
        <p:spPr bwMode="auto">
          <a:xfrm>
            <a:off x="228600" y="3297411"/>
            <a:ext cx="8686800" cy="1939925"/>
          </a:xfrm>
          <a:prstGeom prst="rect">
            <a:avLst/>
          </a:prstGeom>
          <a:solidFill>
            <a:srgbClr val="FFFF00"/>
          </a:solidFill>
          <a:ln w="9525">
            <a:solidFill>
              <a:schemeClr val="tx1"/>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US" altLang="en-US" sz="2400">
                <a:latin typeface="Times New Roman" panose="02020603050405020304" pitchFamily="18" charset="0"/>
                <a:cs typeface="Times New Roman" panose="02020603050405020304" pitchFamily="18" charset="0"/>
              </a:rPr>
              <a:t>In the past fifty years, more than $1 trillion in development related aid has been transferred from rich countries to Africa. Has this assistance improved the lives of Africans? No. In fact, across the continent, the recipients of this aid are not better off as a result of it, but worse—much worse.</a:t>
            </a:r>
          </a:p>
        </p:txBody>
      </p:sp>
      <p:sp>
        <p:nvSpPr>
          <p:cNvPr id="33796" name="TextBox 3">
            <a:extLst>
              <a:ext uri="{FF2B5EF4-FFF2-40B4-BE49-F238E27FC236}">
                <a16:creationId xmlns:a16="http://schemas.microsoft.com/office/drawing/2014/main" id="{7508EDAA-0E1A-E9B7-9B2E-A7F991DFB68B}"/>
              </a:ext>
            </a:extLst>
          </p:cNvPr>
          <p:cNvSpPr txBox="1">
            <a:spLocks noChangeArrowheads="1"/>
          </p:cNvSpPr>
          <p:nvPr/>
        </p:nvSpPr>
        <p:spPr bwMode="auto">
          <a:xfrm>
            <a:off x="5397795" y="930275"/>
            <a:ext cx="31242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US" altLang="en-US" u="sng" dirty="0">
                <a:latin typeface="Times New Roman" panose="02020603050405020304" pitchFamily="18" charset="0"/>
                <a:cs typeface="Times New Roman" panose="02020603050405020304" pitchFamily="18" charset="0"/>
              </a:rPr>
              <a:t>Dr. Dambisa Moyo</a:t>
            </a:r>
          </a:p>
          <a:p>
            <a:pPr eaLnBrk="1" hangingPunct="1">
              <a:lnSpc>
                <a:spcPct val="100000"/>
              </a:lnSpc>
              <a:spcBef>
                <a:spcPct val="0"/>
              </a:spcBef>
              <a:buFontTx/>
              <a:buNone/>
            </a:pPr>
            <a:r>
              <a:rPr lang="en-US" altLang="en-US" dirty="0">
                <a:latin typeface="Times New Roman" panose="02020603050405020304" pitchFamily="18" charset="0"/>
                <a:cs typeface="Times New Roman" panose="02020603050405020304" pitchFamily="18" charset="0"/>
              </a:rPr>
              <a:t>Author, </a:t>
            </a:r>
          </a:p>
          <a:p>
            <a:pPr eaLnBrk="1" hangingPunct="1">
              <a:lnSpc>
                <a:spcPct val="100000"/>
              </a:lnSpc>
              <a:spcBef>
                <a:spcPct val="0"/>
              </a:spcBef>
              <a:buFontTx/>
              <a:buNone/>
            </a:pPr>
            <a:r>
              <a:rPr lang="en-US" altLang="en-US" dirty="0">
                <a:latin typeface="Times New Roman" panose="02020603050405020304" pitchFamily="18" charset="0"/>
                <a:cs typeface="Times New Roman" panose="02020603050405020304" pitchFamily="18" charset="0"/>
              </a:rPr>
              <a:t>Zambian- born Economist</a:t>
            </a:r>
          </a:p>
        </p:txBody>
      </p:sp>
      <p:sp>
        <p:nvSpPr>
          <p:cNvPr id="2" name="TextBox 1">
            <a:extLst>
              <a:ext uri="{FF2B5EF4-FFF2-40B4-BE49-F238E27FC236}">
                <a16:creationId xmlns:a16="http://schemas.microsoft.com/office/drawing/2014/main" id="{B7C95511-0630-E4E3-45BB-B7BBAE90D268}"/>
              </a:ext>
            </a:extLst>
          </p:cNvPr>
          <p:cNvSpPr txBox="1"/>
          <p:nvPr/>
        </p:nvSpPr>
        <p:spPr>
          <a:xfrm>
            <a:off x="304800" y="5326707"/>
            <a:ext cx="8319977"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How can we eradicate poverty and improve the quality of life ?</a:t>
            </a:r>
          </a:p>
        </p:txBody>
      </p:sp>
      <p:sp>
        <p:nvSpPr>
          <p:cNvPr id="3" name="TextBox 2">
            <a:extLst>
              <a:ext uri="{FF2B5EF4-FFF2-40B4-BE49-F238E27FC236}">
                <a16:creationId xmlns:a16="http://schemas.microsoft.com/office/drawing/2014/main" id="{6AC6CA4E-3C33-400E-CF13-3C54F2003284}"/>
              </a:ext>
            </a:extLst>
          </p:cNvPr>
          <p:cNvSpPr txBox="1"/>
          <p:nvPr/>
        </p:nvSpPr>
        <p:spPr>
          <a:xfrm>
            <a:off x="3051544" y="5932967"/>
            <a:ext cx="5470451" cy="461665"/>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Learn from Korean model of development</a:t>
            </a:r>
          </a:p>
        </p:txBody>
      </p:sp>
    </p:spTree>
    <p:extLst>
      <p:ext uri="{BB962C8B-B14F-4D97-AF65-F5344CB8AC3E}">
        <p14:creationId xmlns:p14="http://schemas.microsoft.com/office/powerpoint/2010/main" val="2143367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28FBD0-674E-2B90-B3EF-4DE58E0C898E}"/>
              </a:ext>
            </a:extLst>
          </p:cNvPr>
          <p:cNvSpPr txBox="1"/>
          <p:nvPr/>
        </p:nvSpPr>
        <p:spPr>
          <a:xfrm>
            <a:off x="318976" y="255181"/>
            <a:ext cx="6113721" cy="461665"/>
          </a:xfrm>
          <a:prstGeom prst="rect">
            <a:avLst/>
          </a:prstGeom>
          <a:noFill/>
        </p:spPr>
        <p:txBody>
          <a:bodyPr wrap="square" rtlCol="0">
            <a:spAutoFit/>
          </a:bodyPr>
          <a:lstStyle/>
          <a:p>
            <a:r>
              <a:rPr lang="en-PH" sz="2200" dirty="0">
                <a:latin typeface="Times New Roman" panose="02020603050405020304" pitchFamily="18" charset="0"/>
                <a:ea typeface="HY견명조" panose="02030600000101010101" pitchFamily="18" charset="-127"/>
                <a:cs typeface="Times New Roman" panose="02020603050405020304" pitchFamily="18" charset="0"/>
              </a:rPr>
              <a:t>4.</a:t>
            </a:r>
            <a:r>
              <a:rPr lang="ko-KR" altLang="en-US" sz="2200" dirty="0">
                <a:latin typeface="Times New Roman" panose="02020603050405020304" pitchFamily="18" charset="0"/>
                <a:ea typeface="HY견명조" panose="02030600000101010101" pitchFamily="18" charset="-127"/>
                <a:cs typeface="Times New Roman" panose="02020603050405020304" pitchFamily="18" charset="0"/>
              </a:rPr>
              <a:t> </a:t>
            </a:r>
            <a:r>
              <a:rPr lang="en-PH" sz="2400" dirty="0">
                <a:latin typeface="Times New Roman" panose="02020603050405020304" pitchFamily="18" charset="0"/>
                <a:cs typeface="Times New Roman" panose="02020603050405020304" pitchFamily="18" charset="0"/>
              </a:rPr>
              <a:t>A Biblical Understanding of Self-Reliance</a:t>
            </a:r>
          </a:p>
        </p:txBody>
      </p:sp>
      <p:sp>
        <p:nvSpPr>
          <p:cNvPr id="3" name="TextBox 2">
            <a:extLst>
              <a:ext uri="{FF2B5EF4-FFF2-40B4-BE49-F238E27FC236}">
                <a16:creationId xmlns:a16="http://schemas.microsoft.com/office/drawing/2014/main" id="{D5870279-0803-714F-90D4-7B8F294861BE}"/>
              </a:ext>
            </a:extLst>
          </p:cNvPr>
          <p:cNvSpPr txBox="1">
            <a:spLocks noChangeArrowheads="1"/>
          </p:cNvSpPr>
          <p:nvPr/>
        </p:nvSpPr>
        <p:spPr bwMode="auto">
          <a:xfrm>
            <a:off x="215900" y="854834"/>
            <a:ext cx="8534400" cy="110799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PH" sz="2200" dirty="0">
                <a:latin typeface="Times New Roman" panose="02020603050405020304" pitchFamily="18" charset="0"/>
                <a:cs typeface="Times New Roman" panose="02020603050405020304" pitchFamily="18" charset="0"/>
              </a:rPr>
              <a:t>Humans are born equal. Therefore, all human beings have the right to live a healthy and prosperous life. However, many people are living in the suffering of poverty and oppression.</a:t>
            </a:r>
          </a:p>
        </p:txBody>
      </p:sp>
      <p:sp>
        <p:nvSpPr>
          <p:cNvPr id="4" name="Text Box 2">
            <a:extLst>
              <a:ext uri="{FF2B5EF4-FFF2-40B4-BE49-F238E27FC236}">
                <a16:creationId xmlns:a16="http://schemas.microsoft.com/office/drawing/2014/main" id="{CA9AE5CD-C3F9-DDB0-9EB7-FBC3CB74022B}"/>
              </a:ext>
            </a:extLst>
          </p:cNvPr>
          <p:cNvSpPr txBox="1">
            <a:spLocks noChangeArrowheads="1"/>
          </p:cNvSpPr>
          <p:nvPr/>
        </p:nvSpPr>
        <p:spPr bwMode="auto">
          <a:xfrm>
            <a:off x="116848" y="2129823"/>
            <a:ext cx="2278880" cy="46166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Creation of Man</a:t>
            </a:r>
            <a:endParaRPr lang="en-US" altLang="ko-KR"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5" name="Oval 4">
            <a:extLst>
              <a:ext uri="{FF2B5EF4-FFF2-40B4-BE49-F238E27FC236}">
                <a16:creationId xmlns:a16="http://schemas.microsoft.com/office/drawing/2014/main" id="{465AE395-2B29-2897-2F5F-9214FF900166}"/>
              </a:ext>
            </a:extLst>
          </p:cNvPr>
          <p:cNvSpPr>
            <a:spLocks noChangeArrowheads="1"/>
          </p:cNvSpPr>
          <p:nvPr/>
        </p:nvSpPr>
        <p:spPr bwMode="auto">
          <a:xfrm>
            <a:off x="3239690" y="2490461"/>
            <a:ext cx="2664619" cy="392010"/>
          </a:xfrm>
          <a:prstGeom prst="ellipse">
            <a:avLst/>
          </a:prstGeom>
          <a:solidFill>
            <a:srgbClr val="66FFFF"/>
          </a:solidFill>
          <a:ln w="9525">
            <a:solidFill>
              <a:schemeClr val="tx1"/>
            </a:solidFill>
            <a:round/>
            <a:headEnd/>
            <a:tailEnd/>
          </a:ln>
        </p:spPr>
        <p:txBody>
          <a:bodyPr wrap="none" anchor="ctr"/>
          <a:lstStyle/>
          <a:p>
            <a:pPr algn="ctr" eaLnBrk="0" hangingPunct="0">
              <a:defRPr/>
            </a:pPr>
            <a:r>
              <a:rPr lang="en-PH" altLang="ko-KR" sz="2400" dirty="0">
                <a:solidFill>
                  <a:srgbClr val="000014"/>
                </a:solidFill>
                <a:latin typeface="Times New Roman" panose="02020603050405020304" pitchFamily="18" charset="0"/>
                <a:ea typeface="HY견명조" panose="02030600000101010101" pitchFamily="18" charset="-127"/>
                <a:cs typeface="Times New Roman" panose="02020603050405020304" pitchFamily="18" charset="0"/>
              </a:rPr>
              <a:t>Man</a:t>
            </a:r>
            <a:endParaRPr lang="en-US" altLang="ko-KR" sz="2400" dirty="0">
              <a:solidFill>
                <a:srgbClr val="000014"/>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6" name="Oval 5">
            <a:extLst>
              <a:ext uri="{FF2B5EF4-FFF2-40B4-BE49-F238E27FC236}">
                <a16:creationId xmlns:a16="http://schemas.microsoft.com/office/drawing/2014/main" id="{2CC69A99-194F-5D14-7E31-A6B6103A5CD8}"/>
              </a:ext>
            </a:extLst>
          </p:cNvPr>
          <p:cNvSpPr>
            <a:spLocks noChangeArrowheads="1"/>
          </p:cNvSpPr>
          <p:nvPr/>
        </p:nvSpPr>
        <p:spPr bwMode="auto">
          <a:xfrm>
            <a:off x="973836" y="3528486"/>
            <a:ext cx="2843784" cy="392010"/>
          </a:xfrm>
          <a:prstGeom prst="ellipse">
            <a:avLst/>
          </a:prstGeom>
          <a:solidFill>
            <a:srgbClr val="66FFFF"/>
          </a:solidFill>
          <a:ln w="9525">
            <a:solidFill>
              <a:schemeClr val="tx1"/>
            </a:solidFill>
            <a:round/>
            <a:headEnd/>
            <a:tailEnd/>
          </a:ln>
        </p:spPr>
        <p:txBody>
          <a:bodyPr wrap="none" anchor="ctr"/>
          <a:lstStyle/>
          <a:p>
            <a:pPr algn="ctr" eaLnBrk="0" hangingPunct="0">
              <a:defRPr/>
            </a:pPr>
            <a:r>
              <a:rPr lang="en-PH" altLang="ko-KR" sz="2400" dirty="0">
                <a:solidFill>
                  <a:srgbClr val="000014"/>
                </a:solidFill>
                <a:latin typeface="Times New Roman" panose="02020603050405020304" pitchFamily="18" charset="0"/>
                <a:ea typeface="HY견명조" panose="02030600000101010101" pitchFamily="18" charset="-127"/>
                <a:cs typeface="Times New Roman" panose="02020603050405020304" pitchFamily="18" charset="0"/>
              </a:rPr>
              <a:t>Body</a:t>
            </a:r>
            <a:endParaRPr lang="en-US" altLang="ko-KR" sz="2400" dirty="0">
              <a:solidFill>
                <a:srgbClr val="000014"/>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7" name="Oval 6">
            <a:extLst>
              <a:ext uri="{FF2B5EF4-FFF2-40B4-BE49-F238E27FC236}">
                <a16:creationId xmlns:a16="http://schemas.microsoft.com/office/drawing/2014/main" id="{759FAC3F-0F89-C925-023A-95AD9F6047F8}"/>
              </a:ext>
            </a:extLst>
          </p:cNvPr>
          <p:cNvSpPr>
            <a:spLocks noChangeArrowheads="1"/>
          </p:cNvSpPr>
          <p:nvPr/>
        </p:nvSpPr>
        <p:spPr bwMode="auto">
          <a:xfrm>
            <a:off x="5522913" y="3529223"/>
            <a:ext cx="3240087" cy="391273"/>
          </a:xfrm>
          <a:prstGeom prst="ellipse">
            <a:avLst/>
          </a:prstGeom>
          <a:solidFill>
            <a:srgbClr val="66FFFF"/>
          </a:solidFill>
          <a:ln w="9525">
            <a:solidFill>
              <a:schemeClr val="tx1"/>
            </a:solidFill>
            <a:round/>
            <a:headEnd/>
            <a:tailEnd/>
          </a:ln>
        </p:spPr>
        <p:txBody>
          <a:bodyPr wrap="none" anchor="ctr"/>
          <a:lstStyle/>
          <a:p>
            <a:pPr algn="ctr" eaLnBrk="0" hangingPunct="0">
              <a:defRPr/>
            </a:pPr>
            <a:r>
              <a:rPr lang="en-PH" altLang="ko-KR" sz="2400" dirty="0">
                <a:solidFill>
                  <a:srgbClr val="000014"/>
                </a:solidFill>
                <a:latin typeface="Times New Roman" panose="02020603050405020304" pitchFamily="18" charset="0"/>
                <a:ea typeface="HY견명조" panose="02030600000101010101" pitchFamily="18" charset="-127"/>
                <a:cs typeface="Times New Roman" panose="02020603050405020304" pitchFamily="18" charset="0"/>
              </a:rPr>
              <a:t>Spirit</a:t>
            </a:r>
            <a:endParaRPr lang="en-US" altLang="ko-KR" sz="2400" dirty="0">
              <a:solidFill>
                <a:srgbClr val="000014"/>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8" name="Line 6">
            <a:extLst>
              <a:ext uri="{FF2B5EF4-FFF2-40B4-BE49-F238E27FC236}">
                <a16:creationId xmlns:a16="http://schemas.microsoft.com/office/drawing/2014/main" id="{3AD5CEAD-01CA-9EBA-1457-9C40E164A412}"/>
              </a:ext>
            </a:extLst>
          </p:cNvPr>
          <p:cNvSpPr>
            <a:spLocks noChangeShapeType="1"/>
          </p:cNvSpPr>
          <p:nvPr/>
        </p:nvSpPr>
        <p:spPr bwMode="auto">
          <a:xfrm flipV="1">
            <a:off x="2203703" y="2899828"/>
            <a:ext cx="1391459" cy="52917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PH" sz="2400">
              <a:latin typeface="Times New Roman" panose="02020603050405020304" pitchFamily="18" charset="0"/>
              <a:cs typeface="Times New Roman" panose="02020603050405020304" pitchFamily="18" charset="0"/>
            </a:endParaRPr>
          </a:p>
        </p:txBody>
      </p:sp>
      <p:sp>
        <p:nvSpPr>
          <p:cNvPr id="9" name="Line 7">
            <a:extLst>
              <a:ext uri="{FF2B5EF4-FFF2-40B4-BE49-F238E27FC236}">
                <a16:creationId xmlns:a16="http://schemas.microsoft.com/office/drawing/2014/main" id="{2B4A97BF-D394-430C-8AB5-73207485A231}"/>
              </a:ext>
            </a:extLst>
          </p:cNvPr>
          <p:cNvSpPr>
            <a:spLocks noChangeShapeType="1"/>
          </p:cNvSpPr>
          <p:nvPr/>
        </p:nvSpPr>
        <p:spPr bwMode="auto">
          <a:xfrm flipH="1" flipV="1">
            <a:off x="5522912" y="2881633"/>
            <a:ext cx="1508823" cy="569056"/>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PH" sz="2400">
              <a:latin typeface="Times New Roman" panose="02020603050405020304" pitchFamily="18" charset="0"/>
              <a:cs typeface="Times New Roman" panose="02020603050405020304" pitchFamily="18" charset="0"/>
            </a:endParaRPr>
          </a:p>
        </p:txBody>
      </p:sp>
      <p:sp>
        <p:nvSpPr>
          <p:cNvPr id="10" name="Text Box 8">
            <a:extLst>
              <a:ext uri="{FF2B5EF4-FFF2-40B4-BE49-F238E27FC236}">
                <a16:creationId xmlns:a16="http://schemas.microsoft.com/office/drawing/2014/main" id="{3B348A55-F3B0-D900-D530-588944CCF01D}"/>
              </a:ext>
            </a:extLst>
          </p:cNvPr>
          <p:cNvSpPr txBox="1">
            <a:spLocks noChangeArrowheads="1"/>
          </p:cNvSpPr>
          <p:nvPr/>
        </p:nvSpPr>
        <p:spPr bwMode="auto">
          <a:xfrm>
            <a:off x="134937" y="4796685"/>
            <a:ext cx="8696325" cy="1107996"/>
          </a:xfrm>
          <a:prstGeom prst="rect">
            <a:avLst/>
          </a:prstGeom>
          <a:noFill/>
          <a:ln w="9525">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PH" sz="2000" dirty="0">
                <a:latin typeface="Times New Roman" panose="02020603050405020304" pitchFamily="18" charset="0"/>
                <a:ea typeface="HY견명조" panose="02030600000101010101" pitchFamily="18" charset="-127"/>
              </a:rPr>
              <a:t>Genesis 2:7 </a:t>
            </a:r>
            <a:r>
              <a:rPr lang="en-PH" sz="2200" dirty="0">
                <a:latin typeface="Times New Roman" panose="02020603050405020304" pitchFamily="18" charset="0"/>
                <a:cs typeface="Times New Roman" panose="02020603050405020304" pitchFamily="18" charset="0"/>
              </a:rPr>
              <a:t>the LORD God formed the man from the dust of the ground and breathed into his nostrils the breath of life, and the man became a living being</a:t>
            </a:r>
            <a:r>
              <a:rPr lang="en-PH" sz="2200" dirty="0"/>
              <a:t>.</a:t>
            </a:r>
          </a:p>
        </p:txBody>
      </p:sp>
      <p:sp>
        <p:nvSpPr>
          <p:cNvPr id="11" name="AutoShape 9">
            <a:extLst>
              <a:ext uri="{FF2B5EF4-FFF2-40B4-BE49-F238E27FC236}">
                <a16:creationId xmlns:a16="http://schemas.microsoft.com/office/drawing/2014/main" id="{18C1101F-851A-A2AD-A69B-3CFDE829F546}"/>
              </a:ext>
            </a:extLst>
          </p:cNvPr>
          <p:cNvSpPr>
            <a:spLocks noChangeArrowheads="1"/>
          </p:cNvSpPr>
          <p:nvPr/>
        </p:nvSpPr>
        <p:spPr bwMode="auto">
          <a:xfrm>
            <a:off x="4415777" y="3580822"/>
            <a:ext cx="647700" cy="287338"/>
          </a:xfrm>
          <a:prstGeom prst="downArrow">
            <a:avLst>
              <a:gd name="adj1" fmla="val 50000"/>
              <a:gd name="adj2" fmla="val 25000"/>
            </a:avLst>
          </a:prstGeom>
          <a:solidFill>
            <a:srgbClr val="FFFF00"/>
          </a:solidFill>
          <a:ln w="9525">
            <a:solidFill>
              <a:schemeClr val="tx1"/>
            </a:solidFill>
            <a:miter lim="800000"/>
            <a:headEnd/>
            <a:tailEnd/>
          </a:ln>
        </p:spPr>
        <p:txBody>
          <a:bodyPr vert="eaVert"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ko-KR" altLang="en-US" sz="2400">
              <a:latin typeface="Times New Roman" panose="02020603050405020304" pitchFamily="18" charset="0"/>
              <a:cs typeface="Times New Roman" panose="02020603050405020304" pitchFamily="18" charset="0"/>
            </a:endParaRPr>
          </a:p>
        </p:txBody>
      </p:sp>
      <p:sp>
        <p:nvSpPr>
          <p:cNvPr id="12" name="Oval 11">
            <a:extLst>
              <a:ext uri="{FF2B5EF4-FFF2-40B4-BE49-F238E27FC236}">
                <a16:creationId xmlns:a16="http://schemas.microsoft.com/office/drawing/2014/main" id="{66109419-4F82-04C0-E29E-52C52B471315}"/>
              </a:ext>
            </a:extLst>
          </p:cNvPr>
          <p:cNvSpPr>
            <a:spLocks noChangeArrowheads="1"/>
          </p:cNvSpPr>
          <p:nvPr/>
        </p:nvSpPr>
        <p:spPr bwMode="auto">
          <a:xfrm>
            <a:off x="2794940" y="4061367"/>
            <a:ext cx="3889375" cy="468807"/>
          </a:xfrm>
          <a:prstGeom prst="ellipse">
            <a:avLst/>
          </a:prstGeom>
          <a:solidFill>
            <a:srgbClr val="FFFF00"/>
          </a:solidFill>
          <a:ln w="9525">
            <a:solidFill>
              <a:schemeClr val="tx1"/>
            </a:solidFill>
            <a:round/>
            <a:headEnd/>
            <a:tailEnd/>
          </a:ln>
        </p:spPr>
        <p:txBody>
          <a:bodyPr wrap="none" anchor="ctr"/>
          <a:lstStyle/>
          <a:p>
            <a:pPr algn="ctr" fontAlgn="auto">
              <a:spcBef>
                <a:spcPts val="0"/>
              </a:spcBef>
              <a:spcAft>
                <a:spcPts val="0"/>
              </a:spcAft>
              <a:defRPr/>
            </a:pP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Living Being</a:t>
            </a:r>
            <a:endParaRPr lang="en-US" altLang="ko-KR"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3" name="Text Box 11">
            <a:extLst>
              <a:ext uri="{FF2B5EF4-FFF2-40B4-BE49-F238E27FC236}">
                <a16:creationId xmlns:a16="http://schemas.microsoft.com/office/drawing/2014/main" id="{CA78A442-B55E-C609-579A-B8ADD3062A51}"/>
              </a:ext>
            </a:extLst>
          </p:cNvPr>
          <p:cNvSpPr txBox="1">
            <a:spLocks noChangeArrowheads="1"/>
          </p:cNvSpPr>
          <p:nvPr/>
        </p:nvSpPr>
        <p:spPr bwMode="auto">
          <a:xfrm>
            <a:off x="3749770" y="2945646"/>
            <a:ext cx="22760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Creation of Man</a:t>
            </a:r>
            <a:endParaRPr lang="en-US" altLang="ko-KR"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Tree>
    <p:extLst>
      <p:ext uri="{BB962C8B-B14F-4D97-AF65-F5344CB8AC3E}">
        <p14:creationId xmlns:p14="http://schemas.microsoft.com/office/powerpoint/2010/main" val="1579426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5FE2D140-69A8-AA81-1204-FD40EC93DF2E}"/>
              </a:ext>
            </a:extLst>
          </p:cNvPr>
          <p:cNvSpPr>
            <a:spLocks noChangeArrowheads="1"/>
          </p:cNvSpPr>
          <p:nvPr/>
        </p:nvSpPr>
        <p:spPr bwMode="auto">
          <a:xfrm>
            <a:off x="3148250" y="990845"/>
            <a:ext cx="2664619" cy="392010"/>
          </a:xfrm>
          <a:prstGeom prst="ellipse">
            <a:avLst/>
          </a:prstGeom>
          <a:solidFill>
            <a:srgbClr val="66FFFF"/>
          </a:solidFill>
          <a:ln w="9525">
            <a:solidFill>
              <a:schemeClr val="tx1"/>
            </a:solidFill>
            <a:round/>
            <a:headEnd/>
            <a:tailEnd/>
          </a:ln>
        </p:spPr>
        <p:txBody>
          <a:bodyPr wrap="none" anchor="ctr"/>
          <a:lstStyle/>
          <a:p>
            <a:pPr algn="ctr" eaLnBrk="0" hangingPunct="0">
              <a:defRPr/>
            </a:pPr>
            <a:r>
              <a:rPr lang="en-PH" altLang="ko-KR" sz="2400" dirty="0">
                <a:solidFill>
                  <a:srgbClr val="000014"/>
                </a:solidFill>
                <a:latin typeface="Times New Roman" panose="02020603050405020304" pitchFamily="18" charset="0"/>
                <a:ea typeface="HY견명조" panose="02030600000101010101" pitchFamily="18" charset="-127"/>
                <a:cs typeface="Times New Roman" panose="02020603050405020304" pitchFamily="18" charset="0"/>
              </a:rPr>
              <a:t>Man</a:t>
            </a:r>
            <a:endParaRPr lang="en-US" altLang="ko-KR" sz="2400" dirty="0">
              <a:solidFill>
                <a:srgbClr val="000014"/>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3" name="Oval 2">
            <a:extLst>
              <a:ext uri="{FF2B5EF4-FFF2-40B4-BE49-F238E27FC236}">
                <a16:creationId xmlns:a16="http://schemas.microsoft.com/office/drawing/2014/main" id="{AA7141D3-E0BA-A56E-1CF2-CD8B9B1D2854}"/>
              </a:ext>
            </a:extLst>
          </p:cNvPr>
          <p:cNvSpPr>
            <a:spLocks noChangeArrowheads="1"/>
          </p:cNvSpPr>
          <p:nvPr/>
        </p:nvSpPr>
        <p:spPr bwMode="auto">
          <a:xfrm>
            <a:off x="882396" y="2028870"/>
            <a:ext cx="2843784" cy="392010"/>
          </a:xfrm>
          <a:prstGeom prst="ellipse">
            <a:avLst/>
          </a:prstGeom>
          <a:solidFill>
            <a:srgbClr val="66FFFF"/>
          </a:solidFill>
          <a:ln w="9525">
            <a:solidFill>
              <a:schemeClr val="tx1"/>
            </a:solidFill>
            <a:round/>
            <a:headEnd/>
            <a:tailEnd/>
          </a:ln>
        </p:spPr>
        <p:txBody>
          <a:bodyPr wrap="none" anchor="ctr"/>
          <a:lstStyle/>
          <a:p>
            <a:pPr algn="ctr" eaLnBrk="0" hangingPunct="0">
              <a:defRPr/>
            </a:pPr>
            <a:r>
              <a:rPr lang="en-PH" altLang="ko-KR" sz="2400" dirty="0">
                <a:solidFill>
                  <a:srgbClr val="000014"/>
                </a:solidFill>
                <a:latin typeface="Times New Roman" panose="02020603050405020304" pitchFamily="18" charset="0"/>
                <a:ea typeface="HY견명조" panose="02030600000101010101" pitchFamily="18" charset="-127"/>
                <a:cs typeface="Times New Roman" panose="02020603050405020304" pitchFamily="18" charset="0"/>
              </a:rPr>
              <a:t>Body</a:t>
            </a:r>
            <a:endParaRPr lang="en-US" altLang="ko-KR" sz="2400" dirty="0">
              <a:solidFill>
                <a:srgbClr val="000014"/>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4" name="Oval 3">
            <a:extLst>
              <a:ext uri="{FF2B5EF4-FFF2-40B4-BE49-F238E27FC236}">
                <a16:creationId xmlns:a16="http://schemas.microsoft.com/office/drawing/2014/main" id="{6D657A79-FDC4-CBC3-5806-72572FB4A499}"/>
              </a:ext>
            </a:extLst>
          </p:cNvPr>
          <p:cNvSpPr>
            <a:spLocks noChangeArrowheads="1"/>
          </p:cNvSpPr>
          <p:nvPr/>
        </p:nvSpPr>
        <p:spPr bwMode="auto">
          <a:xfrm>
            <a:off x="5431473" y="2029607"/>
            <a:ext cx="3240087" cy="391273"/>
          </a:xfrm>
          <a:prstGeom prst="ellipse">
            <a:avLst/>
          </a:prstGeom>
          <a:solidFill>
            <a:srgbClr val="66FFFF"/>
          </a:solidFill>
          <a:ln w="9525">
            <a:solidFill>
              <a:schemeClr val="tx1"/>
            </a:solidFill>
            <a:round/>
            <a:headEnd/>
            <a:tailEnd/>
          </a:ln>
        </p:spPr>
        <p:txBody>
          <a:bodyPr wrap="none" anchor="ctr"/>
          <a:lstStyle/>
          <a:p>
            <a:pPr algn="ctr" eaLnBrk="0" hangingPunct="0">
              <a:defRPr/>
            </a:pPr>
            <a:r>
              <a:rPr lang="en-PH" altLang="ko-KR" sz="2400" dirty="0">
                <a:solidFill>
                  <a:srgbClr val="000014"/>
                </a:solidFill>
                <a:latin typeface="Times New Roman" panose="02020603050405020304" pitchFamily="18" charset="0"/>
                <a:ea typeface="HY견명조" panose="02030600000101010101" pitchFamily="18" charset="-127"/>
                <a:cs typeface="Times New Roman" panose="02020603050405020304" pitchFamily="18" charset="0"/>
              </a:rPr>
              <a:t>Spirit</a:t>
            </a:r>
            <a:endParaRPr lang="en-US" altLang="ko-KR" sz="2400" dirty="0">
              <a:solidFill>
                <a:srgbClr val="000014"/>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5" name="Line 6">
            <a:extLst>
              <a:ext uri="{FF2B5EF4-FFF2-40B4-BE49-F238E27FC236}">
                <a16:creationId xmlns:a16="http://schemas.microsoft.com/office/drawing/2014/main" id="{05F1AFC7-82C7-1230-2EC0-5C2E7B37FCFD}"/>
              </a:ext>
            </a:extLst>
          </p:cNvPr>
          <p:cNvSpPr>
            <a:spLocks noChangeShapeType="1"/>
          </p:cNvSpPr>
          <p:nvPr/>
        </p:nvSpPr>
        <p:spPr bwMode="auto">
          <a:xfrm flipV="1">
            <a:off x="2112263" y="1400212"/>
            <a:ext cx="1391459" cy="52917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PH" sz="2400">
              <a:latin typeface="Times New Roman" panose="02020603050405020304" pitchFamily="18" charset="0"/>
              <a:cs typeface="Times New Roman" panose="02020603050405020304" pitchFamily="18" charset="0"/>
            </a:endParaRPr>
          </a:p>
        </p:txBody>
      </p:sp>
      <p:sp>
        <p:nvSpPr>
          <p:cNvPr id="6" name="Line 7">
            <a:extLst>
              <a:ext uri="{FF2B5EF4-FFF2-40B4-BE49-F238E27FC236}">
                <a16:creationId xmlns:a16="http://schemas.microsoft.com/office/drawing/2014/main" id="{DD58A828-9CFB-37F1-99B1-E7616C9C84DC}"/>
              </a:ext>
            </a:extLst>
          </p:cNvPr>
          <p:cNvSpPr>
            <a:spLocks noChangeShapeType="1"/>
          </p:cNvSpPr>
          <p:nvPr/>
        </p:nvSpPr>
        <p:spPr bwMode="auto">
          <a:xfrm flipH="1" flipV="1">
            <a:off x="5431472" y="1382017"/>
            <a:ext cx="1508823" cy="569056"/>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PH" sz="2400">
              <a:latin typeface="Times New Roman" panose="02020603050405020304" pitchFamily="18" charset="0"/>
              <a:cs typeface="Times New Roman" panose="02020603050405020304" pitchFamily="18" charset="0"/>
            </a:endParaRPr>
          </a:p>
        </p:txBody>
      </p:sp>
      <p:sp>
        <p:nvSpPr>
          <p:cNvPr id="7" name="AutoShape 9">
            <a:extLst>
              <a:ext uri="{FF2B5EF4-FFF2-40B4-BE49-F238E27FC236}">
                <a16:creationId xmlns:a16="http://schemas.microsoft.com/office/drawing/2014/main" id="{0516DB38-F939-F588-DF5C-14D4CE0B433B}"/>
              </a:ext>
            </a:extLst>
          </p:cNvPr>
          <p:cNvSpPr>
            <a:spLocks noChangeArrowheads="1"/>
          </p:cNvSpPr>
          <p:nvPr/>
        </p:nvSpPr>
        <p:spPr bwMode="auto">
          <a:xfrm>
            <a:off x="4324337" y="2081206"/>
            <a:ext cx="647700" cy="287338"/>
          </a:xfrm>
          <a:prstGeom prst="downArrow">
            <a:avLst>
              <a:gd name="adj1" fmla="val 50000"/>
              <a:gd name="adj2" fmla="val 25000"/>
            </a:avLst>
          </a:prstGeom>
          <a:solidFill>
            <a:srgbClr val="FFFF00"/>
          </a:solidFill>
          <a:ln w="9525">
            <a:solidFill>
              <a:schemeClr val="tx1"/>
            </a:solidFill>
            <a:miter lim="800000"/>
            <a:headEnd/>
            <a:tailEnd/>
          </a:ln>
        </p:spPr>
        <p:txBody>
          <a:bodyPr vert="eaVert"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ko-KR" altLang="en-US" sz="2400">
              <a:latin typeface="Times New Roman" panose="02020603050405020304" pitchFamily="18" charset="0"/>
              <a:cs typeface="Times New Roman" panose="02020603050405020304" pitchFamily="18" charset="0"/>
            </a:endParaRPr>
          </a:p>
        </p:txBody>
      </p:sp>
      <p:sp>
        <p:nvSpPr>
          <p:cNvPr id="8" name="Oval 7">
            <a:extLst>
              <a:ext uri="{FF2B5EF4-FFF2-40B4-BE49-F238E27FC236}">
                <a16:creationId xmlns:a16="http://schemas.microsoft.com/office/drawing/2014/main" id="{B29FEB80-6358-B215-A210-DC9A5412976B}"/>
              </a:ext>
            </a:extLst>
          </p:cNvPr>
          <p:cNvSpPr>
            <a:spLocks noChangeArrowheads="1"/>
          </p:cNvSpPr>
          <p:nvPr/>
        </p:nvSpPr>
        <p:spPr bwMode="auto">
          <a:xfrm>
            <a:off x="2703500" y="2561751"/>
            <a:ext cx="3889375" cy="468807"/>
          </a:xfrm>
          <a:prstGeom prst="ellipse">
            <a:avLst/>
          </a:prstGeom>
          <a:solidFill>
            <a:srgbClr val="FFFF00"/>
          </a:solidFill>
          <a:ln w="9525">
            <a:solidFill>
              <a:schemeClr val="tx1"/>
            </a:solidFill>
            <a:round/>
            <a:headEnd/>
            <a:tailEnd/>
          </a:ln>
        </p:spPr>
        <p:txBody>
          <a:bodyPr wrap="none" anchor="ctr"/>
          <a:lstStyle/>
          <a:p>
            <a:pPr algn="ctr" fontAlgn="auto">
              <a:spcBef>
                <a:spcPts val="0"/>
              </a:spcBef>
              <a:spcAft>
                <a:spcPts val="0"/>
              </a:spcAft>
              <a:defRPr/>
            </a:pP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Living Being</a:t>
            </a:r>
            <a:endParaRPr lang="en-US" altLang="ko-KR"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9" name="Text Box 11">
            <a:extLst>
              <a:ext uri="{FF2B5EF4-FFF2-40B4-BE49-F238E27FC236}">
                <a16:creationId xmlns:a16="http://schemas.microsoft.com/office/drawing/2014/main" id="{A7D47A7D-0FE7-FE9B-111D-3BFD488B37A8}"/>
              </a:ext>
            </a:extLst>
          </p:cNvPr>
          <p:cNvSpPr txBox="1">
            <a:spLocks noChangeArrowheads="1"/>
          </p:cNvSpPr>
          <p:nvPr/>
        </p:nvSpPr>
        <p:spPr bwMode="auto">
          <a:xfrm>
            <a:off x="3658330" y="1446030"/>
            <a:ext cx="22760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Creation of Man</a:t>
            </a:r>
            <a:endParaRPr lang="en-US" altLang="ko-KR"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0" name="TextBox 9">
            <a:extLst>
              <a:ext uri="{FF2B5EF4-FFF2-40B4-BE49-F238E27FC236}">
                <a16:creationId xmlns:a16="http://schemas.microsoft.com/office/drawing/2014/main" id="{E21F8D6C-060C-35D2-FD9D-73DE10BF3BFC}"/>
              </a:ext>
            </a:extLst>
          </p:cNvPr>
          <p:cNvSpPr txBox="1">
            <a:spLocks noChangeArrowheads="1"/>
          </p:cNvSpPr>
          <p:nvPr/>
        </p:nvSpPr>
        <p:spPr bwMode="auto">
          <a:xfrm>
            <a:off x="176213" y="152400"/>
            <a:ext cx="881538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PH" sz="2200" dirty="0">
                <a:latin typeface="Times New Roman" panose="02020603050405020304" pitchFamily="18" charset="0"/>
                <a:cs typeface="Times New Roman" panose="02020603050405020304" pitchFamily="18" charset="0"/>
              </a:rPr>
              <a:t>In order to survive on this earth, we must supply our bodies and spirits with adequate nurture     </a:t>
            </a:r>
            <a:r>
              <a:rPr lang="en-PH" altLang="en-US" sz="2200" dirty="0">
                <a:solidFill>
                  <a:srgbClr val="00B050"/>
                </a:solidFill>
                <a:latin typeface="Times New Roman" panose="02020603050405020304" pitchFamily="18" charset="0"/>
                <a:ea typeface="HY견명조" panose="02030600000101010101" pitchFamily="18" charset="-127"/>
                <a:cs typeface="Times New Roman" panose="02020603050405020304" pitchFamily="18" charset="0"/>
              </a:rPr>
              <a:t>How exactly can nutrients be supplied?</a:t>
            </a:r>
          </a:p>
        </p:txBody>
      </p:sp>
      <p:sp>
        <p:nvSpPr>
          <p:cNvPr id="11" name="Rectangular Callout 18">
            <a:extLst>
              <a:ext uri="{FF2B5EF4-FFF2-40B4-BE49-F238E27FC236}">
                <a16:creationId xmlns:a16="http://schemas.microsoft.com/office/drawing/2014/main" id="{C9B71C42-BA32-6AC1-C8F2-92774ECB8145}"/>
              </a:ext>
            </a:extLst>
          </p:cNvPr>
          <p:cNvSpPr/>
          <p:nvPr/>
        </p:nvSpPr>
        <p:spPr>
          <a:xfrm>
            <a:off x="271195" y="2796154"/>
            <a:ext cx="1855789" cy="778606"/>
          </a:xfrm>
          <a:prstGeom prst="wedgeRectCallout">
            <a:avLst>
              <a:gd name="adj1" fmla="val 62581"/>
              <a:gd name="adj2" fmla="val -82444"/>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PH"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Agriculture &amp; Work</a:t>
            </a:r>
            <a:endParaRPr lang="en-US"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2" name="Rectangular Callout 19">
            <a:extLst>
              <a:ext uri="{FF2B5EF4-FFF2-40B4-BE49-F238E27FC236}">
                <a16:creationId xmlns:a16="http://schemas.microsoft.com/office/drawing/2014/main" id="{86216CAA-E17B-1B76-AD49-404E7F89B82C}"/>
              </a:ext>
            </a:extLst>
          </p:cNvPr>
          <p:cNvSpPr/>
          <p:nvPr/>
        </p:nvSpPr>
        <p:spPr>
          <a:xfrm>
            <a:off x="6940295" y="3030558"/>
            <a:ext cx="1752600" cy="457200"/>
          </a:xfrm>
          <a:prstGeom prst="wedgeRectCallout">
            <a:avLst>
              <a:gd name="adj1" fmla="val -59674"/>
              <a:gd name="adj2" fmla="val -19703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Bible</a:t>
            </a:r>
            <a:endParaRPr lang="en-US"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3" name="Text Box 16">
            <a:extLst>
              <a:ext uri="{FF2B5EF4-FFF2-40B4-BE49-F238E27FC236}">
                <a16:creationId xmlns:a16="http://schemas.microsoft.com/office/drawing/2014/main" id="{D48977B7-8F80-CBB6-0EC5-2A68D4AE494C}"/>
              </a:ext>
            </a:extLst>
          </p:cNvPr>
          <p:cNvSpPr txBox="1">
            <a:spLocks noChangeArrowheads="1"/>
          </p:cNvSpPr>
          <p:nvPr/>
        </p:nvSpPr>
        <p:spPr bwMode="auto">
          <a:xfrm>
            <a:off x="114300" y="3654434"/>
            <a:ext cx="8915400" cy="110799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PH" altLang="ko-KR" sz="2200" dirty="0">
                <a:latin typeface="Times New Roman" panose="02020603050405020304" pitchFamily="18" charset="0"/>
                <a:ea typeface="HY견명조" panose="02030600000101010101" pitchFamily="18" charset="-127"/>
                <a:cs typeface="Times New Roman" panose="02020603050405020304" pitchFamily="18" charset="0"/>
              </a:rPr>
              <a:t>Genesis 1: 29 Then God said, "I give you every seed-bearing plant on the face of the whole earth and every tree that has fruit with seed in it. They will be yours for food.</a:t>
            </a:r>
            <a:endParaRPr lang="en-US" altLang="ko-KR" sz="22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4" name="Text Box 21">
            <a:extLst>
              <a:ext uri="{FF2B5EF4-FFF2-40B4-BE49-F238E27FC236}">
                <a16:creationId xmlns:a16="http://schemas.microsoft.com/office/drawing/2014/main" id="{24B0A41C-98DF-324F-13C2-C611EA41B488}"/>
              </a:ext>
            </a:extLst>
          </p:cNvPr>
          <p:cNvSpPr txBox="1">
            <a:spLocks noChangeArrowheads="1"/>
          </p:cNvSpPr>
          <p:nvPr/>
        </p:nvSpPr>
        <p:spPr bwMode="auto">
          <a:xfrm>
            <a:off x="114300" y="4938991"/>
            <a:ext cx="8964612" cy="769441"/>
          </a:xfrm>
          <a:prstGeom prst="rect">
            <a:avLst/>
          </a:prstGeom>
          <a:noFill/>
          <a:ln w="9525">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PH" altLang="ko-KR" sz="2200" dirty="0">
                <a:latin typeface="Times New Roman" panose="02020603050405020304" pitchFamily="18" charset="0"/>
                <a:ea typeface="HY견명조" panose="02030600000101010101" pitchFamily="18" charset="-127"/>
                <a:cs typeface="Times New Roman" panose="02020603050405020304" pitchFamily="18" charset="0"/>
              </a:rPr>
              <a:t>Genesis 9:3 </a:t>
            </a:r>
            <a:r>
              <a:rPr lang="en-PH" sz="2200" dirty="0">
                <a:latin typeface="Times New Roman" panose="02020603050405020304" pitchFamily="18" charset="0"/>
                <a:cs typeface="Times New Roman" panose="02020603050405020304" pitchFamily="18" charset="0"/>
              </a:rPr>
              <a:t>Everything that lives and moves will be food for you. Just as I gave you the green plants, I now give you everything.</a:t>
            </a:r>
          </a:p>
        </p:txBody>
      </p:sp>
      <p:sp>
        <p:nvSpPr>
          <p:cNvPr id="15" name="TextBox 14">
            <a:extLst>
              <a:ext uri="{FF2B5EF4-FFF2-40B4-BE49-F238E27FC236}">
                <a16:creationId xmlns:a16="http://schemas.microsoft.com/office/drawing/2014/main" id="{4B73337C-3526-F673-67C2-3C627AE3897A}"/>
              </a:ext>
            </a:extLst>
          </p:cNvPr>
          <p:cNvSpPr txBox="1"/>
          <p:nvPr/>
        </p:nvSpPr>
        <p:spPr>
          <a:xfrm>
            <a:off x="176213" y="5861304"/>
            <a:ext cx="8815387" cy="769441"/>
          </a:xfrm>
          <a:prstGeom prst="rect">
            <a:avLst/>
          </a:prstGeom>
          <a:solidFill>
            <a:srgbClr val="FFFF00"/>
          </a:solidFill>
          <a:ln>
            <a:solidFill>
              <a:schemeClr val="accent1"/>
            </a:solidFill>
          </a:ln>
        </p:spPr>
        <p:txBody>
          <a:bodyPr wrap="square" rtlCol="0">
            <a:spAutoFit/>
          </a:bodyPr>
          <a:lstStyle/>
          <a:p>
            <a:r>
              <a:rPr lang="en-US" sz="2200" dirty="0">
                <a:latin typeface="Times New Roman" panose="02020603050405020304" pitchFamily="18" charset="0"/>
                <a:cs typeface="Times New Roman" panose="02020603050405020304" pitchFamily="18" charset="0"/>
              </a:rPr>
              <a:t>Matthew 4:4 Jesus answered, "It is written: 'Man does not live on bread alone, but on every word that comes from the mouth of God.'"</a:t>
            </a:r>
            <a:endParaRPr lang="en-PH"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9953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DF10D8-D91C-D4A9-321B-E921E72730AB}"/>
              </a:ext>
            </a:extLst>
          </p:cNvPr>
          <p:cNvSpPr txBox="1"/>
          <p:nvPr/>
        </p:nvSpPr>
        <p:spPr>
          <a:xfrm>
            <a:off x="228600" y="152400"/>
            <a:ext cx="8686800" cy="1569660"/>
          </a:xfrm>
          <a:prstGeom prst="rect">
            <a:avLst/>
          </a:prstGeom>
          <a:noFill/>
        </p:spPr>
        <p:txBody>
          <a:bodyPr wrap="square" rtlCol="0">
            <a:spAutoFit/>
          </a:bodyPr>
          <a:lstStyle/>
          <a:p>
            <a:r>
              <a:rPr lang="en-PH" sz="2400" dirty="0">
                <a:latin typeface="Times New Roman" pitchFamily="18" charset="0"/>
                <a:cs typeface="Times New Roman" pitchFamily="18" charset="0"/>
              </a:rPr>
              <a:t>God provided men everything for their food and it is enough for man to live and survive in this world. </a:t>
            </a:r>
          </a:p>
          <a:p>
            <a:r>
              <a:rPr lang="en-PH" sz="2400" dirty="0">
                <a:latin typeface="Times New Roman" pitchFamily="18" charset="0"/>
                <a:cs typeface="Times New Roman" pitchFamily="18" charset="0"/>
              </a:rPr>
              <a:t>The next crucial question we need to ask ourselves is this: </a:t>
            </a:r>
          </a:p>
          <a:p>
            <a:r>
              <a:rPr lang="en-PH" sz="2400" dirty="0">
                <a:solidFill>
                  <a:srgbClr val="00B050"/>
                </a:solidFill>
                <a:latin typeface="Times New Roman" pitchFamily="18" charset="0"/>
                <a:cs typeface="Times New Roman" pitchFamily="18" charset="0"/>
              </a:rPr>
              <a:t>Why is it that many people suffer from poverty?</a:t>
            </a:r>
          </a:p>
        </p:txBody>
      </p:sp>
      <p:sp>
        <p:nvSpPr>
          <p:cNvPr id="3" name="TextBox 2">
            <a:extLst>
              <a:ext uri="{FF2B5EF4-FFF2-40B4-BE49-F238E27FC236}">
                <a16:creationId xmlns:a16="http://schemas.microsoft.com/office/drawing/2014/main" id="{52E1AF12-45F1-46FD-4512-4231D74ABA11}"/>
              </a:ext>
            </a:extLst>
          </p:cNvPr>
          <p:cNvSpPr txBox="1">
            <a:spLocks noChangeArrowheads="1"/>
          </p:cNvSpPr>
          <p:nvPr/>
        </p:nvSpPr>
        <p:spPr bwMode="auto">
          <a:xfrm>
            <a:off x="5257800" y="1676400"/>
            <a:ext cx="3352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2400" dirty="0">
                <a:latin typeface="Times New Roman" panose="02020603050405020304" pitchFamily="18" charset="0"/>
                <a:cs typeface="Times New Roman" pitchFamily="18" charset="0"/>
              </a:rPr>
              <a:t>There are many reasons</a:t>
            </a:r>
          </a:p>
        </p:txBody>
      </p:sp>
      <p:sp>
        <p:nvSpPr>
          <p:cNvPr id="4" name="Oval 3">
            <a:extLst>
              <a:ext uri="{FF2B5EF4-FFF2-40B4-BE49-F238E27FC236}">
                <a16:creationId xmlns:a16="http://schemas.microsoft.com/office/drawing/2014/main" id="{E92D7A99-9556-E7E7-1511-068B4F5AF9A9}"/>
              </a:ext>
            </a:extLst>
          </p:cNvPr>
          <p:cNvSpPr/>
          <p:nvPr/>
        </p:nvSpPr>
        <p:spPr>
          <a:xfrm>
            <a:off x="990600" y="2286000"/>
            <a:ext cx="6248400" cy="533400"/>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dirty="0">
                <a:solidFill>
                  <a:schemeClr val="tx1"/>
                </a:solidFill>
                <a:latin typeface="Times New Roman" panose="02020603050405020304" pitchFamily="18" charset="0"/>
                <a:cs typeface="Times New Roman" pitchFamily="18" charset="0"/>
              </a:rPr>
              <a:t>Because of Mind-set</a:t>
            </a:r>
          </a:p>
        </p:txBody>
      </p:sp>
      <p:sp>
        <p:nvSpPr>
          <p:cNvPr id="5" name="TextBox 4">
            <a:extLst>
              <a:ext uri="{FF2B5EF4-FFF2-40B4-BE49-F238E27FC236}">
                <a16:creationId xmlns:a16="http://schemas.microsoft.com/office/drawing/2014/main" id="{89580FF0-5B46-E34A-CB4B-C8311BB56FD7}"/>
              </a:ext>
            </a:extLst>
          </p:cNvPr>
          <p:cNvSpPr txBox="1"/>
          <p:nvPr/>
        </p:nvSpPr>
        <p:spPr>
          <a:xfrm>
            <a:off x="457200" y="2895600"/>
            <a:ext cx="8458200" cy="954107"/>
          </a:xfrm>
          <a:prstGeom prst="rect">
            <a:avLst/>
          </a:prstGeom>
          <a:noFill/>
        </p:spPr>
        <p:txBody>
          <a:bodyPr wrap="square" rtlCol="0">
            <a:spAutoFit/>
          </a:bodyPr>
          <a:lstStyle/>
          <a:p>
            <a:r>
              <a:rPr lang="en-PH" sz="2800" dirty="0">
                <a:latin typeface="Times New Roman" panose="02020603050405020304" pitchFamily="18" charset="0"/>
                <a:cs typeface="Times New Roman" panose="02020603050405020304" pitchFamily="18" charset="0"/>
              </a:rPr>
              <a:t>First, Many people think poverty is fate and not try to challenge their life</a:t>
            </a:r>
          </a:p>
        </p:txBody>
      </p:sp>
      <p:sp>
        <p:nvSpPr>
          <p:cNvPr id="6" name="TextBox 5">
            <a:extLst>
              <a:ext uri="{FF2B5EF4-FFF2-40B4-BE49-F238E27FC236}">
                <a16:creationId xmlns:a16="http://schemas.microsoft.com/office/drawing/2014/main" id="{DB512436-9CDE-11CD-DC08-A55F5C110FC6}"/>
              </a:ext>
            </a:extLst>
          </p:cNvPr>
          <p:cNvSpPr txBox="1"/>
          <p:nvPr/>
        </p:nvSpPr>
        <p:spPr>
          <a:xfrm>
            <a:off x="457200" y="3810000"/>
            <a:ext cx="7543800" cy="523220"/>
          </a:xfrm>
          <a:prstGeom prst="rect">
            <a:avLst/>
          </a:prstGeom>
          <a:noFill/>
        </p:spPr>
        <p:txBody>
          <a:bodyPr wrap="square" rtlCol="0">
            <a:spAutoFit/>
          </a:bodyPr>
          <a:lstStyle/>
          <a:p>
            <a:r>
              <a:rPr lang="en-PH" sz="2800" dirty="0">
                <a:latin typeface="Times New Roman" panose="02020603050405020304" pitchFamily="18" charset="0"/>
                <a:cs typeface="Times New Roman" panose="02020603050405020304" pitchFamily="18" charset="0"/>
              </a:rPr>
              <a:t>Second, because of people’s greed</a:t>
            </a:r>
          </a:p>
        </p:txBody>
      </p:sp>
      <p:sp>
        <p:nvSpPr>
          <p:cNvPr id="7" name="타원 19">
            <a:extLst>
              <a:ext uri="{FF2B5EF4-FFF2-40B4-BE49-F238E27FC236}">
                <a16:creationId xmlns:a16="http://schemas.microsoft.com/office/drawing/2014/main" id="{54D53BEC-B50F-26FB-7982-B61907D9DC39}"/>
              </a:ext>
            </a:extLst>
          </p:cNvPr>
          <p:cNvSpPr/>
          <p:nvPr/>
        </p:nvSpPr>
        <p:spPr>
          <a:xfrm>
            <a:off x="1828800" y="4876800"/>
            <a:ext cx="6172200" cy="5334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Times New Roman" panose="02020603050405020304" pitchFamily="18" charset="0"/>
                <a:cs typeface="Times New Roman" panose="02020603050405020304" pitchFamily="18" charset="0"/>
              </a:rPr>
              <a:t>Transformation of Mindset</a:t>
            </a:r>
            <a:endParaRPr lang="en-PH" sz="2800" dirty="0">
              <a:solidFill>
                <a:schemeClr val="tx1"/>
              </a:solidFill>
              <a:latin typeface="Times New Roman" panose="02020603050405020304" pitchFamily="18" charset="0"/>
              <a:cs typeface="Times New Roman" panose="02020603050405020304" pitchFamily="18" charset="0"/>
            </a:endParaRPr>
          </a:p>
        </p:txBody>
      </p:sp>
      <p:sp>
        <p:nvSpPr>
          <p:cNvPr id="8" name="위쪽 화살표 20">
            <a:extLst>
              <a:ext uri="{FF2B5EF4-FFF2-40B4-BE49-F238E27FC236}">
                <a16:creationId xmlns:a16="http://schemas.microsoft.com/office/drawing/2014/main" id="{0F72E9B5-82F1-5B3F-CCDA-203EB42452F6}"/>
              </a:ext>
            </a:extLst>
          </p:cNvPr>
          <p:cNvSpPr/>
          <p:nvPr/>
        </p:nvSpPr>
        <p:spPr>
          <a:xfrm>
            <a:off x="4800600" y="5638800"/>
            <a:ext cx="762000" cy="228600"/>
          </a:xfrm>
          <a:prstGeom prst="upArrow">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latin typeface="Times New Roman" panose="02020603050405020304" pitchFamily="18" charset="0"/>
              <a:cs typeface="Times New Roman" panose="02020603050405020304" pitchFamily="18" charset="0"/>
            </a:endParaRPr>
          </a:p>
        </p:txBody>
      </p:sp>
      <p:sp>
        <p:nvSpPr>
          <p:cNvPr id="9" name="모서리가 둥근 직사각형 21">
            <a:extLst>
              <a:ext uri="{FF2B5EF4-FFF2-40B4-BE49-F238E27FC236}">
                <a16:creationId xmlns:a16="http://schemas.microsoft.com/office/drawing/2014/main" id="{39326B53-75F0-2507-99B1-C46CBC10A186}"/>
              </a:ext>
            </a:extLst>
          </p:cNvPr>
          <p:cNvSpPr/>
          <p:nvPr/>
        </p:nvSpPr>
        <p:spPr>
          <a:xfrm>
            <a:off x="3276600" y="6050280"/>
            <a:ext cx="3886200" cy="533400"/>
          </a:xfrm>
          <a:prstGeom prst="round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Times New Roman" panose="02020603050405020304" pitchFamily="18" charset="0"/>
                <a:cs typeface="Times New Roman" panose="02020603050405020304" pitchFamily="18" charset="0"/>
              </a:rPr>
              <a:t>Power of Gospel</a:t>
            </a:r>
            <a:endParaRPr lang="en-PH" sz="2800" dirty="0">
              <a:solidFill>
                <a:schemeClr val="tx1"/>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BAEAE3F2-A505-B0DE-79E0-B41C90895DA6}"/>
              </a:ext>
            </a:extLst>
          </p:cNvPr>
          <p:cNvSpPr txBox="1"/>
          <p:nvPr/>
        </p:nvSpPr>
        <p:spPr>
          <a:xfrm>
            <a:off x="457200" y="4277380"/>
            <a:ext cx="3276600"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To solve problems; </a:t>
            </a:r>
            <a:endParaRPr lang="en-PH"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9983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linds(horizontal)">
                                      <p:cBhvr>
                                        <p:cTn id="22" dur="500"/>
                                        <p:tgtEl>
                                          <p:spTgt spid="10"/>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linds(horizont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linds(horizontal)">
                                      <p:cBhvr>
                                        <p:cTn id="30" dur="500"/>
                                        <p:tgtEl>
                                          <p:spTgt spid="8"/>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blinds(horizontal)">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animBg="1"/>
      <p:bldP spid="8" grpId="0" animBg="1"/>
      <p:bldP spid="9" grpId="0" animBg="1"/>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68A5126-16B2-BEC4-ADCA-1D63D45668A1}"/>
              </a:ext>
            </a:extLst>
          </p:cNvPr>
          <p:cNvSpPr txBox="1"/>
          <p:nvPr/>
        </p:nvSpPr>
        <p:spPr>
          <a:xfrm>
            <a:off x="177355" y="830579"/>
            <a:ext cx="8600885" cy="1200329"/>
          </a:xfrm>
          <a:prstGeom prst="rect">
            <a:avLst/>
          </a:prstGeom>
          <a:noFill/>
          <a:ln>
            <a:solidFill>
              <a:schemeClr val="tx1"/>
            </a:solidFill>
          </a:ln>
        </p:spPr>
        <p:txBody>
          <a:bodyPr wrap="square" rtlCol="0">
            <a:spAutoFit/>
          </a:bodyPr>
          <a:lstStyle/>
          <a:p>
            <a:r>
              <a:rPr lang="en-PH" sz="2400" dirty="0">
                <a:latin typeface="HY견명조" panose="02030600000101010101" pitchFamily="18" charset="-127"/>
                <a:ea typeface="HY견명조" panose="02030600000101010101" pitchFamily="18" charset="-127"/>
                <a:cs typeface="Times New Roman" panose="02020603050405020304" pitchFamily="18" charset="0"/>
              </a:rPr>
              <a:t> </a:t>
            </a:r>
            <a:r>
              <a:rPr lang="en-PH" sz="2400" dirty="0">
                <a:latin typeface="Times New Roman" panose="02020603050405020304" pitchFamily="18" charset="0"/>
                <a:ea typeface="HY견명조" panose="02030600000101010101" pitchFamily="18" charset="-127"/>
                <a:cs typeface="Times New Roman" panose="02020603050405020304" pitchFamily="18" charset="0"/>
              </a:rPr>
              <a:t>To eradicate spiritual and material poverty worldwide and build a sustainable society through spiritual transformation and a revolution in living attitude based on the Pioneering Spirit</a:t>
            </a:r>
          </a:p>
        </p:txBody>
      </p:sp>
      <p:sp>
        <p:nvSpPr>
          <p:cNvPr id="3" name="TextBox 2">
            <a:extLst>
              <a:ext uri="{FF2B5EF4-FFF2-40B4-BE49-F238E27FC236}">
                <a16:creationId xmlns:a16="http://schemas.microsoft.com/office/drawing/2014/main" id="{F0A3BB34-97E3-F133-CE63-BDEB4590F522}"/>
              </a:ext>
            </a:extLst>
          </p:cNvPr>
          <p:cNvSpPr txBox="1"/>
          <p:nvPr/>
        </p:nvSpPr>
        <p:spPr>
          <a:xfrm>
            <a:off x="302888" y="212960"/>
            <a:ext cx="4662517" cy="461665"/>
          </a:xfrm>
          <a:prstGeom prst="rect">
            <a:avLst/>
          </a:prstGeom>
          <a:noFill/>
          <a:ln>
            <a:noFill/>
          </a:ln>
        </p:spPr>
        <p:txBody>
          <a:bodyPr wrap="square" rtlCol="0">
            <a:spAutoFit/>
          </a:bodyPr>
          <a:lstStyle/>
          <a:p>
            <a:r>
              <a:rPr lang="en-PH" altLang="ko-KR" sz="2400" u="sng" dirty="0">
                <a:latin typeface="Times New Roman" panose="02020603050405020304" pitchFamily="18" charset="0"/>
                <a:ea typeface="HY견명조" panose="02030600000101010101" pitchFamily="18" charset="-127"/>
                <a:cs typeface="Times New Roman" panose="02020603050405020304" pitchFamily="18" charset="0"/>
              </a:rPr>
              <a:t>Vison of World Canaan Movement</a:t>
            </a:r>
            <a:endParaRPr lang="en-PH" sz="2400" u="sng"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4" name="TextBox 3">
            <a:extLst>
              <a:ext uri="{FF2B5EF4-FFF2-40B4-BE49-F238E27FC236}">
                <a16:creationId xmlns:a16="http://schemas.microsoft.com/office/drawing/2014/main" id="{F6AF303A-D838-0715-6C02-4092976F3DF1}"/>
              </a:ext>
            </a:extLst>
          </p:cNvPr>
          <p:cNvSpPr txBox="1"/>
          <p:nvPr/>
        </p:nvSpPr>
        <p:spPr>
          <a:xfrm>
            <a:off x="433387" y="2344721"/>
            <a:ext cx="3630521" cy="830997"/>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Eradication of spiritual and material poverty</a:t>
            </a:r>
          </a:p>
        </p:txBody>
      </p:sp>
      <p:sp>
        <p:nvSpPr>
          <p:cNvPr id="5" name="TextBox 4">
            <a:extLst>
              <a:ext uri="{FF2B5EF4-FFF2-40B4-BE49-F238E27FC236}">
                <a16:creationId xmlns:a16="http://schemas.microsoft.com/office/drawing/2014/main" id="{E2E53190-60CC-CA80-1604-1178F7429021}"/>
              </a:ext>
            </a:extLst>
          </p:cNvPr>
          <p:cNvSpPr txBox="1"/>
          <p:nvPr/>
        </p:nvSpPr>
        <p:spPr>
          <a:xfrm>
            <a:off x="433387" y="3499491"/>
            <a:ext cx="3630521" cy="461665"/>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Build a sustainable society</a:t>
            </a:r>
          </a:p>
        </p:txBody>
      </p:sp>
      <p:sp>
        <p:nvSpPr>
          <p:cNvPr id="6" name="Arrow: Left 5">
            <a:extLst>
              <a:ext uri="{FF2B5EF4-FFF2-40B4-BE49-F238E27FC236}">
                <a16:creationId xmlns:a16="http://schemas.microsoft.com/office/drawing/2014/main" id="{C866E923-1670-CB37-81BC-FCA2AA901690}"/>
              </a:ext>
            </a:extLst>
          </p:cNvPr>
          <p:cNvSpPr/>
          <p:nvPr/>
        </p:nvSpPr>
        <p:spPr>
          <a:xfrm>
            <a:off x="4331777" y="2760219"/>
            <a:ext cx="499730" cy="914400"/>
          </a:xfrm>
          <a:prstGeom prst="leftArrow">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9" name="Rectangle: Rounded Corners 8">
            <a:extLst>
              <a:ext uri="{FF2B5EF4-FFF2-40B4-BE49-F238E27FC236}">
                <a16:creationId xmlns:a16="http://schemas.microsoft.com/office/drawing/2014/main" id="{3105E55F-9416-517F-4140-5EACCE71B359}"/>
              </a:ext>
            </a:extLst>
          </p:cNvPr>
          <p:cNvSpPr/>
          <p:nvPr/>
        </p:nvSpPr>
        <p:spPr>
          <a:xfrm>
            <a:off x="5080094" y="2558416"/>
            <a:ext cx="3547660" cy="1318005"/>
          </a:xfrm>
          <a:prstGeom prst="roundRect">
            <a:avLst/>
          </a:prstGeom>
          <a:solidFill>
            <a:srgbClr val="FFFF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40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Spiritual Independence </a:t>
            </a:r>
          </a:p>
          <a:p>
            <a:pPr algn="ctr"/>
            <a:r>
              <a:rPr lang="en-PH" sz="240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&amp;  </a:t>
            </a:r>
          </a:p>
          <a:p>
            <a:pPr algn="ctr"/>
            <a:r>
              <a:rPr lang="en-PH" sz="240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Economical</a:t>
            </a:r>
            <a:r>
              <a:rPr lang="ko-KR" altLang="en-US" sz="240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 </a:t>
            </a:r>
            <a:r>
              <a:rPr lang="en-PH" sz="240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Self-Reliance</a:t>
            </a:r>
            <a:endParaRPr lang="en-PH"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2150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88CAD5E-0A5E-A19E-8CDF-C7742454BFCB}"/>
              </a:ext>
            </a:extLst>
          </p:cNvPr>
          <p:cNvSpPr txBox="1"/>
          <p:nvPr/>
        </p:nvSpPr>
        <p:spPr>
          <a:xfrm>
            <a:off x="292476" y="129455"/>
            <a:ext cx="6431691" cy="430887"/>
          </a:xfrm>
          <a:prstGeom prst="rect">
            <a:avLst/>
          </a:prstGeom>
          <a:noFill/>
        </p:spPr>
        <p:txBody>
          <a:bodyPr wrap="square" rtlCol="0">
            <a:spAutoFit/>
          </a:bodyPr>
          <a:lstStyle/>
          <a:p>
            <a:r>
              <a:rPr lang="en-PH" sz="2200" dirty="0">
                <a:latin typeface="Times New Roman" panose="02020603050405020304" pitchFamily="18" charset="0"/>
                <a:ea typeface="HY견명조" panose="02030600000101010101" pitchFamily="18" charset="-127"/>
                <a:cs typeface="Times New Roman" panose="02020603050405020304" pitchFamily="18" charset="0"/>
              </a:rPr>
              <a:t>How can we become self-reliant through the Gospel?</a:t>
            </a:r>
          </a:p>
        </p:txBody>
      </p:sp>
      <p:sp>
        <p:nvSpPr>
          <p:cNvPr id="3" name="TextBox 2">
            <a:extLst>
              <a:ext uri="{FF2B5EF4-FFF2-40B4-BE49-F238E27FC236}">
                <a16:creationId xmlns:a16="http://schemas.microsoft.com/office/drawing/2014/main" id="{5AD8A158-2867-565A-221E-5218E8D6E1E7}"/>
              </a:ext>
            </a:extLst>
          </p:cNvPr>
          <p:cNvSpPr txBox="1"/>
          <p:nvPr/>
        </p:nvSpPr>
        <p:spPr>
          <a:xfrm>
            <a:off x="292476" y="1144951"/>
            <a:ext cx="8382000" cy="1446550"/>
          </a:xfrm>
          <a:prstGeom prst="rect">
            <a:avLst/>
          </a:prstGeom>
          <a:noFill/>
          <a:ln>
            <a:solidFill>
              <a:schemeClr val="tx1"/>
            </a:solidFill>
          </a:ln>
        </p:spPr>
        <p:txBody>
          <a:bodyPr wrap="square" rtlCol="0">
            <a:spAutoFit/>
          </a:bodyPr>
          <a:lstStyle/>
          <a:p>
            <a:r>
              <a:rPr lang="en-PH" sz="2200" dirty="0">
                <a:latin typeface="Times New Roman" panose="02020603050405020304" pitchFamily="18" charset="0"/>
                <a:ea typeface="HY견명조" panose="02030600000101010101" pitchFamily="18" charset="-127"/>
                <a:cs typeface="Times New Roman" panose="02020603050405020304" pitchFamily="18" charset="0"/>
              </a:rPr>
              <a:t>Genesis 1:28 God blessed them and said to them, "Be fruitful and increase in number; fill the earth and subdue it. Rule over the fish of the sea and the birds of the air and over every living creature that moves on the ground."</a:t>
            </a:r>
          </a:p>
        </p:txBody>
      </p:sp>
      <p:sp>
        <p:nvSpPr>
          <p:cNvPr id="4" name="타원 3">
            <a:extLst>
              <a:ext uri="{FF2B5EF4-FFF2-40B4-BE49-F238E27FC236}">
                <a16:creationId xmlns:a16="http://schemas.microsoft.com/office/drawing/2014/main" id="{14871F1F-8A46-7AF6-B3BA-9540EE0E8CDA}"/>
              </a:ext>
            </a:extLst>
          </p:cNvPr>
          <p:cNvSpPr/>
          <p:nvPr/>
        </p:nvSpPr>
        <p:spPr>
          <a:xfrm>
            <a:off x="350388" y="3407164"/>
            <a:ext cx="3429000" cy="455075"/>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Subdue the earth</a:t>
            </a:r>
          </a:p>
        </p:txBody>
      </p:sp>
      <p:sp>
        <p:nvSpPr>
          <p:cNvPr id="5" name="타원 4">
            <a:extLst>
              <a:ext uri="{FF2B5EF4-FFF2-40B4-BE49-F238E27FC236}">
                <a16:creationId xmlns:a16="http://schemas.microsoft.com/office/drawing/2014/main" id="{A806FA9B-FED2-78BF-9C04-DAD11C43123E}"/>
              </a:ext>
            </a:extLst>
          </p:cNvPr>
          <p:cNvSpPr/>
          <p:nvPr/>
        </p:nvSpPr>
        <p:spPr>
          <a:xfrm>
            <a:off x="279656" y="4159191"/>
            <a:ext cx="3908031" cy="528781"/>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Rule over all creatures</a:t>
            </a:r>
            <a:endParaRPr lang="en-PH"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6" name="TextBox 5">
            <a:extLst>
              <a:ext uri="{FF2B5EF4-FFF2-40B4-BE49-F238E27FC236}">
                <a16:creationId xmlns:a16="http://schemas.microsoft.com/office/drawing/2014/main" id="{32477378-31FF-3114-7E72-79848BF4BE8D}"/>
              </a:ext>
            </a:extLst>
          </p:cNvPr>
          <p:cNvSpPr txBox="1"/>
          <p:nvPr/>
        </p:nvSpPr>
        <p:spPr>
          <a:xfrm>
            <a:off x="170193" y="2810602"/>
            <a:ext cx="2263429" cy="430887"/>
          </a:xfrm>
          <a:prstGeom prst="rect">
            <a:avLst/>
          </a:prstGeom>
          <a:noFill/>
        </p:spPr>
        <p:txBody>
          <a:bodyPr wrap="square" rtlCol="0">
            <a:spAutoFit/>
          </a:bodyPr>
          <a:lstStyle/>
          <a:p>
            <a:r>
              <a:rPr lang="en-PH" altLang="ko-KR" sz="2200" dirty="0">
                <a:latin typeface="Times New Roman" panose="02020603050405020304" pitchFamily="18" charset="0"/>
                <a:ea typeface="HY견명조" panose="02030600000101010101" pitchFamily="18" charset="-127"/>
                <a:cs typeface="Times New Roman" panose="02020603050405020304" pitchFamily="18" charset="0"/>
              </a:rPr>
              <a:t>God’s Command</a:t>
            </a:r>
            <a:endParaRPr lang="en-PH" sz="22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7" name="오른쪽 화살표 6">
            <a:extLst>
              <a:ext uri="{FF2B5EF4-FFF2-40B4-BE49-F238E27FC236}">
                <a16:creationId xmlns:a16="http://schemas.microsoft.com/office/drawing/2014/main" id="{ABDA6754-408D-D0BE-82E8-9ADC69B1A063}"/>
              </a:ext>
            </a:extLst>
          </p:cNvPr>
          <p:cNvSpPr/>
          <p:nvPr/>
        </p:nvSpPr>
        <p:spPr>
          <a:xfrm>
            <a:off x="4187687" y="3899537"/>
            <a:ext cx="457200" cy="3048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2000"/>
          </a:p>
        </p:txBody>
      </p:sp>
      <p:sp>
        <p:nvSpPr>
          <p:cNvPr id="8" name="타원 7">
            <a:extLst>
              <a:ext uri="{FF2B5EF4-FFF2-40B4-BE49-F238E27FC236}">
                <a16:creationId xmlns:a16="http://schemas.microsoft.com/office/drawing/2014/main" id="{A28580CA-51F2-5F9F-94E8-569D9EBFA828}"/>
              </a:ext>
            </a:extLst>
          </p:cNvPr>
          <p:cNvSpPr/>
          <p:nvPr/>
        </p:nvSpPr>
        <p:spPr>
          <a:xfrm>
            <a:off x="4757348" y="3737781"/>
            <a:ext cx="3798897" cy="56055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Cultivation of life</a:t>
            </a:r>
            <a:endParaRPr lang="en-PH"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9" name="TextBox 8">
            <a:extLst>
              <a:ext uri="{FF2B5EF4-FFF2-40B4-BE49-F238E27FC236}">
                <a16:creationId xmlns:a16="http://schemas.microsoft.com/office/drawing/2014/main" id="{15E8DD3D-773D-D537-C588-08AE04681E2E}"/>
              </a:ext>
            </a:extLst>
          </p:cNvPr>
          <p:cNvSpPr txBox="1"/>
          <p:nvPr/>
        </p:nvSpPr>
        <p:spPr>
          <a:xfrm>
            <a:off x="1531422" y="4785554"/>
            <a:ext cx="5904108" cy="769441"/>
          </a:xfrm>
          <a:prstGeom prst="rect">
            <a:avLst/>
          </a:prstGeom>
          <a:noFill/>
        </p:spPr>
        <p:txBody>
          <a:bodyPr wrap="square" rtlCol="0">
            <a:spAutoFit/>
          </a:bodyPr>
          <a:lstStyle/>
          <a:p>
            <a:r>
              <a:rPr lang="en-PH" sz="2200" dirty="0">
                <a:latin typeface="Times New Roman" panose="02020603050405020304" pitchFamily="18" charset="0"/>
                <a:cs typeface="Times New Roman" panose="02020603050405020304" pitchFamily="18" charset="0"/>
              </a:rPr>
              <a:t>The reason they cannot become self-reliant is that </a:t>
            </a:r>
          </a:p>
          <a:p>
            <a:r>
              <a:rPr lang="en-PH" sz="2200" dirty="0">
                <a:latin typeface="Times New Roman" panose="02020603050405020304" pitchFamily="18" charset="0"/>
                <a:cs typeface="Times New Roman" panose="02020603050405020304" pitchFamily="18" charset="0"/>
              </a:rPr>
              <a:t>they do not know how to do</a:t>
            </a:r>
          </a:p>
        </p:txBody>
      </p:sp>
      <p:sp>
        <p:nvSpPr>
          <p:cNvPr id="10" name="모서리가 둥근 직사각형 9">
            <a:extLst>
              <a:ext uri="{FF2B5EF4-FFF2-40B4-BE49-F238E27FC236}">
                <a16:creationId xmlns:a16="http://schemas.microsoft.com/office/drawing/2014/main" id="{159A1373-25C3-3969-FA53-20DBEAF443F4}"/>
              </a:ext>
            </a:extLst>
          </p:cNvPr>
          <p:cNvSpPr/>
          <p:nvPr/>
        </p:nvSpPr>
        <p:spPr>
          <a:xfrm>
            <a:off x="4416287" y="5606369"/>
            <a:ext cx="3581400" cy="769441"/>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Canaan Spirit </a:t>
            </a:r>
          </a:p>
          <a:p>
            <a:pPr algn="ctr"/>
            <a:r>
              <a:rPr lang="en-PH" altLang="ko-KR"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or Pioneering Spirit</a:t>
            </a:r>
            <a:endParaRPr lang="en-PH"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1" name="모서리가 둥근 직사각형 10">
            <a:extLst>
              <a:ext uri="{FF2B5EF4-FFF2-40B4-BE49-F238E27FC236}">
                <a16:creationId xmlns:a16="http://schemas.microsoft.com/office/drawing/2014/main" id="{787E1B9B-094D-7B47-E460-1431103EF239}"/>
              </a:ext>
            </a:extLst>
          </p:cNvPr>
          <p:cNvSpPr/>
          <p:nvPr/>
        </p:nvSpPr>
        <p:spPr>
          <a:xfrm>
            <a:off x="328424" y="5713049"/>
            <a:ext cx="2734963" cy="528781"/>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Training &amp; Education</a:t>
            </a:r>
            <a:endParaRPr lang="en-PH"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2" name="왼쪽 화살표 12">
            <a:extLst>
              <a:ext uri="{FF2B5EF4-FFF2-40B4-BE49-F238E27FC236}">
                <a16:creationId xmlns:a16="http://schemas.microsoft.com/office/drawing/2014/main" id="{EAEC9B85-C9F4-C8B5-D7D6-CB2E488FBE8E}"/>
              </a:ext>
            </a:extLst>
          </p:cNvPr>
          <p:cNvSpPr/>
          <p:nvPr/>
        </p:nvSpPr>
        <p:spPr>
          <a:xfrm>
            <a:off x="3313588" y="5871920"/>
            <a:ext cx="762000" cy="340591"/>
          </a:xfrm>
          <a:prstGeom prst="left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2000"/>
          </a:p>
        </p:txBody>
      </p:sp>
      <p:sp>
        <p:nvSpPr>
          <p:cNvPr id="13" name="왼쪽으로 구부러진 화살표 13">
            <a:extLst>
              <a:ext uri="{FF2B5EF4-FFF2-40B4-BE49-F238E27FC236}">
                <a16:creationId xmlns:a16="http://schemas.microsoft.com/office/drawing/2014/main" id="{788FA364-9455-1ADB-B455-9A79F9A30642}"/>
              </a:ext>
            </a:extLst>
          </p:cNvPr>
          <p:cNvSpPr/>
          <p:nvPr/>
        </p:nvSpPr>
        <p:spPr>
          <a:xfrm flipV="1">
            <a:off x="8247888" y="4190048"/>
            <a:ext cx="725618" cy="1762695"/>
          </a:xfrm>
          <a:prstGeom prst="curved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2000">
              <a:solidFill>
                <a:schemeClr val="tx1"/>
              </a:solidFill>
            </a:endParaRPr>
          </a:p>
        </p:txBody>
      </p:sp>
      <p:sp>
        <p:nvSpPr>
          <p:cNvPr id="14" name="타원형 설명선 14">
            <a:extLst>
              <a:ext uri="{FF2B5EF4-FFF2-40B4-BE49-F238E27FC236}">
                <a16:creationId xmlns:a16="http://schemas.microsoft.com/office/drawing/2014/main" id="{9BA0B94C-4FAC-8B83-52EF-3B2A2CD9F41C}"/>
              </a:ext>
            </a:extLst>
          </p:cNvPr>
          <p:cNvSpPr/>
          <p:nvPr/>
        </p:nvSpPr>
        <p:spPr>
          <a:xfrm>
            <a:off x="5651816" y="2909283"/>
            <a:ext cx="2971800" cy="581891"/>
          </a:xfrm>
          <a:prstGeom prst="wedgeEllipseCallout">
            <a:avLst>
              <a:gd name="adj1" fmla="val -34673"/>
              <a:gd name="adj2" fmla="val 87117"/>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Self-Reliance</a:t>
            </a:r>
            <a:endParaRPr lang="en-PH"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5" name="TextBox 14">
            <a:extLst>
              <a:ext uri="{FF2B5EF4-FFF2-40B4-BE49-F238E27FC236}">
                <a16:creationId xmlns:a16="http://schemas.microsoft.com/office/drawing/2014/main" id="{51C52E09-6EDE-D3EF-9331-62558868F4EC}"/>
              </a:ext>
            </a:extLst>
          </p:cNvPr>
          <p:cNvSpPr txBox="1"/>
          <p:nvPr/>
        </p:nvSpPr>
        <p:spPr>
          <a:xfrm>
            <a:off x="394016" y="565573"/>
            <a:ext cx="3216875" cy="430887"/>
          </a:xfrm>
          <a:prstGeom prst="rect">
            <a:avLst/>
          </a:prstGeom>
          <a:noFill/>
        </p:spPr>
        <p:txBody>
          <a:bodyPr wrap="square" rtlCol="0">
            <a:spAutoFit/>
          </a:bodyPr>
          <a:lstStyle/>
          <a:p>
            <a:r>
              <a:rPr lang="en-PH" sz="2200" dirty="0">
                <a:latin typeface="Times New Roman" panose="02020603050405020304" pitchFamily="18" charset="0"/>
                <a:ea typeface="HY견명조" panose="02030600000101010101" pitchFamily="18" charset="-127"/>
                <a:cs typeface="Times New Roman" panose="02020603050405020304" pitchFamily="18" charset="0"/>
              </a:rPr>
              <a:t>1)  </a:t>
            </a:r>
            <a:r>
              <a:rPr lang="en-PH" altLang="ko-KR" sz="2200" dirty="0">
                <a:latin typeface="Times New Roman" panose="02020603050405020304" pitchFamily="18" charset="0"/>
                <a:ea typeface="HY견명조" panose="02030600000101010101" pitchFamily="18" charset="-127"/>
                <a:cs typeface="Times New Roman" panose="02020603050405020304" pitchFamily="18" charset="0"/>
              </a:rPr>
              <a:t>O</a:t>
            </a:r>
            <a:r>
              <a:rPr lang="en-PH" sz="2200" dirty="0">
                <a:latin typeface="Times New Roman" panose="02020603050405020304" pitchFamily="18" charset="0"/>
                <a:cs typeface="Times New Roman" panose="02020603050405020304" pitchFamily="18" charset="0"/>
              </a:rPr>
              <a:t>bey God's commands</a:t>
            </a:r>
          </a:p>
        </p:txBody>
      </p:sp>
    </p:spTree>
    <p:extLst>
      <p:ext uri="{BB962C8B-B14F-4D97-AF65-F5344CB8AC3E}">
        <p14:creationId xmlns:p14="http://schemas.microsoft.com/office/powerpoint/2010/main" val="2973623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linds(horizontal)">
                                      <p:cBhvr>
                                        <p:cTn id="15" dur="500"/>
                                        <p:tgtEl>
                                          <p:spTgt spid="4"/>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linds(horizont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linds(horizontal)">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linds(horizontal)">
                                      <p:cBhvr>
                                        <p:cTn id="28" dur="500"/>
                                        <p:tgtEl>
                                          <p:spTgt spid="11"/>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blinds(horizontal)">
                                      <p:cBhvr>
                                        <p:cTn id="31" dur="500"/>
                                        <p:tgtEl>
                                          <p:spTgt spid="12"/>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blinds(horizontal)">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blinds(horizontal)">
                                      <p:cBhvr>
                                        <p:cTn id="39" dur="500"/>
                                        <p:tgtEl>
                                          <p:spTgt spid="7"/>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blinds(horizontal)">
                                      <p:cBhvr>
                                        <p:cTn id="42" dur="500"/>
                                        <p:tgtEl>
                                          <p:spTgt spid="8"/>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blinds(horizontal)">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grpId="0" nodeType="click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blinds(horizontal)">
                                      <p:cBhvr>
                                        <p:cTn id="5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p:bldP spid="7" grpId="0" animBg="1"/>
      <p:bldP spid="8" grpId="0" animBg="1"/>
      <p:bldP spid="9" grpId="0"/>
      <p:bldP spid="10" grpId="0" animBg="1"/>
      <p:bldP spid="11" grpId="0" animBg="1"/>
      <p:bldP spid="12" grpId="0" animBg="1"/>
      <p:bldP spid="13" grpId="0" animBg="1"/>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1D1DC1E-FFAA-62EC-EDBF-33D25A08E616}"/>
              </a:ext>
            </a:extLst>
          </p:cNvPr>
          <p:cNvSpPr txBox="1"/>
          <p:nvPr/>
        </p:nvSpPr>
        <p:spPr>
          <a:xfrm>
            <a:off x="383059" y="144789"/>
            <a:ext cx="5029200" cy="461665"/>
          </a:xfrm>
          <a:prstGeom prst="rect">
            <a:avLst/>
          </a:prstGeom>
          <a:noFill/>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2)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Power of Gospel</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3" name="TextBox 2">
            <a:extLst>
              <a:ext uri="{FF2B5EF4-FFF2-40B4-BE49-F238E27FC236}">
                <a16:creationId xmlns:a16="http://schemas.microsoft.com/office/drawing/2014/main" id="{309327B9-A31A-878E-486D-2D940DD5D3F9}"/>
              </a:ext>
            </a:extLst>
          </p:cNvPr>
          <p:cNvSpPr txBox="1"/>
          <p:nvPr/>
        </p:nvSpPr>
        <p:spPr>
          <a:xfrm>
            <a:off x="152400" y="685800"/>
            <a:ext cx="8621326" cy="1200329"/>
          </a:xfrm>
          <a:prstGeom prst="rect">
            <a:avLst/>
          </a:prstGeom>
          <a:noFill/>
          <a:ln>
            <a:solidFill>
              <a:schemeClr val="tx1"/>
            </a:solidFill>
          </a:ln>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Thessalonians 1:5 </a:t>
            </a:r>
            <a:r>
              <a:rPr lang="en-PH" sz="2400" dirty="0">
                <a:latin typeface="Times New Roman" panose="02020603050405020304" pitchFamily="18" charset="0"/>
                <a:cs typeface="Times New Roman" panose="02020603050405020304" pitchFamily="18" charset="0"/>
              </a:rPr>
              <a:t>because our gospel came to you not simply with words, but also with power, with the Holy Spirit and with deep conviction. You know how we lived among you for your sake.</a:t>
            </a:r>
          </a:p>
        </p:txBody>
      </p:sp>
      <p:sp>
        <p:nvSpPr>
          <p:cNvPr id="4" name="Oval 4">
            <a:extLst>
              <a:ext uri="{FF2B5EF4-FFF2-40B4-BE49-F238E27FC236}">
                <a16:creationId xmlns:a16="http://schemas.microsoft.com/office/drawing/2014/main" id="{4382EBF4-F603-BFEE-7AA8-22DF903EFBB8}"/>
              </a:ext>
            </a:extLst>
          </p:cNvPr>
          <p:cNvSpPr>
            <a:spLocks noChangeArrowheads="1"/>
          </p:cNvSpPr>
          <p:nvPr/>
        </p:nvSpPr>
        <p:spPr bwMode="auto">
          <a:xfrm>
            <a:off x="383059" y="2180500"/>
            <a:ext cx="8135937" cy="882733"/>
          </a:xfrm>
          <a:prstGeom prst="ellipse">
            <a:avLst/>
          </a:prstGeom>
          <a:solidFill>
            <a:srgbClr val="66FFFF"/>
          </a:solidFill>
          <a:ln w="9525">
            <a:solidFill>
              <a:schemeClr val="tx1"/>
            </a:solidFill>
            <a:round/>
            <a:headEnd/>
            <a:tailEnd/>
          </a:ln>
        </p:spPr>
        <p:txBody>
          <a:bodyPr wrap="none" anchor="ctr"/>
          <a:lstStyle/>
          <a:p>
            <a:pPr algn="ctr" eaLnBrk="0" hangingPunct="0">
              <a:defRPr/>
            </a:pPr>
            <a:r>
              <a:rPr lang="en-PH" sz="2400" dirty="0">
                <a:latin typeface="Times New Roman" panose="02020603050405020304" pitchFamily="18" charset="0"/>
                <a:cs typeface="Times New Roman" panose="02020603050405020304" pitchFamily="18" charset="0"/>
              </a:rPr>
              <a:t>Practice the word of God in the Bible</a:t>
            </a:r>
          </a:p>
        </p:txBody>
      </p:sp>
      <p:sp>
        <p:nvSpPr>
          <p:cNvPr id="5" name="AutoShape 5">
            <a:extLst>
              <a:ext uri="{FF2B5EF4-FFF2-40B4-BE49-F238E27FC236}">
                <a16:creationId xmlns:a16="http://schemas.microsoft.com/office/drawing/2014/main" id="{9A06FD71-10AE-086D-454A-059E4EA36046}"/>
              </a:ext>
            </a:extLst>
          </p:cNvPr>
          <p:cNvSpPr>
            <a:spLocks noChangeArrowheads="1"/>
          </p:cNvSpPr>
          <p:nvPr/>
        </p:nvSpPr>
        <p:spPr bwMode="auto">
          <a:xfrm>
            <a:off x="3982714" y="3253756"/>
            <a:ext cx="936625" cy="287337"/>
          </a:xfrm>
          <a:prstGeom prst="downArrow">
            <a:avLst>
              <a:gd name="adj1" fmla="val 50000"/>
              <a:gd name="adj2" fmla="val 25000"/>
            </a:avLst>
          </a:prstGeom>
          <a:solidFill>
            <a:srgbClr val="66FFFF"/>
          </a:solidFill>
          <a:ln w="9525">
            <a:solidFill>
              <a:schemeClr val="tx1"/>
            </a:solidFill>
            <a:miter lim="800000"/>
            <a:headEnd/>
            <a:tailEnd/>
          </a:ln>
        </p:spPr>
        <p:txBody>
          <a:bodyPr vert="eaVert" wrap="none" anchor="ctr"/>
          <a:lstStyle/>
          <a:p>
            <a:endParaRPr lang="ko-KR" altLang="en-US" sz="2400">
              <a:latin typeface="Times New Roman" pitchFamily="18" charset="0"/>
              <a:ea typeface="굴림" pitchFamily="50" charset="-127"/>
              <a:cs typeface="Times New Roman" pitchFamily="18" charset="0"/>
            </a:endParaRPr>
          </a:p>
        </p:txBody>
      </p:sp>
      <p:sp>
        <p:nvSpPr>
          <p:cNvPr id="6" name="Oval 6">
            <a:extLst>
              <a:ext uri="{FF2B5EF4-FFF2-40B4-BE49-F238E27FC236}">
                <a16:creationId xmlns:a16="http://schemas.microsoft.com/office/drawing/2014/main" id="{D8F09618-33D9-581B-8BAA-0E902D0F50FA}"/>
              </a:ext>
            </a:extLst>
          </p:cNvPr>
          <p:cNvSpPr>
            <a:spLocks noChangeArrowheads="1"/>
          </p:cNvSpPr>
          <p:nvPr/>
        </p:nvSpPr>
        <p:spPr bwMode="auto">
          <a:xfrm>
            <a:off x="186595" y="3604244"/>
            <a:ext cx="8621326" cy="1234456"/>
          </a:xfrm>
          <a:prstGeom prst="ellipse">
            <a:avLst/>
          </a:prstGeom>
          <a:solidFill>
            <a:srgbClr val="FFFF00"/>
          </a:solidFill>
          <a:ln w="9525">
            <a:solidFill>
              <a:schemeClr val="tx1"/>
            </a:solidFill>
            <a:round/>
            <a:headEnd/>
            <a:tailEnd/>
          </a:ln>
        </p:spPr>
        <p:txBody>
          <a:bodyPr wrap="none" anchor="ctr"/>
          <a:lstStyle/>
          <a:p>
            <a:pPr algn="ctr" eaLnBrk="0" hangingPunct="0">
              <a:defRPr/>
            </a:pPr>
            <a:r>
              <a:rPr lang="en-PH" sz="2400" dirty="0">
                <a:latin typeface="Times New Roman" panose="02020603050405020304" pitchFamily="18" charset="0"/>
                <a:cs typeface="Times New Roman" panose="02020603050405020304" pitchFamily="18" charset="0"/>
              </a:rPr>
              <a:t>Become independent and live a happy and prosperous life </a:t>
            </a:r>
          </a:p>
          <a:p>
            <a:pPr algn="ctr" eaLnBrk="0" hangingPunct="0">
              <a:defRPr/>
            </a:pPr>
            <a:r>
              <a:rPr lang="en-PH" sz="2400" dirty="0">
                <a:latin typeface="Times New Roman" panose="02020603050405020304" pitchFamily="18" charset="0"/>
                <a:cs typeface="Times New Roman" panose="02020603050405020304" pitchFamily="18" charset="0"/>
              </a:rPr>
              <a:t>in this earth.</a:t>
            </a:r>
          </a:p>
        </p:txBody>
      </p:sp>
    </p:spTree>
    <p:extLst>
      <p:ext uri="{BB962C8B-B14F-4D97-AF65-F5344CB8AC3E}">
        <p14:creationId xmlns:p14="http://schemas.microsoft.com/office/powerpoint/2010/main" val="3858060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E082462-556B-C43E-97B9-A4E31395A9E2}"/>
              </a:ext>
            </a:extLst>
          </p:cNvPr>
          <p:cNvSpPr txBox="1"/>
          <p:nvPr/>
        </p:nvSpPr>
        <p:spPr>
          <a:xfrm>
            <a:off x="238125" y="208711"/>
            <a:ext cx="8715375" cy="769441"/>
          </a:xfrm>
          <a:prstGeom prst="rect">
            <a:avLst/>
          </a:prstGeom>
          <a:noFill/>
        </p:spPr>
        <p:txBody>
          <a:bodyPr wrap="square" rtlCol="0">
            <a:spAutoFit/>
          </a:bodyPr>
          <a:lstStyle/>
          <a:p>
            <a:r>
              <a:rPr lang="en-US" altLang="ko-KR" sz="2200" dirty="0">
                <a:latin typeface="Times New Roman" panose="02020603050405020304" pitchFamily="18" charset="0"/>
                <a:ea typeface="HY견명조" panose="02030600000101010101" pitchFamily="18" charset="-127"/>
              </a:rPr>
              <a:t>God provided man everything for their food and it is enough for man to live and survive in this world.</a:t>
            </a:r>
            <a:endParaRPr lang="en-PH" sz="2200" dirty="0"/>
          </a:p>
        </p:txBody>
      </p:sp>
      <p:sp>
        <p:nvSpPr>
          <p:cNvPr id="5" name="TextBox 4">
            <a:extLst>
              <a:ext uri="{FF2B5EF4-FFF2-40B4-BE49-F238E27FC236}">
                <a16:creationId xmlns:a16="http://schemas.microsoft.com/office/drawing/2014/main" id="{1E5B30F7-F262-11C8-F3FB-0D74E7B867F6}"/>
              </a:ext>
            </a:extLst>
          </p:cNvPr>
          <p:cNvSpPr txBox="1"/>
          <p:nvPr/>
        </p:nvSpPr>
        <p:spPr>
          <a:xfrm>
            <a:off x="238125" y="1010207"/>
            <a:ext cx="8543925" cy="430887"/>
          </a:xfrm>
          <a:prstGeom prst="rect">
            <a:avLst/>
          </a:prstGeom>
          <a:noFill/>
        </p:spPr>
        <p:txBody>
          <a:bodyPr wrap="square" rtlCol="0">
            <a:spAutoFit/>
          </a:bodyPr>
          <a:lstStyle/>
          <a:p>
            <a:r>
              <a:rPr lang="en-US" altLang="ko-KR" sz="2200" dirty="0">
                <a:latin typeface="Times New Roman" panose="02020603050405020304" pitchFamily="18" charset="0"/>
                <a:ea typeface="HY견명조" panose="02030600000101010101" pitchFamily="18" charset="-127"/>
              </a:rPr>
              <a:t>Why is it that many people are suffering from hunger and poverty?</a:t>
            </a:r>
            <a:endParaRPr lang="en-PH" sz="2200" dirty="0"/>
          </a:p>
        </p:txBody>
      </p:sp>
      <p:sp>
        <p:nvSpPr>
          <p:cNvPr id="6" name="TextBox 5">
            <a:extLst>
              <a:ext uri="{FF2B5EF4-FFF2-40B4-BE49-F238E27FC236}">
                <a16:creationId xmlns:a16="http://schemas.microsoft.com/office/drawing/2014/main" id="{92A1FC06-715F-E51E-75F0-379AE31A9306}"/>
              </a:ext>
            </a:extLst>
          </p:cNvPr>
          <p:cNvSpPr txBox="1"/>
          <p:nvPr/>
        </p:nvSpPr>
        <p:spPr>
          <a:xfrm>
            <a:off x="280987" y="1453666"/>
            <a:ext cx="8458200" cy="769441"/>
          </a:xfrm>
          <a:prstGeom prst="rect">
            <a:avLst/>
          </a:prstGeom>
          <a:noFill/>
        </p:spPr>
        <p:txBody>
          <a:bodyPr wrap="square" rtlCol="0">
            <a:spAutoFit/>
          </a:bodyPr>
          <a:lstStyle/>
          <a:p>
            <a:r>
              <a:rPr lang="en-US" altLang="ko-KR" sz="2200" dirty="0">
                <a:latin typeface="Times New Roman" panose="02020603050405020304" pitchFamily="18" charset="0"/>
                <a:ea typeface="HY견명조" panose="02030600000101010101" pitchFamily="18" charset="-127"/>
              </a:rPr>
              <a:t>It is because that they don’t know how to subdue the earth and how to rule over all creatures that lives and moves on the earth</a:t>
            </a:r>
            <a:endParaRPr lang="en-PH" sz="2200" dirty="0"/>
          </a:p>
        </p:txBody>
      </p:sp>
      <p:sp>
        <p:nvSpPr>
          <p:cNvPr id="7" name="Oval 6">
            <a:extLst>
              <a:ext uri="{FF2B5EF4-FFF2-40B4-BE49-F238E27FC236}">
                <a16:creationId xmlns:a16="http://schemas.microsoft.com/office/drawing/2014/main" id="{586EADE8-ED3A-7985-8C38-CD71AED811F7}"/>
              </a:ext>
            </a:extLst>
          </p:cNvPr>
          <p:cNvSpPr/>
          <p:nvPr/>
        </p:nvSpPr>
        <p:spPr>
          <a:xfrm>
            <a:off x="2066921" y="2274092"/>
            <a:ext cx="4276725" cy="485775"/>
          </a:xfrm>
          <a:prstGeom prst="ellipse">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Hunger &amp; Poverty</a:t>
            </a:r>
          </a:p>
        </p:txBody>
      </p:sp>
      <p:sp>
        <p:nvSpPr>
          <p:cNvPr id="9" name="TextBox 8">
            <a:extLst>
              <a:ext uri="{FF2B5EF4-FFF2-40B4-BE49-F238E27FC236}">
                <a16:creationId xmlns:a16="http://schemas.microsoft.com/office/drawing/2014/main" id="{F1E87FA0-7B88-1971-B7B4-A517F4516D14}"/>
              </a:ext>
            </a:extLst>
          </p:cNvPr>
          <p:cNvSpPr txBox="1"/>
          <p:nvPr/>
        </p:nvSpPr>
        <p:spPr>
          <a:xfrm>
            <a:off x="2171695" y="3370107"/>
            <a:ext cx="4067175" cy="461665"/>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Improving the Quality of Life</a:t>
            </a:r>
          </a:p>
        </p:txBody>
      </p:sp>
      <p:sp>
        <p:nvSpPr>
          <p:cNvPr id="10" name="TextBox 9">
            <a:extLst>
              <a:ext uri="{FF2B5EF4-FFF2-40B4-BE49-F238E27FC236}">
                <a16:creationId xmlns:a16="http://schemas.microsoft.com/office/drawing/2014/main" id="{36BA00FE-FDB2-D03D-09E6-547BBDCBB035}"/>
              </a:ext>
            </a:extLst>
          </p:cNvPr>
          <p:cNvSpPr txBox="1"/>
          <p:nvPr/>
        </p:nvSpPr>
        <p:spPr>
          <a:xfrm>
            <a:off x="2305044" y="4682587"/>
            <a:ext cx="3800475" cy="830997"/>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Learn how to cultivate soil &amp; how to rule over all creatures</a:t>
            </a:r>
          </a:p>
        </p:txBody>
      </p:sp>
      <p:sp>
        <p:nvSpPr>
          <p:cNvPr id="12" name="Arrow: Up 11">
            <a:extLst>
              <a:ext uri="{FF2B5EF4-FFF2-40B4-BE49-F238E27FC236}">
                <a16:creationId xmlns:a16="http://schemas.microsoft.com/office/drawing/2014/main" id="{AAA7F04C-3E0E-081E-3105-EDCFEAC2BC24}"/>
              </a:ext>
            </a:extLst>
          </p:cNvPr>
          <p:cNvSpPr/>
          <p:nvPr/>
        </p:nvSpPr>
        <p:spPr>
          <a:xfrm>
            <a:off x="3962398" y="2834154"/>
            <a:ext cx="409578" cy="461666"/>
          </a:xfrm>
          <a:prstGeom prst="upArrow">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3" name="Arrow: Up 12">
            <a:extLst>
              <a:ext uri="{FF2B5EF4-FFF2-40B4-BE49-F238E27FC236}">
                <a16:creationId xmlns:a16="http://schemas.microsoft.com/office/drawing/2014/main" id="{97410C3B-C0BA-15C2-5376-3CC42F59453B}"/>
              </a:ext>
            </a:extLst>
          </p:cNvPr>
          <p:cNvSpPr/>
          <p:nvPr/>
        </p:nvSpPr>
        <p:spPr>
          <a:xfrm>
            <a:off x="4000498" y="3894453"/>
            <a:ext cx="371478" cy="547560"/>
          </a:xfrm>
          <a:prstGeom prst="upArrow">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4" name="TextBox 13">
            <a:extLst>
              <a:ext uri="{FF2B5EF4-FFF2-40B4-BE49-F238E27FC236}">
                <a16:creationId xmlns:a16="http://schemas.microsoft.com/office/drawing/2014/main" id="{4673E986-0F5D-3CB8-7D44-415EADC1696E}"/>
              </a:ext>
            </a:extLst>
          </p:cNvPr>
          <p:cNvSpPr txBox="1"/>
          <p:nvPr/>
        </p:nvSpPr>
        <p:spPr>
          <a:xfrm>
            <a:off x="4371976" y="3894453"/>
            <a:ext cx="3162300" cy="830997"/>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Training &amp; Education by Christian Spirit</a:t>
            </a:r>
          </a:p>
        </p:txBody>
      </p:sp>
      <p:sp>
        <p:nvSpPr>
          <p:cNvPr id="2" name="Speech Bubble: Rectangle with Corners Rounded 1">
            <a:extLst>
              <a:ext uri="{FF2B5EF4-FFF2-40B4-BE49-F238E27FC236}">
                <a16:creationId xmlns:a16="http://schemas.microsoft.com/office/drawing/2014/main" id="{995737AF-52CF-5A88-E99C-C498B25FBA8B}"/>
              </a:ext>
            </a:extLst>
          </p:cNvPr>
          <p:cNvSpPr/>
          <p:nvPr/>
        </p:nvSpPr>
        <p:spPr>
          <a:xfrm>
            <a:off x="6943725" y="4442013"/>
            <a:ext cx="2009775" cy="1228725"/>
          </a:xfrm>
          <a:prstGeom prst="wedgeRoundRectCallout">
            <a:avLst>
              <a:gd name="adj1" fmla="val -88452"/>
              <a:gd name="adj2" fmla="val -10068"/>
              <a:gd name="adj3" fmla="val 16667"/>
            </a:avLst>
          </a:prstGeom>
          <a:solidFill>
            <a:srgbClr val="FFCC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Cultivation </a:t>
            </a:r>
          </a:p>
          <a:p>
            <a:pPr algn="ctr"/>
            <a:r>
              <a:rPr lang="en-PH" sz="2400" dirty="0">
                <a:solidFill>
                  <a:schemeClr val="tx1"/>
                </a:solidFill>
                <a:latin typeface="Times New Roman" panose="02020603050405020304" pitchFamily="18" charset="0"/>
                <a:cs typeface="Times New Roman" panose="02020603050405020304" pitchFamily="18" charset="0"/>
              </a:rPr>
              <a:t>of </a:t>
            </a:r>
          </a:p>
          <a:p>
            <a:pPr algn="ctr"/>
            <a:r>
              <a:rPr lang="en-PH" sz="2400" dirty="0">
                <a:solidFill>
                  <a:schemeClr val="tx1"/>
                </a:solidFill>
                <a:latin typeface="Times New Roman" panose="02020603050405020304" pitchFamily="18" charset="0"/>
                <a:cs typeface="Times New Roman" panose="02020603050405020304" pitchFamily="18" charset="0"/>
              </a:rPr>
              <a:t>Life</a:t>
            </a:r>
          </a:p>
        </p:txBody>
      </p:sp>
      <p:sp>
        <p:nvSpPr>
          <p:cNvPr id="3" name="TextBox 2">
            <a:extLst>
              <a:ext uri="{FF2B5EF4-FFF2-40B4-BE49-F238E27FC236}">
                <a16:creationId xmlns:a16="http://schemas.microsoft.com/office/drawing/2014/main" id="{C31FA8C4-96BD-70DE-0EAC-8366B3E15A5F}"/>
              </a:ext>
            </a:extLst>
          </p:cNvPr>
          <p:cNvSpPr txBox="1"/>
          <p:nvPr/>
        </p:nvSpPr>
        <p:spPr>
          <a:xfrm>
            <a:off x="280987" y="5760786"/>
            <a:ext cx="8672513" cy="830997"/>
          </a:xfrm>
          <a:prstGeom prst="rect">
            <a:avLst/>
          </a:prstGeom>
          <a:solidFill>
            <a:srgbClr val="FFFF00"/>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Canaan Movement is to improve the spiritual and physical  quality of life by cultivation their life with transformation of mindset</a:t>
            </a:r>
          </a:p>
        </p:txBody>
      </p:sp>
    </p:spTree>
    <p:extLst>
      <p:ext uri="{BB962C8B-B14F-4D97-AF65-F5344CB8AC3E}">
        <p14:creationId xmlns:p14="http://schemas.microsoft.com/office/powerpoint/2010/main" val="3617767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linds(horizontal)">
                                      <p:cBhvr>
                                        <p:cTn id="20" dur="500"/>
                                        <p:tgtEl>
                                          <p:spTgt spid="12"/>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linds(horizontal)">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blinds(horizontal)">
                                      <p:cBhvr>
                                        <p:cTn id="28" dur="500"/>
                                        <p:tgtEl>
                                          <p:spTgt spid="13"/>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blinds(horizontal)">
                                      <p:cBhvr>
                                        <p:cTn id="31" dur="500"/>
                                        <p:tgtEl>
                                          <p:spTgt spid="10"/>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blinds(horizontal)">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blinds(horizontal)">
                                      <p:cBhvr>
                                        <p:cTn id="39" dur="500"/>
                                        <p:tgtEl>
                                          <p:spTgt spid="2"/>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animBg="1"/>
      <p:bldP spid="9" grpId="0" animBg="1"/>
      <p:bldP spid="10" grpId="0" animBg="1"/>
      <p:bldP spid="12" grpId="0" animBg="1"/>
      <p:bldP spid="13" grpId="0" animBg="1"/>
      <p:bldP spid="14" grpId="0"/>
      <p:bldP spid="2" grpId="0" animBg="1"/>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5">
            <a:extLst>
              <a:ext uri="{FF2B5EF4-FFF2-40B4-BE49-F238E27FC236}">
                <a16:creationId xmlns:a16="http://schemas.microsoft.com/office/drawing/2014/main" id="{5362DDD1-6649-43AD-803F-534A560DC765}"/>
              </a:ext>
            </a:extLst>
          </p:cNvPr>
          <p:cNvSpPr>
            <a:spLocks noChangeArrowheads="1"/>
          </p:cNvSpPr>
          <p:nvPr/>
        </p:nvSpPr>
        <p:spPr bwMode="auto">
          <a:xfrm>
            <a:off x="152400" y="1179061"/>
            <a:ext cx="4419600" cy="695832"/>
          </a:xfrm>
          <a:prstGeom prst="ellipse">
            <a:avLst/>
          </a:prstGeom>
          <a:solidFill>
            <a:srgbClr val="66FFFF"/>
          </a:solidFill>
          <a:ln w="9525">
            <a:solidFill>
              <a:schemeClr val="tx1"/>
            </a:solidFill>
            <a:round/>
            <a:headEnd/>
            <a:tailEnd/>
          </a:ln>
        </p:spPr>
        <p:txBody>
          <a:bodyPr wrap="none" anchor="ctr"/>
          <a:lstStyle/>
          <a:p>
            <a:pPr algn="ctr">
              <a:defRPr/>
            </a:pPr>
            <a:endParaRPr lang="en-US" altLang="ko-KR" sz="2400" dirty="0">
              <a:latin typeface="Times New Roman" panose="02020603050405020304" pitchFamily="18" charset="0"/>
              <a:ea typeface="HY견명조" pitchFamily="18" charset="-127"/>
              <a:cs typeface="Times New Roman" panose="02020603050405020304" pitchFamily="18" charset="0"/>
            </a:endParaRPr>
          </a:p>
          <a:p>
            <a:pPr algn="ctr">
              <a:defRPr/>
            </a:pPr>
            <a:r>
              <a:rPr lang="en-US" altLang="ko-KR" sz="2400" dirty="0">
                <a:latin typeface="Times New Roman" panose="02020603050405020304" pitchFamily="18" charset="0"/>
                <a:ea typeface="HY견명조" pitchFamily="18" charset="-127"/>
                <a:cs typeface="Times New Roman" panose="02020603050405020304" pitchFamily="18" charset="0"/>
              </a:rPr>
              <a:t>Spiritual &amp; Physical Poverty</a:t>
            </a:r>
          </a:p>
          <a:p>
            <a:pPr algn="ctr">
              <a:defRPr/>
            </a:pPr>
            <a:endParaRPr lang="en-US" altLang="ko-KR" sz="2200" dirty="0">
              <a:latin typeface="Times New Roman" panose="02020603050405020304" pitchFamily="18" charset="0"/>
              <a:ea typeface="HY견명조" pitchFamily="18" charset="-127"/>
              <a:cs typeface="Times New Roman" panose="02020603050405020304" pitchFamily="18" charset="0"/>
            </a:endParaRPr>
          </a:p>
        </p:txBody>
      </p:sp>
      <p:sp>
        <p:nvSpPr>
          <p:cNvPr id="3" name="Rectangle 6">
            <a:extLst>
              <a:ext uri="{FF2B5EF4-FFF2-40B4-BE49-F238E27FC236}">
                <a16:creationId xmlns:a16="http://schemas.microsoft.com/office/drawing/2014/main" id="{4AE7E9E5-2312-489E-A8E5-451D7B0CAD85}"/>
              </a:ext>
            </a:extLst>
          </p:cNvPr>
          <p:cNvSpPr>
            <a:spLocks noChangeArrowheads="1"/>
          </p:cNvSpPr>
          <p:nvPr/>
        </p:nvSpPr>
        <p:spPr bwMode="auto">
          <a:xfrm>
            <a:off x="423861" y="4199882"/>
            <a:ext cx="2706687" cy="695832"/>
          </a:xfrm>
          <a:prstGeom prst="rect">
            <a:avLst/>
          </a:prstGeom>
          <a:solidFill>
            <a:srgbClr val="66FFFF"/>
          </a:solidFill>
          <a:ln w="9525">
            <a:solidFill>
              <a:schemeClr val="tx1"/>
            </a:solidFill>
            <a:miter lim="800000"/>
            <a:headEnd/>
            <a:tailEnd/>
          </a:ln>
        </p:spPr>
        <p:txBody>
          <a:bodyPr wrap="none" anchor="ctr"/>
          <a:lstStyle/>
          <a:p>
            <a:pPr algn="ctr">
              <a:defRPr/>
            </a:pPr>
            <a:r>
              <a:rPr lang="en-US" altLang="ko-KR" sz="2400" dirty="0">
                <a:latin typeface="Times New Roman" panose="02020603050405020304" pitchFamily="18" charset="0"/>
                <a:ea typeface="HY견명조" pitchFamily="18" charset="-127"/>
                <a:cs typeface="Times New Roman" panose="02020603050405020304" pitchFamily="18" charset="0"/>
              </a:rPr>
              <a:t>Cultivation of Life</a:t>
            </a:r>
          </a:p>
        </p:txBody>
      </p:sp>
      <p:sp>
        <p:nvSpPr>
          <p:cNvPr id="4" name="AutoShape 7">
            <a:extLst>
              <a:ext uri="{FF2B5EF4-FFF2-40B4-BE49-F238E27FC236}">
                <a16:creationId xmlns:a16="http://schemas.microsoft.com/office/drawing/2014/main" id="{F73403D9-3D38-4846-8935-992F93116E4C}"/>
              </a:ext>
            </a:extLst>
          </p:cNvPr>
          <p:cNvSpPr>
            <a:spLocks noChangeArrowheads="1"/>
          </p:cNvSpPr>
          <p:nvPr/>
        </p:nvSpPr>
        <p:spPr bwMode="auto">
          <a:xfrm>
            <a:off x="553245" y="1892924"/>
            <a:ext cx="323057" cy="2160587"/>
          </a:xfrm>
          <a:prstGeom prst="upArrow">
            <a:avLst>
              <a:gd name="adj1" fmla="val 50000"/>
              <a:gd name="adj2" fmla="val 109912"/>
            </a:avLst>
          </a:prstGeom>
          <a:solidFill>
            <a:srgbClr val="66FFFF"/>
          </a:solidFill>
          <a:ln w="9525">
            <a:solidFill>
              <a:schemeClr val="tx1"/>
            </a:solidFill>
            <a:miter lim="800000"/>
            <a:headEnd/>
            <a:tailEnd/>
          </a:ln>
        </p:spPr>
        <p:txBody>
          <a:bodyPr vert="eaVert" wrap="none" anchor="ctr"/>
          <a:lstStyle/>
          <a:p>
            <a:pPr>
              <a:defRPr/>
            </a:pPr>
            <a:endParaRPr lang="ko-KR" altLang="en-US" sz="2400">
              <a:latin typeface="Times New Roman" panose="02020603050405020304" pitchFamily="18" charset="0"/>
              <a:cs typeface="Times New Roman" panose="02020603050405020304" pitchFamily="18" charset="0"/>
            </a:endParaRPr>
          </a:p>
        </p:txBody>
      </p:sp>
      <p:sp>
        <p:nvSpPr>
          <p:cNvPr id="5" name="Text Box 8">
            <a:extLst>
              <a:ext uri="{FF2B5EF4-FFF2-40B4-BE49-F238E27FC236}">
                <a16:creationId xmlns:a16="http://schemas.microsoft.com/office/drawing/2014/main" id="{F9E7FA15-BA0E-4B9C-B070-0D8A3CC4532F}"/>
              </a:ext>
            </a:extLst>
          </p:cNvPr>
          <p:cNvSpPr txBox="1">
            <a:spLocks noChangeArrowheads="1"/>
          </p:cNvSpPr>
          <p:nvPr/>
        </p:nvSpPr>
        <p:spPr bwMode="auto">
          <a:xfrm>
            <a:off x="1038222" y="2193609"/>
            <a:ext cx="4184653" cy="1569660"/>
          </a:xfrm>
          <a:prstGeom prst="rect">
            <a:avLst/>
          </a:prstGeom>
          <a:noFill/>
          <a:ln w="9525">
            <a:solidFill>
              <a:schemeClr val="tx1"/>
            </a:solidFill>
            <a:miter lim="800000"/>
            <a:headEnd/>
            <a:tailEnd/>
          </a:ln>
        </p:spPr>
        <p:txBody>
          <a:bodyPr wrap="square">
            <a:spAutoFit/>
          </a:bodyPr>
          <a:lstStyle/>
          <a:p>
            <a:r>
              <a:rPr lang="en-US" altLang="ko-KR" sz="2400" dirty="0">
                <a:latin typeface="Times New Roman" panose="02020603050405020304" pitchFamily="18" charset="0"/>
                <a:cs typeface="Times New Roman" panose="02020603050405020304" pitchFamily="18" charset="0"/>
              </a:rPr>
              <a:t>Training with Pioneering Spirit</a:t>
            </a:r>
            <a:endParaRPr lang="en-US" altLang="ko-KR" sz="2200" dirty="0">
              <a:latin typeface="HY견명조" panose="02030600000101010101" pitchFamily="18" charset="-127"/>
              <a:ea typeface="HY견명조" panose="02030600000101010101" pitchFamily="18" charset="-127"/>
              <a:cs typeface="Times New Roman" panose="02020603050405020304" pitchFamily="18" charset="0"/>
            </a:endParaRPr>
          </a:p>
          <a:p>
            <a:r>
              <a:rPr lang="en-PH" altLang="ko-KR" sz="2400" dirty="0">
                <a:latin typeface="Times New Roman" panose="02020603050405020304" pitchFamily="18" charset="0"/>
                <a:cs typeface="Times New Roman" panose="02020603050405020304" pitchFamily="18" charset="0"/>
              </a:rPr>
              <a:t>Farming</a:t>
            </a:r>
            <a:endParaRPr lang="en-PH" altLang="ko-KR" sz="2200" dirty="0">
              <a:latin typeface="HY견명조" panose="02030600000101010101" pitchFamily="18" charset="-127"/>
              <a:ea typeface="HY견명조" panose="02030600000101010101" pitchFamily="18" charset="-127"/>
              <a:cs typeface="Times New Roman" panose="02020603050405020304" pitchFamily="18" charset="0"/>
            </a:endParaRPr>
          </a:p>
          <a:p>
            <a:r>
              <a:rPr lang="en-PH" altLang="ko-KR" sz="2400" dirty="0">
                <a:latin typeface="Times New Roman" panose="02020603050405020304" pitchFamily="18" charset="0"/>
                <a:cs typeface="Times New Roman" panose="02020603050405020304" pitchFamily="18" charset="0"/>
              </a:rPr>
              <a:t>Livelihood Project</a:t>
            </a:r>
            <a:endParaRPr lang="en-PH" altLang="ko-KR" sz="2200" dirty="0">
              <a:latin typeface="HY견명조" panose="02030600000101010101" pitchFamily="18" charset="-127"/>
              <a:ea typeface="HY견명조" panose="02030600000101010101" pitchFamily="18" charset="-127"/>
              <a:cs typeface="Times New Roman" panose="02020603050405020304" pitchFamily="18" charset="0"/>
            </a:endParaRPr>
          </a:p>
          <a:p>
            <a:r>
              <a:rPr lang="en-PH" altLang="ko-KR" sz="2400" dirty="0">
                <a:latin typeface="Times New Roman" panose="02020603050405020304" pitchFamily="18" charset="0"/>
                <a:cs typeface="Times New Roman" panose="02020603050405020304" pitchFamily="18" charset="0"/>
              </a:rPr>
              <a:t>Community Development</a:t>
            </a:r>
            <a:endParaRPr lang="en-US" altLang="ko-KR" sz="22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6" name="AutoShape 9">
            <a:extLst>
              <a:ext uri="{FF2B5EF4-FFF2-40B4-BE49-F238E27FC236}">
                <a16:creationId xmlns:a16="http://schemas.microsoft.com/office/drawing/2014/main" id="{CDDCD590-B2B9-48DE-94E5-F2AFC3BBDF24}"/>
              </a:ext>
            </a:extLst>
          </p:cNvPr>
          <p:cNvSpPr>
            <a:spLocks noChangeArrowheads="1"/>
          </p:cNvSpPr>
          <p:nvPr/>
        </p:nvSpPr>
        <p:spPr bwMode="auto">
          <a:xfrm>
            <a:off x="4772820" y="1420317"/>
            <a:ext cx="579438" cy="304800"/>
          </a:xfrm>
          <a:prstGeom prst="rightArrow">
            <a:avLst>
              <a:gd name="adj1" fmla="val 50000"/>
              <a:gd name="adj2" fmla="val 99998"/>
            </a:avLst>
          </a:prstGeom>
          <a:solidFill>
            <a:srgbClr val="66FFFF"/>
          </a:solidFill>
          <a:ln w="9525">
            <a:solidFill>
              <a:schemeClr val="tx1"/>
            </a:solidFill>
            <a:miter lim="800000"/>
            <a:headEnd/>
            <a:tailEnd/>
          </a:ln>
        </p:spPr>
        <p:txBody>
          <a:bodyPr wrap="none" anchor="ctr"/>
          <a:lstStyle/>
          <a:p>
            <a:pPr>
              <a:defRPr/>
            </a:pPr>
            <a:endParaRPr lang="ko-KR" altLang="en-US" sz="2400">
              <a:latin typeface="Times New Roman" panose="02020603050405020304" pitchFamily="18" charset="0"/>
              <a:cs typeface="Times New Roman" panose="02020603050405020304" pitchFamily="18" charset="0"/>
            </a:endParaRPr>
          </a:p>
        </p:txBody>
      </p:sp>
      <p:sp>
        <p:nvSpPr>
          <p:cNvPr id="7" name="Rectangle 10">
            <a:extLst>
              <a:ext uri="{FF2B5EF4-FFF2-40B4-BE49-F238E27FC236}">
                <a16:creationId xmlns:a16="http://schemas.microsoft.com/office/drawing/2014/main" id="{4526F419-AFB9-4D97-A993-8F7976282CBE}"/>
              </a:ext>
            </a:extLst>
          </p:cNvPr>
          <p:cNvSpPr>
            <a:spLocks noChangeArrowheads="1"/>
          </p:cNvSpPr>
          <p:nvPr/>
        </p:nvSpPr>
        <p:spPr bwMode="auto">
          <a:xfrm>
            <a:off x="5553078" y="979782"/>
            <a:ext cx="2942429" cy="1244779"/>
          </a:xfrm>
          <a:prstGeom prst="rect">
            <a:avLst/>
          </a:prstGeom>
          <a:solidFill>
            <a:srgbClr val="66FFFF"/>
          </a:solidFill>
          <a:ln w="9525">
            <a:solidFill>
              <a:schemeClr val="tx1"/>
            </a:solidFill>
            <a:miter lim="800000"/>
            <a:headEnd/>
            <a:tailEnd/>
          </a:ln>
        </p:spPr>
        <p:txBody>
          <a:bodyPr wrap="none" anchor="ctr"/>
          <a:lstStyle/>
          <a:p>
            <a:pPr algn="ctr">
              <a:defRPr/>
            </a:pPr>
            <a:r>
              <a:rPr lang="en-US" altLang="ko-KR" sz="2400" dirty="0">
                <a:latin typeface="Times New Roman" panose="02020603050405020304" pitchFamily="18" charset="0"/>
                <a:ea typeface="HY견명조" pitchFamily="18" charset="-127"/>
                <a:cs typeface="Times New Roman" panose="02020603050405020304" pitchFamily="18" charset="0"/>
              </a:rPr>
              <a:t>Eradicate Spiritual </a:t>
            </a:r>
          </a:p>
          <a:p>
            <a:pPr algn="ctr">
              <a:defRPr/>
            </a:pPr>
            <a:r>
              <a:rPr lang="en-US" altLang="ko-KR" sz="2400" dirty="0">
                <a:latin typeface="Times New Roman" panose="02020603050405020304" pitchFamily="18" charset="0"/>
                <a:ea typeface="HY견명조" pitchFamily="18" charset="-127"/>
                <a:cs typeface="Times New Roman" panose="02020603050405020304" pitchFamily="18" charset="0"/>
              </a:rPr>
              <a:t>&amp; Physical  Poverty </a:t>
            </a:r>
          </a:p>
          <a:p>
            <a:pPr algn="ctr">
              <a:defRPr/>
            </a:pPr>
            <a:r>
              <a:rPr lang="en-US" altLang="ko-KR" sz="2400" dirty="0">
                <a:latin typeface="Times New Roman" panose="02020603050405020304" pitchFamily="18" charset="0"/>
                <a:ea typeface="HY견명조" pitchFamily="18" charset="-127"/>
                <a:cs typeface="Times New Roman" panose="02020603050405020304" pitchFamily="18" charset="0"/>
              </a:rPr>
              <a:t>to Improving Life </a:t>
            </a:r>
          </a:p>
        </p:txBody>
      </p:sp>
      <p:sp>
        <p:nvSpPr>
          <p:cNvPr id="8" name="Oval 11">
            <a:extLst>
              <a:ext uri="{FF2B5EF4-FFF2-40B4-BE49-F238E27FC236}">
                <a16:creationId xmlns:a16="http://schemas.microsoft.com/office/drawing/2014/main" id="{F1FB2FFF-8419-47D6-9B42-4D66B4EF1602}"/>
              </a:ext>
            </a:extLst>
          </p:cNvPr>
          <p:cNvSpPr>
            <a:spLocks noChangeArrowheads="1"/>
          </p:cNvSpPr>
          <p:nvPr/>
        </p:nvSpPr>
        <p:spPr bwMode="auto">
          <a:xfrm>
            <a:off x="6082508" y="2432704"/>
            <a:ext cx="2586831" cy="1244779"/>
          </a:xfrm>
          <a:prstGeom prst="ellipse">
            <a:avLst/>
          </a:prstGeom>
          <a:solidFill>
            <a:srgbClr val="66FFFF"/>
          </a:solidFill>
          <a:ln w="9525">
            <a:solidFill>
              <a:schemeClr val="tx1"/>
            </a:solidFill>
            <a:round/>
            <a:headEnd/>
            <a:tailEnd/>
          </a:ln>
        </p:spPr>
        <p:txBody>
          <a:bodyPr wrap="none" anchor="ctr"/>
          <a:lstStyle/>
          <a:p>
            <a:pPr algn="ctr">
              <a:defRPr/>
            </a:pPr>
            <a:r>
              <a:rPr lang="en-US" altLang="ko-KR" sz="2400" dirty="0">
                <a:latin typeface="Times New Roman" panose="02020603050405020304" pitchFamily="18" charset="0"/>
                <a:cs typeface="Times New Roman" panose="02020603050405020304" pitchFamily="18" charset="0"/>
              </a:rPr>
              <a:t>Canaan </a:t>
            </a:r>
          </a:p>
          <a:p>
            <a:pPr algn="ctr">
              <a:defRPr/>
            </a:pPr>
            <a:r>
              <a:rPr lang="en-US" altLang="ko-KR" sz="2400" dirty="0">
                <a:latin typeface="Times New Roman" panose="02020603050405020304" pitchFamily="18" charset="0"/>
                <a:cs typeface="Times New Roman" panose="02020603050405020304" pitchFamily="18" charset="0"/>
              </a:rPr>
              <a:t>Movement </a:t>
            </a:r>
          </a:p>
        </p:txBody>
      </p:sp>
      <p:sp>
        <p:nvSpPr>
          <p:cNvPr id="9" name="Left Arrow 12">
            <a:extLst>
              <a:ext uri="{FF2B5EF4-FFF2-40B4-BE49-F238E27FC236}">
                <a16:creationId xmlns:a16="http://schemas.microsoft.com/office/drawing/2014/main" id="{D39AED2B-087A-41DD-91D7-5FB895E12FFE}"/>
              </a:ext>
            </a:extLst>
          </p:cNvPr>
          <p:cNvSpPr/>
          <p:nvPr/>
        </p:nvSpPr>
        <p:spPr>
          <a:xfrm>
            <a:off x="5384795" y="2887848"/>
            <a:ext cx="533400" cy="334492"/>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a:latin typeface="Times New Roman" panose="02020603050405020304" pitchFamily="18" charset="0"/>
              <a:cs typeface="Times New Roman" panose="02020603050405020304" pitchFamily="18" charset="0"/>
            </a:endParaRPr>
          </a:p>
        </p:txBody>
      </p:sp>
      <p:sp>
        <p:nvSpPr>
          <p:cNvPr id="10" name="Cloud Callout 10">
            <a:extLst>
              <a:ext uri="{FF2B5EF4-FFF2-40B4-BE49-F238E27FC236}">
                <a16:creationId xmlns:a16="http://schemas.microsoft.com/office/drawing/2014/main" id="{D6D58812-4616-4902-9D76-AC318F293960}"/>
              </a:ext>
            </a:extLst>
          </p:cNvPr>
          <p:cNvSpPr/>
          <p:nvPr/>
        </p:nvSpPr>
        <p:spPr>
          <a:xfrm>
            <a:off x="876302" y="5133869"/>
            <a:ext cx="7793037" cy="1266781"/>
          </a:xfrm>
          <a:prstGeom prst="cloudCallout">
            <a:avLst>
              <a:gd name="adj1" fmla="val 25713"/>
              <a:gd name="adj2" fmla="val -155039"/>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a:solidFill>
                  <a:schemeClr val="tx1"/>
                </a:solidFill>
                <a:latin typeface="Times New Roman" panose="02020603050405020304" pitchFamily="18" charset="0"/>
                <a:cs typeface="Times New Roman" pitchFamily="18" charset="0"/>
              </a:rPr>
              <a:t>Canaan teach how to cultivate their life to achieve sustainable growth </a:t>
            </a:r>
          </a:p>
        </p:txBody>
      </p:sp>
      <p:sp>
        <p:nvSpPr>
          <p:cNvPr id="11" name="TextBox 11">
            <a:extLst>
              <a:ext uri="{FF2B5EF4-FFF2-40B4-BE49-F238E27FC236}">
                <a16:creationId xmlns:a16="http://schemas.microsoft.com/office/drawing/2014/main" id="{0BF7BABE-CD28-4487-B64A-C2DEBB907F03}"/>
              </a:ext>
            </a:extLst>
          </p:cNvPr>
          <p:cNvSpPr txBox="1">
            <a:spLocks noChangeArrowheads="1"/>
          </p:cNvSpPr>
          <p:nvPr/>
        </p:nvSpPr>
        <p:spPr bwMode="auto">
          <a:xfrm>
            <a:off x="49212" y="52860"/>
            <a:ext cx="8942388" cy="830997"/>
          </a:xfrm>
          <a:prstGeom prst="rect">
            <a:avLst/>
          </a:prstGeom>
          <a:noFill/>
          <a:ln w="9525">
            <a:noFill/>
            <a:miter lim="800000"/>
            <a:headEnd/>
            <a:tailEnd/>
          </a:ln>
        </p:spPr>
        <p:txBody>
          <a:bodyPr wrap="square">
            <a:spAutoFit/>
          </a:bodyPr>
          <a:lstStyle/>
          <a:p>
            <a:r>
              <a:rPr lang="en-US" sz="2400" dirty="0">
                <a:latin typeface="Times New Roman" panose="02020603050405020304" pitchFamily="18" charset="0"/>
                <a:cs typeface="Times New Roman" pitchFamily="18" charset="0"/>
              </a:rPr>
              <a:t>The reason why we need ‘Canaan Movement’ is to eradicate poverty  and improve the quality of life in this world. </a:t>
            </a:r>
            <a:endParaRPr lang="en-US" sz="2200" dirty="0">
              <a:latin typeface="HY견명조" panose="02030600000101010101" pitchFamily="18" charset="-127"/>
              <a:ea typeface="HY견명조" panose="02030600000101010101" pitchFamily="18" charset="-127"/>
              <a:cs typeface="Times New Roman" pitchFamily="18" charset="0"/>
            </a:endParaRPr>
          </a:p>
        </p:txBody>
      </p:sp>
    </p:spTree>
    <p:extLst>
      <p:ext uri="{BB962C8B-B14F-4D97-AF65-F5344CB8AC3E}">
        <p14:creationId xmlns:p14="http://schemas.microsoft.com/office/powerpoint/2010/main" val="1438569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linds(horizont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linds(horizontal)">
                                      <p:cBhvr>
                                        <p:cTn id="15" dur="500"/>
                                        <p:tgtEl>
                                          <p:spTgt spid="4"/>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linds(horizont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linds(horizontal)">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blinds(horizontal)">
                                      <p:cBhvr>
                                        <p:cTn id="28" dur="500"/>
                                        <p:tgtEl>
                                          <p:spTgt spid="9"/>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blinds(horizontal)">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blinds(horizontal)">
                                      <p:cBhvr>
                                        <p:cTn id="3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00686">
            <a:extLst>
              <a:ext uri="{FF2B5EF4-FFF2-40B4-BE49-F238E27FC236}">
                <a16:creationId xmlns:a16="http://schemas.microsoft.com/office/drawing/2014/main" id="{03E985C6-6869-4DE7-A5D2-AE89602887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00353" cy="7071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3">
            <a:extLst>
              <a:ext uri="{FF2B5EF4-FFF2-40B4-BE49-F238E27FC236}">
                <a16:creationId xmlns:a16="http://schemas.microsoft.com/office/drawing/2014/main" id="{1A3C9505-1694-4BC6-8D0B-707D4307C3D6}"/>
              </a:ext>
            </a:extLst>
          </p:cNvPr>
          <p:cNvSpPr/>
          <p:nvPr/>
        </p:nvSpPr>
        <p:spPr>
          <a:xfrm>
            <a:off x="1866900" y="504825"/>
            <a:ext cx="5267325" cy="1257300"/>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5400" b="1"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Thank</a:t>
            </a:r>
            <a:r>
              <a:rPr lang="ko-KR" altLang="en-US" sz="5400" b="1"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5400" b="1"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You</a:t>
            </a:r>
            <a:endParaRPr lang="en-PH" sz="5400" b="1"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6" name="TextBox 5">
            <a:extLst>
              <a:ext uri="{FF2B5EF4-FFF2-40B4-BE49-F238E27FC236}">
                <a16:creationId xmlns:a16="http://schemas.microsoft.com/office/drawing/2014/main" id="{3B582760-3831-4885-8C0D-25C7ACC7FF46}"/>
              </a:ext>
            </a:extLst>
          </p:cNvPr>
          <p:cNvSpPr txBox="1"/>
          <p:nvPr/>
        </p:nvSpPr>
        <p:spPr>
          <a:xfrm>
            <a:off x="4930267" y="6140851"/>
            <a:ext cx="2652713" cy="523220"/>
          </a:xfrm>
          <a:prstGeom prst="rect">
            <a:avLst/>
          </a:prstGeom>
          <a:noFill/>
        </p:spPr>
        <p:txBody>
          <a:bodyPr wrap="square" rtlCol="0">
            <a:spAutoFit/>
          </a:bodyPr>
          <a:lstStyle/>
          <a:p>
            <a:r>
              <a:rPr lang="en-PH" sz="2800" dirty="0">
                <a:solidFill>
                  <a:schemeClr val="bg1"/>
                </a:solidFill>
                <a:latin typeface="Times New Roman" panose="02020603050405020304" pitchFamily="18" charset="0"/>
                <a:cs typeface="Times New Roman" panose="02020603050405020304" pitchFamily="18" charset="0"/>
              </a:rPr>
              <a:t>www.wcm.or.kr</a:t>
            </a:r>
          </a:p>
        </p:txBody>
      </p:sp>
      <p:sp>
        <p:nvSpPr>
          <p:cNvPr id="7" name="TextBox 6">
            <a:extLst>
              <a:ext uri="{FF2B5EF4-FFF2-40B4-BE49-F238E27FC236}">
                <a16:creationId xmlns:a16="http://schemas.microsoft.com/office/drawing/2014/main" id="{A8349272-C0E7-41B9-B481-673A2FA3AD98}"/>
              </a:ext>
            </a:extLst>
          </p:cNvPr>
          <p:cNvSpPr txBox="1"/>
          <p:nvPr/>
        </p:nvSpPr>
        <p:spPr>
          <a:xfrm>
            <a:off x="4785012" y="5661478"/>
            <a:ext cx="3995738" cy="523220"/>
          </a:xfrm>
          <a:prstGeom prst="rect">
            <a:avLst/>
          </a:prstGeom>
          <a:noFill/>
        </p:spPr>
        <p:txBody>
          <a:bodyPr wrap="square" rtlCol="0">
            <a:spAutoFit/>
          </a:bodyPr>
          <a:lstStyle/>
          <a:p>
            <a:r>
              <a:rPr lang="en-PH" sz="2800" dirty="0">
                <a:solidFill>
                  <a:schemeClr val="bg1"/>
                </a:solidFill>
                <a:latin typeface="Times New Roman" panose="02020603050405020304" pitchFamily="18" charset="0"/>
                <a:cs typeface="Times New Roman" panose="02020603050405020304" pitchFamily="18" charset="0"/>
              </a:rPr>
              <a:t>World Canaan Movement</a:t>
            </a:r>
          </a:p>
        </p:txBody>
      </p:sp>
    </p:spTree>
    <p:extLst>
      <p:ext uri="{BB962C8B-B14F-4D97-AF65-F5344CB8AC3E}">
        <p14:creationId xmlns:p14="http://schemas.microsoft.com/office/powerpoint/2010/main" val="3493159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5FE93-4AE8-884A-5DC4-D7EC6AAAD703}"/>
            </a:ext>
          </a:extLst>
        </p:cNvPr>
        <p:cNvGrpSpPr/>
        <p:nvPr/>
      </p:nvGrpSpPr>
      <p:grpSpPr>
        <a:xfrm>
          <a:off x="0" y="0"/>
          <a:ext cx="0" cy="0"/>
          <a:chOff x="0" y="0"/>
          <a:chExt cx="0" cy="0"/>
        </a:xfrm>
      </p:grpSpPr>
      <p:pic>
        <p:nvPicPr>
          <p:cNvPr id="3" name="Picture 2" descr="Map&#10;&#10;Description automatically generated">
            <a:extLst>
              <a:ext uri="{FF2B5EF4-FFF2-40B4-BE49-F238E27FC236}">
                <a16:creationId xmlns:a16="http://schemas.microsoft.com/office/drawing/2014/main" id="{2CD06041-FD9E-D544-A84A-C04C53E18D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75813"/>
            <a:ext cx="9144000" cy="753618"/>
          </a:xfrm>
          <a:prstGeom prst="rect">
            <a:avLst/>
          </a:prstGeom>
        </p:spPr>
      </p:pic>
      <p:sp>
        <p:nvSpPr>
          <p:cNvPr id="14" name="TextBox 13">
            <a:extLst>
              <a:ext uri="{FF2B5EF4-FFF2-40B4-BE49-F238E27FC236}">
                <a16:creationId xmlns:a16="http://schemas.microsoft.com/office/drawing/2014/main" id="{64F6A8F0-CED5-9A67-3CCC-F1A363894E43}"/>
              </a:ext>
            </a:extLst>
          </p:cNvPr>
          <p:cNvSpPr txBox="1"/>
          <p:nvPr/>
        </p:nvSpPr>
        <p:spPr>
          <a:xfrm>
            <a:off x="385762" y="5144643"/>
            <a:ext cx="2309813" cy="461665"/>
          </a:xfrm>
          <a:prstGeom prst="rect">
            <a:avLst/>
          </a:prstGeom>
          <a:noFill/>
        </p:spPr>
        <p:txBody>
          <a:bodyPr wrap="square" rtlCol="0">
            <a:spAutoFit/>
          </a:bodyPr>
          <a:lstStyle/>
          <a:p>
            <a:r>
              <a:rPr lang="en-PH" sz="2400" dirty="0">
                <a:solidFill>
                  <a:srgbClr val="FF0000"/>
                </a:solidFill>
                <a:latin typeface="HY견명조" panose="02030600000101010101" pitchFamily="18" charset="-127"/>
                <a:ea typeface="HY견명조" panose="02030600000101010101" pitchFamily="18" charset="-127"/>
              </a:rPr>
              <a:t>- </a:t>
            </a:r>
            <a:r>
              <a:rPr lang="en-PH" altLang="ko-KR" sz="2400" dirty="0">
                <a:solidFill>
                  <a:srgbClr val="FF0000"/>
                </a:solidFill>
                <a:latin typeface="Times New Roman" panose="02020603050405020304" pitchFamily="18" charset="0"/>
                <a:ea typeface="HY견명조" panose="02030600000101010101" pitchFamily="18" charset="-127"/>
                <a:cs typeface="Times New Roman" panose="02020603050405020304" pitchFamily="18" charset="0"/>
              </a:rPr>
              <a:t>Pandemic </a:t>
            </a:r>
            <a:endParaRPr lang="en-PH" sz="2400" dirty="0">
              <a:solidFill>
                <a:srgbClr val="FF0000"/>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5" name="TextBox 14">
            <a:extLst>
              <a:ext uri="{FF2B5EF4-FFF2-40B4-BE49-F238E27FC236}">
                <a16:creationId xmlns:a16="http://schemas.microsoft.com/office/drawing/2014/main" id="{F37415EE-8B47-D4C4-B57A-893137DB1824}"/>
              </a:ext>
            </a:extLst>
          </p:cNvPr>
          <p:cNvSpPr txBox="1"/>
          <p:nvPr/>
        </p:nvSpPr>
        <p:spPr>
          <a:xfrm>
            <a:off x="357189" y="4011911"/>
            <a:ext cx="2519362" cy="461665"/>
          </a:xfrm>
          <a:prstGeom prst="rect">
            <a:avLst/>
          </a:prstGeom>
          <a:noFill/>
        </p:spPr>
        <p:txBody>
          <a:bodyPr wrap="square" rtlCol="0">
            <a:spAutoFit/>
          </a:bodyPr>
          <a:lstStyle/>
          <a:p>
            <a:r>
              <a:rPr lang="en-PH" altLang="ko-KR" sz="2400" dirty="0">
                <a:latin typeface="HY견명조" panose="02030600000101010101" pitchFamily="18" charset="-127"/>
                <a:ea typeface="HY견명조" panose="02030600000101010101" pitchFamily="18" charset="-127"/>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Climate Change</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6" name="TextBox 15">
            <a:extLst>
              <a:ext uri="{FF2B5EF4-FFF2-40B4-BE49-F238E27FC236}">
                <a16:creationId xmlns:a16="http://schemas.microsoft.com/office/drawing/2014/main" id="{7ECC5EAB-A4E6-CBCF-DB25-780B1AEE8DA1}"/>
              </a:ext>
            </a:extLst>
          </p:cNvPr>
          <p:cNvSpPr txBox="1"/>
          <p:nvPr/>
        </p:nvSpPr>
        <p:spPr>
          <a:xfrm>
            <a:off x="319087" y="1840413"/>
            <a:ext cx="4491038" cy="461665"/>
          </a:xfrm>
          <a:prstGeom prst="rect">
            <a:avLst/>
          </a:prstGeom>
          <a:noFill/>
        </p:spPr>
        <p:txBody>
          <a:bodyPr wrap="square" rtlCol="0">
            <a:spAutoFit/>
          </a:bodyPr>
          <a:lstStyle/>
          <a:p>
            <a:r>
              <a:rPr lang="en-PH" sz="2400" dirty="0">
                <a:latin typeface="HY견명조" panose="02030600000101010101" pitchFamily="18" charset="-127"/>
                <a:ea typeface="HY견명조" panose="02030600000101010101" pitchFamily="18" charset="-127"/>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Spiritual</a:t>
            </a:r>
            <a:r>
              <a:rPr lang="ko-KR" altLang="en-US" sz="24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and Physical Poverty </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7" name="TextBox 16">
            <a:extLst>
              <a:ext uri="{FF2B5EF4-FFF2-40B4-BE49-F238E27FC236}">
                <a16:creationId xmlns:a16="http://schemas.microsoft.com/office/drawing/2014/main" id="{F21D0A78-F1B8-9ECA-2210-DB7BCC13F879}"/>
              </a:ext>
            </a:extLst>
          </p:cNvPr>
          <p:cNvSpPr txBox="1"/>
          <p:nvPr/>
        </p:nvSpPr>
        <p:spPr>
          <a:xfrm>
            <a:off x="307180" y="2242695"/>
            <a:ext cx="2371726" cy="461665"/>
          </a:xfrm>
          <a:prstGeom prst="rect">
            <a:avLst/>
          </a:prstGeom>
          <a:noFill/>
        </p:spPr>
        <p:txBody>
          <a:bodyPr wrap="square" rtlCol="0">
            <a:spAutoFit/>
          </a:bodyPr>
          <a:lstStyle/>
          <a:p>
            <a:r>
              <a:rPr lang="en-PH" sz="2400" dirty="0">
                <a:latin typeface="HY견명조" panose="02030600000101010101" pitchFamily="18" charset="-127"/>
                <a:ea typeface="HY견명조" panose="02030600000101010101" pitchFamily="18" charset="-127"/>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Broken Family</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8" name="TextBox 17">
            <a:extLst>
              <a:ext uri="{FF2B5EF4-FFF2-40B4-BE49-F238E27FC236}">
                <a16:creationId xmlns:a16="http://schemas.microsoft.com/office/drawing/2014/main" id="{E6A302B6-551A-2182-C549-2A9BABCA8F38}"/>
              </a:ext>
            </a:extLst>
          </p:cNvPr>
          <p:cNvSpPr txBox="1"/>
          <p:nvPr/>
        </p:nvSpPr>
        <p:spPr>
          <a:xfrm>
            <a:off x="330993" y="2662139"/>
            <a:ext cx="2028826" cy="461665"/>
          </a:xfrm>
          <a:prstGeom prst="rect">
            <a:avLst/>
          </a:prstGeom>
          <a:noFill/>
        </p:spPr>
        <p:txBody>
          <a:bodyPr wrap="square" rtlCol="0">
            <a:spAutoFit/>
          </a:bodyPr>
          <a:lstStyle/>
          <a:p>
            <a:r>
              <a:rPr lang="en-PH" sz="2400" dirty="0">
                <a:latin typeface="HY견명조" panose="02030600000101010101" pitchFamily="18" charset="-127"/>
                <a:ea typeface="HY견명조" panose="02030600000101010101" pitchFamily="18" charset="-127"/>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Selfishness</a:t>
            </a:r>
            <a:endParaRPr lang="en-PH" sz="2400" dirty="0">
              <a:latin typeface="HY견명조" panose="02030600000101010101" pitchFamily="18" charset="-127"/>
              <a:ea typeface="HY견명조" panose="02030600000101010101" pitchFamily="18" charset="-127"/>
            </a:endParaRPr>
          </a:p>
        </p:txBody>
      </p:sp>
      <p:sp>
        <p:nvSpPr>
          <p:cNvPr id="19" name="TextBox 18">
            <a:extLst>
              <a:ext uri="{FF2B5EF4-FFF2-40B4-BE49-F238E27FC236}">
                <a16:creationId xmlns:a16="http://schemas.microsoft.com/office/drawing/2014/main" id="{F2DCB0F2-387B-41B3-80F0-6565A6465039}"/>
              </a:ext>
            </a:extLst>
          </p:cNvPr>
          <p:cNvSpPr txBox="1"/>
          <p:nvPr/>
        </p:nvSpPr>
        <p:spPr>
          <a:xfrm>
            <a:off x="357188" y="3079307"/>
            <a:ext cx="1785937" cy="461665"/>
          </a:xfrm>
          <a:prstGeom prst="rect">
            <a:avLst/>
          </a:prstGeom>
          <a:noFill/>
        </p:spPr>
        <p:txBody>
          <a:bodyPr wrap="square" rtlCol="0">
            <a:spAutoFit/>
          </a:bodyPr>
          <a:lstStyle/>
          <a:p>
            <a:r>
              <a:rPr lang="en-PH" sz="2400" dirty="0">
                <a:latin typeface="HY견명조" panose="02030600000101010101" pitchFamily="18" charset="-127"/>
                <a:ea typeface="HY견명조" panose="02030600000101010101" pitchFamily="18" charset="-127"/>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Violence </a:t>
            </a:r>
            <a:endParaRPr lang="en-PH" sz="2400" dirty="0">
              <a:latin typeface="HY견명조" panose="02030600000101010101" pitchFamily="18" charset="-127"/>
              <a:ea typeface="HY견명조" panose="02030600000101010101" pitchFamily="18" charset="-127"/>
            </a:endParaRPr>
          </a:p>
        </p:txBody>
      </p:sp>
      <p:sp>
        <p:nvSpPr>
          <p:cNvPr id="20" name="TextBox 19">
            <a:extLst>
              <a:ext uri="{FF2B5EF4-FFF2-40B4-BE49-F238E27FC236}">
                <a16:creationId xmlns:a16="http://schemas.microsoft.com/office/drawing/2014/main" id="{9E0FCF29-1EA0-8496-9C42-D33D70F2532C}"/>
              </a:ext>
            </a:extLst>
          </p:cNvPr>
          <p:cNvSpPr txBox="1"/>
          <p:nvPr/>
        </p:nvSpPr>
        <p:spPr>
          <a:xfrm>
            <a:off x="357188" y="3522960"/>
            <a:ext cx="3633787" cy="461665"/>
          </a:xfrm>
          <a:prstGeom prst="rect">
            <a:avLst/>
          </a:prstGeom>
          <a:noFill/>
        </p:spPr>
        <p:txBody>
          <a:bodyPr wrap="square" rtlCol="0">
            <a:spAutoFit/>
          </a:bodyPr>
          <a:lstStyle/>
          <a:p>
            <a:r>
              <a:rPr lang="en-PH" sz="2400" dirty="0">
                <a:solidFill>
                  <a:srgbClr val="FF0000"/>
                </a:solidFill>
                <a:latin typeface="HY견명조" panose="02030600000101010101" pitchFamily="18" charset="-127"/>
                <a:ea typeface="HY견명조" panose="02030600000101010101" pitchFamily="18" charset="-127"/>
              </a:rPr>
              <a:t>- </a:t>
            </a:r>
            <a:r>
              <a:rPr lang="en-PH" sz="2400" dirty="0">
                <a:solidFill>
                  <a:srgbClr val="FF0000"/>
                </a:solidFill>
                <a:latin typeface="Times New Roman" panose="02020603050405020304" pitchFamily="18" charset="0"/>
                <a:ea typeface="HY견명조" panose="02030600000101010101" pitchFamily="18" charset="-127"/>
                <a:cs typeface="Times New Roman" panose="02020603050405020304" pitchFamily="18" charset="0"/>
              </a:rPr>
              <a:t>Regional Conflict &amp; War</a:t>
            </a:r>
          </a:p>
        </p:txBody>
      </p:sp>
      <p:sp>
        <p:nvSpPr>
          <p:cNvPr id="21" name="TextBox 20">
            <a:extLst>
              <a:ext uri="{FF2B5EF4-FFF2-40B4-BE49-F238E27FC236}">
                <a16:creationId xmlns:a16="http://schemas.microsoft.com/office/drawing/2014/main" id="{535C4E27-9B51-01B1-58AA-CB955CABAFAA}"/>
              </a:ext>
            </a:extLst>
          </p:cNvPr>
          <p:cNvSpPr txBox="1"/>
          <p:nvPr/>
        </p:nvSpPr>
        <p:spPr>
          <a:xfrm>
            <a:off x="385762" y="4590404"/>
            <a:ext cx="2519362" cy="461665"/>
          </a:xfrm>
          <a:prstGeom prst="rect">
            <a:avLst/>
          </a:prstGeom>
          <a:noFill/>
        </p:spPr>
        <p:txBody>
          <a:bodyPr wrap="square" rtlCol="0">
            <a:spAutoFit/>
          </a:bodyPr>
          <a:lstStyle/>
          <a:p>
            <a:r>
              <a:rPr lang="en-PH" sz="2400" dirty="0">
                <a:latin typeface="HY견명조" panose="02030600000101010101" pitchFamily="18" charset="-127"/>
                <a:ea typeface="HY견명조" panose="02030600000101010101" pitchFamily="18" charset="-127"/>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Financial Crisis</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4" name="TextBox 3">
            <a:extLst>
              <a:ext uri="{FF2B5EF4-FFF2-40B4-BE49-F238E27FC236}">
                <a16:creationId xmlns:a16="http://schemas.microsoft.com/office/drawing/2014/main" id="{8743B564-C64F-03D2-96C7-94CFE8B8F66A}"/>
              </a:ext>
            </a:extLst>
          </p:cNvPr>
          <p:cNvSpPr txBox="1"/>
          <p:nvPr/>
        </p:nvSpPr>
        <p:spPr>
          <a:xfrm>
            <a:off x="123824" y="257213"/>
            <a:ext cx="5702818"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1. What is major problems in this world ?</a:t>
            </a:r>
          </a:p>
        </p:txBody>
      </p:sp>
      <p:sp>
        <p:nvSpPr>
          <p:cNvPr id="2" name="Oval 1">
            <a:extLst>
              <a:ext uri="{FF2B5EF4-FFF2-40B4-BE49-F238E27FC236}">
                <a16:creationId xmlns:a16="http://schemas.microsoft.com/office/drawing/2014/main" id="{50D9328D-4DEB-7B76-0AD4-6E1278DC4C18}"/>
              </a:ext>
            </a:extLst>
          </p:cNvPr>
          <p:cNvSpPr/>
          <p:nvPr/>
        </p:nvSpPr>
        <p:spPr>
          <a:xfrm>
            <a:off x="4345782" y="2142577"/>
            <a:ext cx="4491038" cy="806265"/>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Are we living in chaos? </a:t>
            </a:r>
          </a:p>
        </p:txBody>
      </p:sp>
      <p:sp>
        <p:nvSpPr>
          <p:cNvPr id="5" name="Arrow: Down 4">
            <a:extLst>
              <a:ext uri="{FF2B5EF4-FFF2-40B4-BE49-F238E27FC236}">
                <a16:creationId xmlns:a16="http://schemas.microsoft.com/office/drawing/2014/main" id="{A622C27E-1DA4-EE15-DED2-EB4909BAB30C}"/>
              </a:ext>
            </a:extLst>
          </p:cNvPr>
          <p:cNvSpPr/>
          <p:nvPr/>
        </p:nvSpPr>
        <p:spPr>
          <a:xfrm>
            <a:off x="7010400" y="3105447"/>
            <a:ext cx="647700" cy="228303"/>
          </a:xfrm>
          <a:prstGeom prst="down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6" name="Rectangle: Rounded Corners 5">
            <a:extLst>
              <a:ext uri="{FF2B5EF4-FFF2-40B4-BE49-F238E27FC236}">
                <a16:creationId xmlns:a16="http://schemas.microsoft.com/office/drawing/2014/main" id="{04D91BDC-04DF-F271-97D7-A02639F9CDC7}"/>
              </a:ext>
            </a:extLst>
          </p:cNvPr>
          <p:cNvSpPr/>
          <p:nvPr/>
        </p:nvSpPr>
        <p:spPr>
          <a:xfrm>
            <a:off x="6659563" y="3462337"/>
            <a:ext cx="1703387" cy="417471"/>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Yes or No</a:t>
            </a:r>
          </a:p>
        </p:txBody>
      </p:sp>
      <p:sp>
        <p:nvSpPr>
          <p:cNvPr id="9" name="Arrow: Down 8">
            <a:extLst>
              <a:ext uri="{FF2B5EF4-FFF2-40B4-BE49-F238E27FC236}">
                <a16:creationId xmlns:a16="http://schemas.microsoft.com/office/drawing/2014/main" id="{A318C5A8-5CA9-B27D-7034-EEAF56ED2251}"/>
              </a:ext>
            </a:extLst>
          </p:cNvPr>
          <p:cNvSpPr/>
          <p:nvPr/>
        </p:nvSpPr>
        <p:spPr>
          <a:xfrm>
            <a:off x="7210425" y="4011911"/>
            <a:ext cx="600075" cy="302914"/>
          </a:xfrm>
          <a:prstGeom prst="down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1" name="TextBox 10">
            <a:extLst>
              <a:ext uri="{FF2B5EF4-FFF2-40B4-BE49-F238E27FC236}">
                <a16:creationId xmlns:a16="http://schemas.microsoft.com/office/drawing/2014/main" id="{AD0135D7-DF48-DCC1-ABDB-FD2B91A67313}"/>
              </a:ext>
            </a:extLst>
          </p:cNvPr>
          <p:cNvSpPr txBox="1"/>
          <p:nvPr/>
        </p:nvSpPr>
        <p:spPr>
          <a:xfrm>
            <a:off x="4176711" y="4425675"/>
            <a:ext cx="4729163" cy="830997"/>
          </a:xfrm>
          <a:prstGeom prst="rect">
            <a:avLst/>
          </a:prstGeom>
          <a:solidFill>
            <a:srgbClr val="66FFFF"/>
          </a:solidFill>
          <a:ln>
            <a:solidFill>
              <a:schemeClr val="tx1"/>
            </a:solidFill>
          </a:ln>
        </p:spPr>
        <p:txBody>
          <a:bodyPr wrap="square" rtlCol="0">
            <a:spAutoFit/>
          </a:bodyPr>
          <a:lstStyle/>
          <a:p>
            <a:pPr algn="ctr"/>
            <a:r>
              <a:rPr lang="en-US" altLang="ko-KR" sz="2400" dirty="0">
                <a:solidFill>
                  <a:srgbClr val="000008"/>
                </a:solidFill>
                <a:latin typeface="Times New Roman" pitchFamily="18" charset="0"/>
              </a:rPr>
              <a:t>We need to challenge to overcome the difficulties we are encountering</a:t>
            </a:r>
          </a:p>
        </p:txBody>
      </p:sp>
      <p:sp>
        <p:nvSpPr>
          <p:cNvPr id="12" name="Speech Bubble: Rectangle with Corners Rounded 11">
            <a:extLst>
              <a:ext uri="{FF2B5EF4-FFF2-40B4-BE49-F238E27FC236}">
                <a16:creationId xmlns:a16="http://schemas.microsoft.com/office/drawing/2014/main" id="{606FC0A5-DC14-D2EF-BD58-1544CD7B29CD}"/>
              </a:ext>
            </a:extLst>
          </p:cNvPr>
          <p:cNvSpPr/>
          <p:nvPr/>
        </p:nvSpPr>
        <p:spPr>
          <a:xfrm>
            <a:off x="2975233" y="5606308"/>
            <a:ext cx="3778825" cy="921323"/>
          </a:xfrm>
          <a:prstGeom prst="wedgeRoundRectCallout">
            <a:avLst>
              <a:gd name="adj1" fmla="val -50334"/>
              <a:gd name="adj2" fmla="val -206831"/>
              <a:gd name="adj3" fmla="val 16667"/>
            </a:avLst>
          </a:prstGeom>
          <a:solidFill>
            <a:srgbClr val="FFCC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Serious problem is Spiritual &amp; Physical Poverty</a:t>
            </a:r>
          </a:p>
        </p:txBody>
      </p:sp>
    </p:spTree>
    <p:extLst>
      <p:ext uri="{BB962C8B-B14F-4D97-AF65-F5344CB8AC3E}">
        <p14:creationId xmlns:p14="http://schemas.microsoft.com/office/powerpoint/2010/main" val="3361520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7" grpId="0"/>
      <p:bldP spid="18" grpId="0"/>
      <p:bldP spid="19" grpId="0"/>
      <p:bldP spid="20" grpId="0"/>
      <p:bldP spid="21" grpId="0"/>
      <p:bldP spid="2" grpId="0" animBg="1"/>
      <p:bldP spid="5" grpId="0" animBg="1"/>
      <p:bldP spid="6" grpId="0" animBg="1"/>
      <p:bldP spid="9" grpId="0" animBg="1"/>
      <p:bldP spid="11"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outdoor, road, street&#10;&#10;Description automatically generated">
            <a:extLst>
              <a:ext uri="{FF2B5EF4-FFF2-40B4-BE49-F238E27FC236}">
                <a16:creationId xmlns:a16="http://schemas.microsoft.com/office/drawing/2014/main" id="{0D39649F-D9A7-79FA-5436-F063D0BF8C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392" y="1102392"/>
            <a:ext cx="3530011" cy="2351042"/>
          </a:xfrm>
          <a:prstGeom prst="rect">
            <a:avLst/>
          </a:prstGeom>
        </p:spPr>
      </p:pic>
      <p:pic>
        <p:nvPicPr>
          <p:cNvPr id="6" name="Picture 5" descr="A group of people in a hallway&#10;&#10;Description automatically generated with low confidence">
            <a:extLst>
              <a:ext uri="{FF2B5EF4-FFF2-40B4-BE49-F238E27FC236}">
                <a16:creationId xmlns:a16="http://schemas.microsoft.com/office/drawing/2014/main" id="{E64F7133-F781-6380-0CA6-8D0DA2824170}"/>
              </a:ext>
            </a:extLst>
          </p:cNvPr>
          <p:cNvPicPr>
            <a:picLocks noChangeAspect="1"/>
          </p:cNvPicPr>
          <p:nvPr/>
        </p:nvPicPr>
        <p:blipFill rotWithShape="1">
          <a:blip r:embed="rId3">
            <a:extLst>
              <a:ext uri="{28A0092B-C50C-407E-A947-70E740481C1C}">
                <a14:useLocalDpi xmlns:a14="http://schemas.microsoft.com/office/drawing/2010/main" val="0"/>
              </a:ext>
            </a:extLst>
          </a:blip>
          <a:srcRect l="5087" r="5915" b="2"/>
          <a:stretch/>
        </p:blipFill>
        <p:spPr>
          <a:xfrm>
            <a:off x="3779805" y="1168174"/>
            <a:ext cx="3047013" cy="2285260"/>
          </a:xfrm>
          <a:prstGeom prst="roundRect">
            <a:avLst/>
          </a:prstGeom>
        </p:spPr>
      </p:pic>
      <p:sp>
        <p:nvSpPr>
          <p:cNvPr id="7" name="TextBox 6">
            <a:extLst>
              <a:ext uri="{FF2B5EF4-FFF2-40B4-BE49-F238E27FC236}">
                <a16:creationId xmlns:a16="http://schemas.microsoft.com/office/drawing/2014/main" id="{BD505934-6CFC-F717-893A-7237A5D48825}"/>
              </a:ext>
            </a:extLst>
          </p:cNvPr>
          <p:cNvSpPr txBox="1"/>
          <p:nvPr/>
        </p:nvSpPr>
        <p:spPr>
          <a:xfrm>
            <a:off x="350874" y="3696038"/>
            <a:ext cx="3710195" cy="461665"/>
          </a:xfrm>
          <a:prstGeom prst="rect">
            <a:avLst/>
          </a:prstGeom>
          <a:noFill/>
        </p:spPr>
        <p:txBody>
          <a:bodyPr wrap="square" rtlCol="0">
            <a:spAutoFit/>
          </a:bodyPr>
          <a:lstStyle/>
          <a:p>
            <a:r>
              <a:rPr lang="en-PH" sz="2400" dirty="0">
                <a:solidFill>
                  <a:schemeClr val="bg1"/>
                </a:solidFill>
                <a:latin typeface="Times New Roman" panose="02020603050405020304" pitchFamily="18" charset="0"/>
                <a:cs typeface="Times New Roman" panose="02020603050405020304" pitchFamily="18" charset="0"/>
              </a:rPr>
              <a:t>Lockdown &amp; Check Point</a:t>
            </a:r>
          </a:p>
        </p:txBody>
      </p:sp>
      <p:sp>
        <p:nvSpPr>
          <p:cNvPr id="8" name="TextBox 7">
            <a:extLst>
              <a:ext uri="{FF2B5EF4-FFF2-40B4-BE49-F238E27FC236}">
                <a16:creationId xmlns:a16="http://schemas.microsoft.com/office/drawing/2014/main" id="{449C2BFF-90ED-857E-510D-CF4E4075E7F8}"/>
              </a:ext>
            </a:extLst>
          </p:cNvPr>
          <p:cNvSpPr txBox="1"/>
          <p:nvPr/>
        </p:nvSpPr>
        <p:spPr>
          <a:xfrm>
            <a:off x="4572000" y="3742476"/>
            <a:ext cx="1892595" cy="461665"/>
          </a:xfrm>
          <a:prstGeom prst="rect">
            <a:avLst/>
          </a:prstGeom>
          <a:noFill/>
        </p:spPr>
        <p:txBody>
          <a:bodyPr wrap="square" rtlCol="0">
            <a:spAutoFit/>
          </a:bodyPr>
          <a:lstStyle/>
          <a:p>
            <a:r>
              <a:rPr lang="en-PH" sz="24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Face Mask </a:t>
            </a:r>
          </a:p>
        </p:txBody>
      </p:sp>
      <p:sp>
        <p:nvSpPr>
          <p:cNvPr id="9" name="TextBox 8">
            <a:extLst>
              <a:ext uri="{FF2B5EF4-FFF2-40B4-BE49-F238E27FC236}">
                <a16:creationId xmlns:a16="http://schemas.microsoft.com/office/drawing/2014/main" id="{87075BE4-1420-B180-5B4C-A1BE8B1B80C8}"/>
              </a:ext>
            </a:extLst>
          </p:cNvPr>
          <p:cNvSpPr txBox="1"/>
          <p:nvPr/>
        </p:nvSpPr>
        <p:spPr>
          <a:xfrm>
            <a:off x="249794" y="960560"/>
            <a:ext cx="4013779" cy="430887"/>
          </a:xfrm>
          <a:prstGeom prst="rect">
            <a:avLst/>
          </a:prstGeom>
          <a:solidFill>
            <a:srgbClr val="66FFFF"/>
          </a:solidFill>
          <a:ln>
            <a:solidFill>
              <a:schemeClr val="tx1"/>
            </a:solidFill>
          </a:ln>
        </p:spPr>
        <p:txBody>
          <a:bodyPr wrap="square" rtlCol="0">
            <a:spAutoFit/>
          </a:bodyPr>
          <a:lstStyle/>
          <a:p>
            <a:r>
              <a:rPr lang="en-PH" sz="2200" dirty="0">
                <a:latin typeface="Times New Roman" panose="02020603050405020304" pitchFamily="18" charset="0"/>
                <a:cs typeface="Times New Roman" panose="02020603050405020304" pitchFamily="18" charset="0"/>
              </a:rPr>
              <a:t>Pandemic – Covid 19 Experience</a:t>
            </a:r>
          </a:p>
        </p:txBody>
      </p:sp>
      <p:pic>
        <p:nvPicPr>
          <p:cNvPr id="10" name="Picture 9" descr="A picture containing text, map, atlas&#10;&#10;Description automatically generated">
            <a:extLst>
              <a:ext uri="{FF2B5EF4-FFF2-40B4-BE49-F238E27FC236}">
                <a16:creationId xmlns:a16="http://schemas.microsoft.com/office/drawing/2014/main" id="{C6ADF361-FB12-546E-804E-A6E2C05A19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2651" y="3601164"/>
            <a:ext cx="3505752" cy="2357618"/>
          </a:xfrm>
          <a:prstGeom prst="rect">
            <a:avLst/>
          </a:prstGeom>
          <a:ln>
            <a:noFill/>
          </a:ln>
        </p:spPr>
      </p:pic>
      <p:sp>
        <p:nvSpPr>
          <p:cNvPr id="11" name="TextBox 10">
            <a:extLst>
              <a:ext uri="{FF2B5EF4-FFF2-40B4-BE49-F238E27FC236}">
                <a16:creationId xmlns:a16="http://schemas.microsoft.com/office/drawing/2014/main" id="{962AA7E5-1F77-0E39-E953-FA75168BB8AF}"/>
              </a:ext>
            </a:extLst>
          </p:cNvPr>
          <p:cNvSpPr txBox="1"/>
          <p:nvPr/>
        </p:nvSpPr>
        <p:spPr>
          <a:xfrm>
            <a:off x="143798" y="3661048"/>
            <a:ext cx="3303490" cy="769441"/>
          </a:xfrm>
          <a:prstGeom prst="rect">
            <a:avLst/>
          </a:prstGeom>
          <a:solidFill>
            <a:srgbClr val="66FFFF"/>
          </a:solidFill>
          <a:ln>
            <a:solidFill>
              <a:schemeClr val="tx1"/>
            </a:solidFill>
          </a:ln>
        </p:spPr>
        <p:txBody>
          <a:bodyPr wrap="square" rtlCol="0">
            <a:spAutoFit/>
          </a:bodyPr>
          <a:lstStyle/>
          <a:p>
            <a:r>
              <a:rPr lang="en-PH" sz="2200" dirty="0">
                <a:latin typeface="Times New Roman" panose="02020603050405020304" pitchFamily="18" charset="0"/>
                <a:cs typeface="Times New Roman" panose="02020603050405020304" pitchFamily="18" charset="0"/>
              </a:rPr>
              <a:t>War Between Ukraine and Russia</a:t>
            </a:r>
          </a:p>
        </p:txBody>
      </p:sp>
      <p:pic>
        <p:nvPicPr>
          <p:cNvPr id="12" name="Picture 11" descr="A map of israel with different colored areas&#10;&#10;Description automatically generated">
            <a:extLst>
              <a:ext uri="{FF2B5EF4-FFF2-40B4-BE49-F238E27FC236}">
                <a16:creationId xmlns:a16="http://schemas.microsoft.com/office/drawing/2014/main" id="{54D6B55F-BFC5-4414-2DCC-B938E2FB42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09765" y="960560"/>
            <a:ext cx="1908041" cy="3486150"/>
          </a:xfrm>
          <a:prstGeom prst="rect">
            <a:avLst/>
          </a:prstGeom>
        </p:spPr>
      </p:pic>
      <p:sp>
        <p:nvSpPr>
          <p:cNvPr id="13" name="TextBox 12">
            <a:extLst>
              <a:ext uri="{FF2B5EF4-FFF2-40B4-BE49-F238E27FC236}">
                <a16:creationId xmlns:a16="http://schemas.microsoft.com/office/drawing/2014/main" id="{F682A4A8-67C0-DE40-60F7-12AC988DCCB7}"/>
              </a:ext>
            </a:extLst>
          </p:cNvPr>
          <p:cNvSpPr txBox="1"/>
          <p:nvPr/>
        </p:nvSpPr>
        <p:spPr>
          <a:xfrm>
            <a:off x="6624084" y="960560"/>
            <a:ext cx="2351111" cy="430887"/>
          </a:xfrm>
          <a:prstGeom prst="rect">
            <a:avLst/>
          </a:prstGeom>
          <a:solidFill>
            <a:srgbClr val="66FFFF"/>
          </a:solidFill>
          <a:ln>
            <a:solidFill>
              <a:schemeClr val="tx1"/>
            </a:solidFill>
          </a:ln>
        </p:spPr>
        <p:txBody>
          <a:bodyPr wrap="square" rtlCol="0">
            <a:spAutoFit/>
          </a:bodyPr>
          <a:lstStyle/>
          <a:p>
            <a:r>
              <a:rPr lang="en-PH" sz="2200" dirty="0">
                <a:latin typeface="Times New Roman" panose="02020603050405020304" pitchFamily="18" charset="0"/>
                <a:cs typeface="Times New Roman" panose="02020603050405020304" pitchFamily="18" charset="0"/>
              </a:rPr>
              <a:t>Middle East Crisis</a:t>
            </a:r>
          </a:p>
        </p:txBody>
      </p:sp>
      <p:pic>
        <p:nvPicPr>
          <p:cNvPr id="15" name="Picture 14" descr="A map of the world with different colored countries/regions&#10;&#10;Description automatically generated">
            <a:extLst>
              <a:ext uri="{FF2B5EF4-FFF2-40B4-BE49-F238E27FC236}">
                <a16:creationId xmlns:a16="http://schemas.microsoft.com/office/drawing/2014/main" id="{C90E39EC-15F7-6E3B-7278-2241CD3B5F4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07357" y="3550302"/>
            <a:ext cx="2138527" cy="2418891"/>
          </a:xfrm>
          <a:prstGeom prst="rect">
            <a:avLst/>
          </a:prstGeom>
        </p:spPr>
      </p:pic>
      <p:sp>
        <p:nvSpPr>
          <p:cNvPr id="16" name="TextBox 15">
            <a:extLst>
              <a:ext uri="{FF2B5EF4-FFF2-40B4-BE49-F238E27FC236}">
                <a16:creationId xmlns:a16="http://schemas.microsoft.com/office/drawing/2014/main" id="{704F338D-D215-09EE-C415-469C51541091}"/>
              </a:ext>
            </a:extLst>
          </p:cNvPr>
          <p:cNvSpPr txBox="1"/>
          <p:nvPr/>
        </p:nvSpPr>
        <p:spPr>
          <a:xfrm>
            <a:off x="6245884" y="4779973"/>
            <a:ext cx="2671922" cy="430887"/>
          </a:xfrm>
          <a:prstGeom prst="rect">
            <a:avLst/>
          </a:prstGeom>
          <a:solidFill>
            <a:srgbClr val="66FFFF"/>
          </a:solidFill>
          <a:ln>
            <a:solidFill>
              <a:schemeClr val="tx1"/>
            </a:solidFill>
          </a:ln>
        </p:spPr>
        <p:txBody>
          <a:bodyPr wrap="square" rtlCol="0">
            <a:spAutoFit/>
          </a:bodyPr>
          <a:lstStyle/>
          <a:p>
            <a:r>
              <a:rPr lang="en-PH" sz="2200" dirty="0">
                <a:latin typeface="Times New Roman" panose="02020603050405020304" pitchFamily="18" charset="0"/>
                <a:cs typeface="Times New Roman" panose="02020603050405020304" pitchFamily="18" charset="0"/>
              </a:rPr>
              <a:t>Conflict in the World</a:t>
            </a:r>
          </a:p>
        </p:txBody>
      </p:sp>
      <p:sp>
        <p:nvSpPr>
          <p:cNvPr id="14" name="TextBox 13">
            <a:extLst>
              <a:ext uri="{FF2B5EF4-FFF2-40B4-BE49-F238E27FC236}">
                <a16:creationId xmlns:a16="http://schemas.microsoft.com/office/drawing/2014/main" id="{6CC4CDF9-D8C6-C500-17BD-EC57F19669D2}"/>
              </a:ext>
            </a:extLst>
          </p:cNvPr>
          <p:cNvSpPr txBox="1"/>
          <p:nvPr/>
        </p:nvSpPr>
        <p:spPr>
          <a:xfrm>
            <a:off x="249794" y="297712"/>
            <a:ext cx="7735257"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We were experienced and are now experiencing in the world</a:t>
            </a:r>
          </a:p>
        </p:txBody>
      </p:sp>
      <p:sp>
        <p:nvSpPr>
          <p:cNvPr id="2" name="TextBox 1">
            <a:extLst>
              <a:ext uri="{FF2B5EF4-FFF2-40B4-BE49-F238E27FC236}">
                <a16:creationId xmlns:a16="http://schemas.microsoft.com/office/drawing/2014/main" id="{1BBFC896-A1A8-FB3C-6E8B-2E57C0B28A94}"/>
              </a:ext>
            </a:extLst>
          </p:cNvPr>
          <p:cNvSpPr txBox="1"/>
          <p:nvPr/>
        </p:nvSpPr>
        <p:spPr>
          <a:xfrm>
            <a:off x="1187852" y="6129401"/>
            <a:ext cx="1459655" cy="430887"/>
          </a:xfrm>
          <a:prstGeom prst="rect">
            <a:avLst/>
          </a:prstGeom>
          <a:solidFill>
            <a:srgbClr val="66FFFF"/>
          </a:solidFill>
          <a:ln>
            <a:solidFill>
              <a:schemeClr val="tx1"/>
            </a:solidFill>
          </a:ln>
        </p:spPr>
        <p:txBody>
          <a:bodyPr wrap="square" rtlCol="0">
            <a:spAutoFit/>
          </a:bodyPr>
          <a:lstStyle/>
          <a:p>
            <a:r>
              <a:rPr lang="en-PH" sz="2200" dirty="0">
                <a:latin typeface="Times New Roman" panose="02020603050405020304" pitchFamily="18" charset="0"/>
                <a:cs typeface="Times New Roman" panose="02020603050405020304" pitchFamily="18" charset="0"/>
              </a:rPr>
              <a:t>Tariff War</a:t>
            </a:r>
          </a:p>
        </p:txBody>
      </p:sp>
      <p:sp>
        <p:nvSpPr>
          <p:cNvPr id="3" name="TextBox 2">
            <a:extLst>
              <a:ext uri="{FF2B5EF4-FFF2-40B4-BE49-F238E27FC236}">
                <a16:creationId xmlns:a16="http://schemas.microsoft.com/office/drawing/2014/main" id="{956ACA66-9E61-6DD8-83FB-7FAB4DC932A6}"/>
              </a:ext>
            </a:extLst>
          </p:cNvPr>
          <p:cNvSpPr txBox="1"/>
          <p:nvPr/>
        </p:nvSpPr>
        <p:spPr>
          <a:xfrm>
            <a:off x="3338623" y="6149180"/>
            <a:ext cx="4784652" cy="430887"/>
          </a:xfrm>
          <a:prstGeom prst="rect">
            <a:avLst/>
          </a:prstGeom>
          <a:solidFill>
            <a:srgbClr val="66FFFF"/>
          </a:solidFill>
          <a:ln>
            <a:solidFill>
              <a:schemeClr val="tx1"/>
            </a:solidFill>
          </a:ln>
        </p:spPr>
        <p:txBody>
          <a:bodyPr wrap="square" rtlCol="0">
            <a:spAutoFit/>
          </a:bodyPr>
          <a:lstStyle/>
          <a:p>
            <a:r>
              <a:rPr lang="en-PH" sz="2200" dirty="0">
                <a:latin typeface="Times New Roman" panose="02020603050405020304" pitchFamily="18" charset="0"/>
                <a:cs typeface="Times New Roman" panose="02020603050405020304" pitchFamily="18" charset="0"/>
              </a:rPr>
              <a:t>Ideological and Religious Confrontation</a:t>
            </a:r>
          </a:p>
        </p:txBody>
      </p:sp>
    </p:spTree>
    <p:extLst>
      <p:ext uri="{BB962C8B-B14F-4D97-AF65-F5344CB8AC3E}">
        <p14:creationId xmlns:p14="http://schemas.microsoft.com/office/powerpoint/2010/main" val="2788342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6" grpId="0" animBg="1"/>
      <p:bldP spid="2" grpId="0" animBg="1"/>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74C5572-41F3-F7B0-3B22-5047645B82E8}"/>
              </a:ext>
            </a:extLst>
          </p:cNvPr>
          <p:cNvSpPr txBox="1"/>
          <p:nvPr/>
        </p:nvSpPr>
        <p:spPr>
          <a:xfrm>
            <a:off x="261936" y="243186"/>
            <a:ext cx="8520113" cy="430887"/>
          </a:xfrm>
          <a:prstGeom prst="rect">
            <a:avLst/>
          </a:prstGeom>
          <a:solidFill>
            <a:srgbClr val="66FFFF"/>
          </a:solidFill>
          <a:ln>
            <a:solidFill>
              <a:schemeClr val="tx1"/>
            </a:solidFill>
          </a:ln>
        </p:spPr>
        <p:txBody>
          <a:bodyPr wrap="square" rtlCol="0">
            <a:spAutoFit/>
          </a:bodyPr>
          <a:lstStyle/>
          <a:p>
            <a:r>
              <a:rPr lang="en-PH" sz="2200" dirty="0">
                <a:latin typeface="Times New Roman" panose="02020603050405020304" pitchFamily="18" charset="0"/>
                <a:ea typeface="HY견명조" panose="02030600000101010101" pitchFamily="18" charset="-127"/>
                <a:cs typeface="Times New Roman" panose="02020603050405020304" pitchFamily="18" charset="0"/>
              </a:rPr>
              <a:t>What</a:t>
            </a:r>
            <a:r>
              <a:rPr lang="ko-KR" altLang="en-US" sz="22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200" dirty="0">
                <a:latin typeface="Times New Roman" panose="02020603050405020304" pitchFamily="18" charset="0"/>
                <a:ea typeface="HY견명조" panose="02030600000101010101" pitchFamily="18" charset="-127"/>
                <a:cs typeface="Times New Roman" panose="02020603050405020304" pitchFamily="18" charset="0"/>
              </a:rPr>
              <a:t>was changed and what will be changed after pandemic and war?</a:t>
            </a:r>
            <a:r>
              <a:rPr lang="en-PH" sz="2200" dirty="0">
                <a:latin typeface="Times New Roman" panose="02020603050405020304" pitchFamily="18" charset="0"/>
                <a:ea typeface="HY견명조" panose="02030600000101010101" pitchFamily="18" charset="-127"/>
                <a:cs typeface="Times New Roman" panose="02020603050405020304" pitchFamily="18" charset="0"/>
              </a:rPr>
              <a:t> </a:t>
            </a:r>
          </a:p>
        </p:txBody>
      </p:sp>
      <p:sp>
        <p:nvSpPr>
          <p:cNvPr id="3" name="Oval 2">
            <a:extLst>
              <a:ext uri="{FF2B5EF4-FFF2-40B4-BE49-F238E27FC236}">
                <a16:creationId xmlns:a16="http://schemas.microsoft.com/office/drawing/2014/main" id="{4DAAD4A4-40FC-349E-D510-45FFD4D3344A}"/>
              </a:ext>
            </a:extLst>
          </p:cNvPr>
          <p:cNvSpPr/>
          <p:nvPr/>
        </p:nvSpPr>
        <p:spPr>
          <a:xfrm>
            <a:off x="447673" y="1589186"/>
            <a:ext cx="1628775" cy="430887"/>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Politics</a:t>
            </a:r>
          </a:p>
        </p:txBody>
      </p:sp>
      <p:sp>
        <p:nvSpPr>
          <p:cNvPr id="4" name="Oval 3">
            <a:extLst>
              <a:ext uri="{FF2B5EF4-FFF2-40B4-BE49-F238E27FC236}">
                <a16:creationId xmlns:a16="http://schemas.microsoft.com/office/drawing/2014/main" id="{B8862885-322B-85AB-777B-BEC64866D493}"/>
              </a:ext>
            </a:extLst>
          </p:cNvPr>
          <p:cNvSpPr/>
          <p:nvPr/>
        </p:nvSpPr>
        <p:spPr>
          <a:xfrm>
            <a:off x="361950" y="2872636"/>
            <a:ext cx="1828799" cy="470639"/>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Economy</a:t>
            </a:r>
          </a:p>
        </p:txBody>
      </p:sp>
      <p:sp>
        <p:nvSpPr>
          <p:cNvPr id="5" name="Oval 4">
            <a:extLst>
              <a:ext uri="{FF2B5EF4-FFF2-40B4-BE49-F238E27FC236}">
                <a16:creationId xmlns:a16="http://schemas.microsoft.com/office/drawing/2014/main" id="{191090C0-A5D2-64B1-7651-84590C568218}"/>
              </a:ext>
            </a:extLst>
          </p:cNvPr>
          <p:cNvSpPr/>
          <p:nvPr/>
        </p:nvSpPr>
        <p:spPr>
          <a:xfrm>
            <a:off x="447673" y="4127571"/>
            <a:ext cx="1628775" cy="430887"/>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Society</a:t>
            </a:r>
          </a:p>
        </p:txBody>
      </p:sp>
      <p:sp>
        <p:nvSpPr>
          <p:cNvPr id="7" name="TextBox 6">
            <a:extLst>
              <a:ext uri="{FF2B5EF4-FFF2-40B4-BE49-F238E27FC236}">
                <a16:creationId xmlns:a16="http://schemas.microsoft.com/office/drawing/2014/main" id="{3E8EED22-59BC-99D4-18DB-127494CEE9DB}"/>
              </a:ext>
            </a:extLst>
          </p:cNvPr>
          <p:cNvSpPr txBox="1"/>
          <p:nvPr/>
        </p:nvSpPr>
        <p:spPr>
          <a:xfrm>
            <a:off x="1685925" y="809625"/>
            <a:ext cx="5095875" cy="430887"/>
          </a:xfrm>
          <a:prstGeom prst="rect">
            <a:avLst/>
          </a:prstGeom>
          <a:noFill/>
        </p:spPr>
        <p:txBody>
          <a:bodyPr wrap="square" rtlCol="0">
            <a:spAutoFit/>
          </a:bodyPr>
          <a:lstStyle/>
          <a:p>
            <a:r>
              <a:rPr lang="en-PH" altLang="ko-KR" sz="2200" dirty="0">
                <a:latin typeface="Times New Roman" panose="02020603050405020304" pitchFamily="18" charset="0"/>
                <a:ea typeface="HY견명조" panose="02030600000101010101" pitchFamily="18" charset="-127"/>
                <a:cs typeface="Times New Roman" panose="02020603050405020304" pitchFamily="18" charset="0"/>
              </a:rPr>
              <a:t>From</a:t>
            </a:r>
            <a:r>
              <a:rPr lang="ko-KR" altLang="en-US" sz="22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200" dirty="0">
                <a:latin typeface="Times New Roman" panose="02020603050405020304" pitchFamily="18" charset="0"/>
                <a:ea typeface="HY견명조" panose="02030600000101010101" pitchFamily="18" charset="-127"/>
                <a:cs typeface="Times New Roman" panose="02020603050405020304" pitchFamily="18" charset="0"/>
              </a:rPr>
              <a:t>Globalization</a:t>
            </a:r>
            <a:r>
              <a:rPr lang="ko-KR" altLang="en-US" sz="22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200" dirty="0">
                <a:latin typeface="Times New Roman" panose="02020603050405020304" pitchFamily="18" charset="0"/>
                <a:ea typeface="HY견명조" panose="02030600000101010101" pitchFamily="18" charset="-127"/>
                <a:cs typeface="Times New Roman" panose="02020603050405020304" pitchFamily="18" charset="0"/>
              </a:rPr>
              <a:t>to</a:t>
            </a:r>
            <a:r>
              <a:rPr lang="ko-KR" altLang="en-US" sz="22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200" dirty="0">
                <a:latin typeface="Times New Roman" panose="02020603050405020304" pitchFamily="18" charset="0"/>
                <a:ea typeface="HY견명조" panose="02030600000101010101" pitchFamily="18" charset="-127"/>
                <a:cs typeface="Times New Roman" panose="02020603050405020304" pitchFamily="18" charset="0"/>
              </a:rPr>
              <a:t>Deglobalization</a:t>
            </a:r>
            <a:r>
              <a:rPr lang="ko-KR" altLang="en-US" sz="2200" dirty="0">
                <a:latin typeface="Times New Roman" panose="02020603050405020304" pitchFamily="18" charset="0"/>
                <a:ea typeface="HY견명조" panose="02030600000101010101" pitchFamily="18" charset="-127"/>
                <a:cs typeface="Times New Roman" panose="02020603050405020304" pitchFamily="18" charset="0"/>
              </a:rPr>
              <a:t> </a:t>
            </a:r>
            <a:endParaRPr lang="en-PH" sz="22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8" name="TextBox 7">
            <a:extLst>
              <a:ext uri="{FF2B5EF4-FFF2-40B4-BE49-F238E27FC236}">
                <a16:creationId xmlns:a16="http://schemas.microsoft.com/office/drawing/2014/main" id="{980C5DB8-EA6D-5FEF-1F4A-1F4FF74B9465}"/>
              </a:ext>
            </a:extLst>
          </p:cNvPr>
          <p:cNvSpPr txBox="1"/>
          <p:nvPr/>
        </p:nvSpPr>
        <p:spPr>
          <a:xfrm>
            <a:off x="2314575" y="1336329"/>
            <a:ext cx="5848350" cy="1107996"/>
          </a:xfrm>
          <a:prstGeom prst="rect">
            <a:avLst/>
          </a:prstGeom>
          <a:noFill/>
          <a:ln>
            <a:solidFill>
              <a:schemeClr val="tx1"/>
            </a:solidFill>
          </a:ln>
        </p:spPr>
        <p:txBody>
          <a:bodyPr wrap="square" rtlCol="0">
            <a:spAutoFit/>
          </a:bodyPr>
          <a:lstStyle/>
          <a:p>
            <a:r>
              <a:rPr lang="en-PH" altLang="ko-KR" sz="2200" dirty="0">
                <a:latin typeface="Times New Roman" panose="02020603050405020304" pitchFamily="18" charset="0"/>
                <a:ea typeface="HY견명조" panose="02030600000101010101" pitchFamily="18" charset="-127"/>
                <a:cs typeface="Times New Roman" panose="02020603050405020304" pitchFamily="18" charset="0"/>
              </a:rPr>
              <a:t>Statism, Change of Politics,</a:t>
            </a:r>
            <a:r>
              <a:rPr lang="ko-KR" altLang="en-US" sz="22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200" dirty="0">
                <a:latin typeface="Times New Roman" panose="02020603050405020304" pitchFamily="18" charset="0"/>
                <a:ea typeface="HY견명조" panose="02030600000101010101" pitchFamily="18" charset="-127"/>
                <a:cs typeface="Times New Roman" panose="02020603050405020304" pitchFamily="18" charset="0"/>
              </a:rPr>
              <a:t>Regional Alliance, Restructuring International Order, International Conflict, Maximizing National Interest </a:t>
            </a:r>
            <a:r>
              <a:rPr lang="ko-KR" altLang="en-US" sz="2200" dirty="0">
                <a:latin typeface="Times New Roman" panose="02020603050405020304" pitchFamily="18" charset="0"/>
                <a:ea typeface="HY견명조" panose="02030600000101010101" pitchFamily="18" charset="-127"/>
                <a:cs typeface="Times New Roman" panose="02020603050405020304" pitchFamily="18" charset="0"/>
              </a:rPr>
              <a:t> </a:t>
            </a:r>
            <a:endParaRPr lang="en-PH" sz="22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9" name="TextBox 8">
            <a:extLst>
              <a:ext uri="{FF2B5EF4-FFF2-40B4-BE49-F238E27FC236}">
                <a16:creationId xmlns:a16="http://schemas.microsoft.com/office/drawing/2014/main" id="{E2697B5D-F20B-3EAD-4155-4E86D38ED9DD}"/>
              </a:ext>
            </a:extLst>
          </p:cNvPr>
          <p:cNvSpPr txBox="1"/>
          <p:nvPr/>
        </p:nvSpPr>
        <p:spPr>
          <a:xfrm>
            <a:off x="2314574" y="2603301"/>
            <a:ext cx="6276977" cy="1107996"/>
          </a:xfrm>
          <a:prstGeom prst="rect">
            <a:avLst/>
          </a:prstGeom>
          <a:noFill/>
          <a:ln>
            <a:solidFill>
              <a:schemeClr val="tx1"/>
            </a:solidFill>
          </a:ln>
        </p:spPr>
        <p:txBody>
          <a:bodyPr wrap="square" rtlCol="0">
            <a:spAutoFit/>
          </a:bodyPr>
          <a:lstStyle/>
          <a:p>
            <a:r>
              <a:rPr lang="en-PH" altLang="ko-KR" sz="2200" dirty="0">
                <a:latin typeface="Times New Roman" panose="02020603050405020304" pitchFamily="18" charset="0"/>
                <a:ea typeface="HY견명조" panose="02030600000101010101" pitchFamily="18" charset="-127"/>
                <a:cs typeface="Times New Roman" panose="02020603050405020304" pitchFamily="18" charset="0"/>
              </a:rPr>
              <a:t>Global Supply Chain Restructuring, Global Economy Slowdown, Inflation, Rising Food Insecurity, Increasing Poverty, Increasing Industry 4.0</a:t>
            </a:r>
            <a:r>
              <a:rPr lang="ko-KR" altLang="en-US" sz="22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200" dirty="0">
                <a:latin typeface="Times New Roman" panose="02020603050405020304" pitchFamily="18" charset="0"/>
                <a:ea typeface="HY견명조" panose="02030600000101010101" pitchFamily="18" charset="-127"/>
                <a:cs typeface="Times New Roman" panose="02020603050405020304" pitchFamily="18" charset="0"/>
              </a:rPr>
              <a:t>  </a:t>
            </a:r>
            <a:endParaRPr lang="en-PH" sz="22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1" name="TextBox 10">
            <a:extLst>
              <a:ext uri="{FF2B5EF4-FFF2-40B4-BE49-F238E27FC236}">
                <a16:creationId xmlns:a16="http://schemas.microsoft.com/office/drawing/2014/main" id="{0D533D5C-7746-5A98-A72B-C0BABDA787F5}"/>
              </a:ext>
            </a:extLst>
          </p:cNvPr>
          <p:cNvSpPr txBox="1"/>
          <p:nvPr/>
        </p:nvSpPr>
        <p:spPr>
          <a:xfrm>
            <a:off x="2343149" y="3817592"/>
            <a:ext cx="6391275" cy="1446550"/>
          </a:xfrm>
          <a:prstGeom prst="rect">
            <a:avLst/>
          </a:prstGeom>
          <a:noFill/>
          <a:ln>
            <a:solidFill>
              <a:schemeClr val="tx1"/>
            </a:solidFill>
          </a:ln>
        </p:spPr>
        <p:txBody>
          <a:bodyPr wrap="square" rtlCol="0">
            <a:spAutoFit/>
          </a:bodyPr>
          <a:lstStyle/>
          <a:p>
            <a:r>
              <a:rPr lang="en-PH" altLang="ko-KR" sz="2200" dirty="0">
                <a:latin typeface="Times New Roman" panose="02020603050405020304" pitchFamily="18" charset="0"/>
                <a:ea typeface="HY견명조" panose="02030600000101010101" pitchFamily="18" charset="-127"/>
                <a:cs typeface="Times New Roman" panose="02020603050405020304" pitchFamily="18" charset="0"/>
              </a:rPr>
              <a:t>Social Chaos Due To Economic Inequality, Digital Platform,  Expansion of Online, Social Isolation, Humanitarian Project, International Development and Reconstruction, Change of Lifestyle</a:t>
            </a:r>
            <a:r>
              <a:rPr lang="ko-KR" altLang="en-US" sz="22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200" dirty="0">
                <a:latin typeface="Times New Roman" panose="02020603050405020304" pitchFamily="18" charset="0"/>
                <a:ea typeface="HY견명조" panose="02030600000101010101" pitchFamily="18" charset="-127"/>
                <a:cs typeface="Times New Roman" panose="02020603050405020304" pitchFamily="18" charset="0"/>
              </a:rPr>
              <a:t> </a:t>
            </a:r>
            <a:endParaRPr lang="en-PH" sz="22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BB03BA30-0098-8D06-3361-A6162B7CBF14}"/>
              </a:ext>
            </a:extLst>
          </p:cNvPr>
          <p:cNvSpPr/>
          <p:nvPr/>
        </p:nvSpPr>
        <p:spPr>
          <a:xfrm>
            <a:off x="214311" y="5640525"/>
            <a:ext cx="8520113" cy="470639"/>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The most serious problem is increasing of spiritual and physical poverty</a:t>
            </a:r>
            <a:r>
              <a:rPr lang="ko-KR" altLang="en-US"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 </a:t>
            </a:r>
            <a:endParaRPr lang="en-PH"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Tree>
    <p:extLst>
      <p:ext uri="{BB962C8B-B14F-4D97-AF65-F5344CB8AC3E}">
        <p14:creationId xmlns:p14="http://schemas.microsoft.com/office/powerpoint/2010/main" val="1476495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linds(horizontal)">
                                      <p:cBhvr>
                                        <p:cTn id="15" dur="500"/>
                                        <p:tgtEl>
                                          <p:spTgt spid="4"/>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linds(horizontal)">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linds(horizontal)">
                                      <p:cBhvr>
                                        <p:cTn id="23" dur="500"/>
                                        <p:tgtEl>
                                          <p:spTgt spid="5"/>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linds(horizontal)">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blinds(horizontal)">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8" grpId="0" animBg="1"/>
      <p:bldP spid="9" grpId="0" animBg="1"/>
      <p:bldP spid="11"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aph of different colored bars&#10;&#10;Description automatically generated">
            <a:extLst>
              <a:ext uri="{FF2B5EF4-FFF2-40B4-BE49-F238E27FC236}">
                <a16:creationId xmlns:a16="http://schemas.microsoft.com/office/drawing/2014/main" id="{A9C8DB74-8064-9137-8EA0-D4ED5FA448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913"/>
            <a:ext cx="9144000" cy="5510173"/>
          </a:xfrm>
          <a:prstGeom prst="rect">
            <a:avLst/>
          </a:prstGeom>
        </p:spPr>
      </p:pic>
      <p:sp>
        <p:nvSpPr>
          <p:cNvPr id="4" name="TextBox 3">
            <a:extLst>
              <a:ext uri="{FF2B5EF4-FFF2-40B4-BE49-F238E27FC236}">
                <a16:creationId xmlns:a16="http://schemas.microsoft.com/office/drawing/2014/main" id="{56C59C95-189B-65DB-AD5E-4F6DEF1FBC68}"/>
              </a:ext>
            </a:extLst>
          </p:cNvPr>
          <p:cNvSpPr txBox="1"/>
          <p:nvPr/>
        </p:nvSpPr>
        <p:spPr>
          <a:xfrm>
            <a:off x="520995" y="95693"/>
            <a:ext cx="3402419" cy="461665"/>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Extreme Weather Change</a:t>
            </a:r>
          </a:p>
        </p:txBody>
      </p:sp>
      <p:sp>
        <p:nvSpPr>
          <p:cNvPr id="5" name="TextBox 4">
            <a:extLst>
              <a:ext uri="{FF2B5EF4-FFF2-40B4-BE49-F238E27FC236}">
                <a16:creationId xmlns:a16="http://schemas.microsoft.com/office/drawing/2014/main" id="{B6574E3B-48D3-72E3-B9E4-FD2AFA580C96}"/>
              </a:ext>
            </a:extLst>
          </p:cNvPr>
          <p:cNvSpPr txBox="1"/>
          <p:nvPr/>
        </p:nvSpPr>
        <p:spPr>
          <a:xfrm>
            <a:off x="5964865" y="6039293"/>
            <a:ext cx="2041451" cy="430887"/>
          </a:xfrm>
          <a:prstGeom prst="rect">
            <a:avLst/>
          </a:prstGeom>
          <a:noFill/>
        </p:spPr>
        <p:txBody>
          <a:bodyPr wrap="square" rtlCol="0">
            <a:spAutoFit/>
          </a:bodyPr>
          <a:lstStyle/>
          <a:p>
            <a:r>
              <a:rPr lang="en-PH" sz="2200" dirty="0">
                <a:latin typeface="Times New Roman" panose="02020603050405020304" pitchFamily="18" charset="0"/>
                <a:cs typeface="Times New Roman" panose="02020603050405020304" pitchFamily="18" charset="0"/>
              </a:rPr>
              <a:t>By World Bank</a:t>
            </a:r>
          </a:p>
        </p:txBody>
      </p:sp>
    </p:spTree>
    <p:extLst>
      <p:ext uri="{BB962C8B-B14F-4D97-AF65-F5344CB8AC3E}">
        <p14:creationId xmlns:p14="http://schemas.microsoft.com/office/powerpoint/2010/main" val="26800308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1DCB9D4-A3BA-4306-BE13-B8ECC8F83736}"/>
              </a:ext>
            </a:extLst>
          </p:cNvPr>
          <p:cNvSpPr txBox="1"/>
          <p:nvPr/>
        </p:nvSpPr>
        <p:spPr>
          <a:xfrm>
            <a:off x="304800" y="623489"/>
            <a:ext cx="8296275" cy="461665"/>
          </a:xfrm>
          <a:prstGeom prst="rect">
            <a:avLst/>
          </a:prstGeom>
          <a:noFill/>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What causes viruses in animals to spread to humans?</a:t>
            </a:r>
            <a:r>
              <a:rPr lang="ko-KR" altLang="en-US" sz="2400" dirty="0">
                <a:latin typeface="Times New Roman" panose="02020603050405020304" pitchFamily="18" charset="0"/>
                <a:ea typeface="HY견명조" panose="02030600000101010101" pitchFamily="18" charset="-127"/>
                <a:cs typeface="Times New Roman" panose="02020603050405020304" pitchFamily="18" charset="0"/>
              </a:rPr>
              <a:t> </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5" name="TextBox 4">
            <a:extLst>
              <a:ext uri="{FF2B5EF4-FFF2-40B4-BE49-F238E27FC236}">
                <a16:creationId xmlns:a16="http://schemas.microsoft.com/office/drawing/2014/main" id="{BB656B6A-AD08-4E32-AAE7-69BD064B79D1}"/>
              </a:ext>
            </a:extLst>
          </p:cNvPr>
          <p:cNvSpPr txBox="1"/>
          <p:nvPr/>
        </p:nvSpPr>
        <p:spPr>
          <a:xfrm>
            <a:off x="323850" y="1515665"/>
            <a:ext cx="8439150"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202124"/>
                </a:solidFill>
                <a:effectLst/>
                <a:latin typeface="Times New Roman" panose="02020603050405020304" pitchFamily="18" charset="0"/>
                <a:ea typeface="inherit"/>
                <a:cs typeface="Times New Roman" panose="02020603050405020304" pitchFamily="18" charset="0"/>
              </a:rPr>
              <a:t>Why are natural disasters occurring due to rapid climate change?</a:t>
            </a: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p>
        </p:txBody>
      </p:sp>
      <p:sp>
        <p:nvSpPr>
          <p:cNvPr id="6" name="Rectangle: Rounded Corners 5">
            <a:extLst>
              <a:ext uri="{FF2B5EF4-FFF2-40B4-BE49-F238E27FC236}">
                <a16:creationId xmlns:a16="http://schemas.microsoft.com/office/drawing/2014/main" id="{CEB1E531-F4E8-4170-A5F3-4ABB93179F7E}"/>
              </a:ext>
            </a:extLst>
          </p:cNvPr>
          <p:cNvSpPr/>
          <p:nvPr/>
        </p:nvSpPr>
        <p:spPr>
          <a:xfrm>
            <a:off x="390525" y="2019508"/>
            <a:ext cx="5791200" cy="461665"/>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It is the fault or mismanagement of human</a:t>
            </a:r>
          </a:p>
        </p:txBody>
      </p:sp>
      <p:sp>
        <p:nvSpPr>
          <p:cNvPr id="7" name="TextBox 6">
            <a:extLst>
              <a:ext uri="{FF2B5EF4-FFF2-40B4-BE49-F238E27FC236}">
                <a16:creationId xmlns:a16="http://schemas.microsoft.com/office/drawing/2014/main" id="{942D0240-D555-45D6-8EF4-D6EA2F55AA4A}"/>
              </a:ext>
            </a:extLst>
          </p:cNvPr>
          <p:cNvSpPr txBox="1"/>
          <p:nvPr/>
        </p:nvSpPr>
        <p:spPr>
          <a:xfrm>
            <a:off x="304800" y="2606366"/>
            <a:ext cx="8667750" cy="2462213"/>
          </a:xfrm>
          <a:prstGeom prst="rect">
            <a:avLst/>
          </a:prstGeom>
          <a:noFill/>
          <a:ln>
            <a:solidFill>
              <a:schemeClr val="tx1"/>
            </a:solidFill>
          </a:ln>
        </p:spPr>
        <p:txBody>
          <a:bodyPr wrap="square" rtlCol="0">
            <a:spAutoFit/>
          </a:bodyPr>
          <a:lstStyle/>
          <a:p>
            <a:r>
              <a:rPr lang="en-PH" sz="2200" dirty="0">
                <a:latin typeface="Times New Roman" panose="02020603050405020304" pitchFamily="18" charset="0"/>
                <a:cs typeface="Times New Roman" panose="02020603050405020304" pitchFamily="18" charset="0"/>
              </a:rPr>
              <a:t>Genesis 1: 26, 28 &lt;Then God said, "Let us make man in our image, in our likeness, and let them rule over the fish of the sea and the birds of the air, over the livestock, over all the earth, and over all the creatures that move along the ground.“</a:t>
            </a:r>
          </a:p>
          <a:p>
            <a:r>
              <a:rPr lang="en-PH" sz="2200" dirty="0">
                <a:latin typeface="Times New Roman" panose="02020603050405020304" pitchFamily="18" charset="0"/>
                <a:cs typeface="Times New Roman" panose="02020603050405020304" pitchFamily="18" charset="0"/>
              </a:rPr>
              <a:t>God blessed them and said to them, "Be fruitful and increase in number; fill the earth and subdue it. Rule over the fish of the sea and the birds of the air and over every living creature that moves on the ground.“&gt;</a:t>
            </a:r>
            <a:endParaRPr lang="ko-KR" altLang="en-US" sz="2200" b="0" i="0" dirty="0">
              <a:effectLst/>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8" name="Rectangle: Rounded Corners 7">
            <a:extLst>
              <a:ext uri="{FF2B5EF4-FFF2-40B4-BE49-F238E27FC236}">
                <a16:creationId xmlns:a16="http://schemas.microsoft.com/office/drawing/2014/main" id="{1B41B0B9-7500-4DB2-989D-D8CBAFE00979}"/>
              </a:ext>
            </a:extLst>
          </p:cNvPr>
          <p:cNvSpPr/>
          <p:nvPr/>
        </p:nvSpPr>
        <p:spPr>
          <a:xfrm>
            <a:off x="2619374" y="5466782"/>
            <a:ext cx="2295525" cy="461665"/>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Subdue the earth</a:t>
            </a:r>
          </a:p>
        </p:txBody>
      </p:sp>
      <p:sp>
        <p:nvSpPr>
          <p:cNvPr id="10" name="Rectangle: Rounded Corners 9">
            <a:extLst>
              <a:ext uri="{FF2B5EF4-FFF2-40B4-BE49-F238E27FC236}">
                <a16:creationId xmlns:a16="http://schemas.microsoft.com/office/drawing/2014/main" id="{EB1165C6-989A-4430-8B0C-8B5D68C2D8F4}"/>
              </a:ext>
            </a:extLst>
          </p:cNvPr>
          <p:cNvSpPr/>
          <p:nvPr/>
        </p:nvSpPr>
        <p:spPr>
          <a:xfrm>
            <a:off x="5143500" y="5466782"/>
            <a:ext cx="3228975" cy="461665"/>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Rule over all creatures</a:t>
            </a:r>
          </a:p>
        </p:txBody>
      </p:sp>
      <p:sp>
        <p:nvSpPr>
          <p:cNvPr id="12" name="TextBox 11">
            <a:extLst>
              <a:ext uri="{FF2B5EF4-FFF2-40B4-BE49-F238E27FC236}">
                <a16:creationId xmlns:a16="http://schemas.microsoft.com/office/drawing/2014/main" id="{DBC232C8-BACF-44E4-8F60-740FA55ED601}"/>
              </a:ext>
            </a:extLst>
          </p:cNvPr>
          <p:cNvSpPr txBox="1"/>
          <p:nvPr/>
        </p:nvSpPr>
        <p:spPr>
          <a:xfrm>
            <a:off x="323850" y="5434298"/>
            <a:ext cx="2295524" cy="461665"/>
          </a:xfrm>
          <a:prstGeom prst="rect">
            <a:avLst/>
          </a:prstGeom>
          <a:noFill/>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God’s Command</a:t>
            </a:r>
          </a:p>
        </p:txBody>
      </p:sp>
      <p:sp>
        <p:nvSpPr>
          <p:cNvPr id="3" name="TextBox 2">
            <a:extLst>
              <a:ext uri="{FF2B5EF4-FFF2-40B4-BE49-F238E27FC236}">
                <a16:creationId xmlns:a16="http://schemas.microsoft.com/office/drawing/2014/main" id="{9780B67A-ED40-4AAA-0664-7541D1517D1C}"/>
              </a:ext>
            </a:extLst>
          </p:cNvPr>
          <p:cNvSpPr txBox="1"/>
          <p:nvPr/>
        </p:nvSpPr>
        <p:spPr>
          <a:xfrm>
            <a:off x="304800" y="1087002"/>
            <a:ext cx="7086600"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202124"/>
                </a:solidFill>
                <a:effectLst/>
                <a:latin typeface="Times New Roman" panose="02020603050405020304" pitchFamily="18" charset="0"/>
                <a:ea typeface="inherit"/>
                <a:cs typeface="Times New Roman" panose="02020603050405020304" pitchFamily="18" charset="0"/>
              </a:rPr>
              <a:t>Why is there a constant war going on in this world?</a:t>
            </a: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p>
        </p:txBody>
      </p:sp>
      <p:sp>
        <p:nvSpPr>
          <p:cNvPr id="9" name="TextBox 8">
            <a:extLst>
              <a:ext uri="{FF2B5EF4-FFF2-40B4-BE49-F238E27FC236}">
                <a16:creationId xmlns:a16="http://schemas.microsoft.com/office/drawing/2014/main" id="{D8B34BAB-FEF4-B2B1-14C3-5F851B2D47F7}"/>
              </a:ext>
            </a:extLst>
          </p:cNvPr>
          <p:cNvSpPr txBox="1"/>
          <p:nvPr/>
        </p:nvSpPr>
        <p:spPr>
          <a:xfrm>
            <a:off x="414337" y="6126278"/>
            <a:ext cx="8372475" cy="461665"/>
          </a:xfrm>
          <a:prstGeom prst="rect">
            <a:avLst/>
          </a:prstGeom>
          <a:noFill/>
        </p:spPr>
        <p:txBody>
          <a:bodyPr wrap="square" rtlCol="0">
            <a:spAutoFit/>
          </a:bodyPr>
          <a:lstStyle/>
          <a:p>
            <a:r>
              <a:rPr lang="en-US" altLang="en-US" sz="2400" dirty="0">
                <a:solidFill>
                  <a:srgbClr val="202124"/>
                </a:solidFill>
                <a:latin typeface="Times New Roman" panose="02020603050405020304" pitchFamily="18" charset="0"/>
                <a:ea typeface="inherit"/>
                <a:cs typeface="Times New Roman" panose="02020603050405020304" pitchFamily="18" charset="0"/>
              </a:rPr>
              <a:t>It includes that human shall protect all creatures created by God</a:t>
            </a:r>
            <a:endParaRPr lang="en-PH" sz="22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3" name="TextBox 12">
            <a:extLst>
              <a:ext uri="{FF2B5EF4-FFF2-40B4-BE49-F238E27FC236}">
                <a16:creationId xmlns:a16="http://schemas.microsoft.com/office/drawing/2014/main" id="{20249FE9-799E-0E5C-5CFB-2428AE58A32D}"/>
              </a:ext>
            </a:extLst>
          </p:cNvPr>
          <p:cNvSpPr txBox="1"/>
          <p:nvPr/>
        </p:nvSpPr>
        <p:spPr>
          <a:xfrm>
            <a:off x="304800" y="161878"/>
            <a:ext cx="7753350"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What lessons can we learn from this realty?</a:t>
            </a:r>
          </a:p>
        </p:txBody>
      </p:sp>
    </p:spTree>
    <p:extLst>
      <p:ext uri="{BB962C8B-B14F-4D97-AF65-F5344CB8AC3E}">
        <p14:creationId xmlns:p14="http://schemas.microsoft.com/office/powerpoint/2010/main" val="1996756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P spid="7" grpId="0" animBg="1"/>
      <p:bldP spid="8" grpId="0" animBg="1"/>
      <p:bldP spid="10" grpId="0" animBg="1"/>
      <p:bldP spid="12" grpId="0"/>
      <p:bldP spid="3"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87A1156E-1126-4C93-B0A1-10978C70E3FC}"/>
              </a:ext>
            </a:extLst>
          </p:cNvPr>
          <p:cNvSpPr/>
          <p:nvPr/>
        </p:nvSpPr>
        <p:spPr>
          <a:xfrm>
            <a:off x="1219200" y="610151"/>
            <a:ext cx="1466850" cy="745272"/>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Subdue the earth</a:t>
            </a:r>
          </a:p>
        </p:txBody>
      </p:sp>
      <p:sp>
        <p:nvSpPr>
          <p:cNvPr id="5" name="Rectangle: Rounded Corners 4">
            <a:extLst>
              <a:ext uri="{FF2B5EF4-FFF2-40B4-BE49-F238E27FC236}">
                <a16:creationId xmlns:a16="http://schemas.microsoft.com/office/drawing/2014/main" id="{AE87C7F4-DF16-4D13-9131-7E7577A95886}"/>
              </a:ext>
            </a:extLst>
          </p:cNvPr>
          <p:cNvSpPr/>
          <p:nvPr/>
        </p:nvSpPr>
        <p:spPr>
          <a:xfrm>
            <a:off x="1181100" y="1743075"/>
            <a:ext cx="1866900" cy="729823"/>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Rule</a:t>
            </a:r>
            <a:r>
              <a:rPr lang="ko-KR" altLang="en-US"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over</a:t>
            </a:r>
            <a:r>
              <a:rPr lang="ko-KR" altLang="en-US"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all</a:t>
            </a:r>
            <a:r>
              <a:rPr lang="ko-KR" altLang="en-US"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creatures</a:t>
            </a:r>
            <a:endParaRPr lang="en-PH"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6" name="TextBox 5">
            <a:extLst>
              <a:ext uri="{FF2B5EF4-FFF2-40B4-BE49-F238E27FC236}">
                <a16:creationId xmlns:a16="http://schemas.microsoft.com/office/drawing/2014/main" id="{732406BB-6ABE-4D82-9BEC-69C9C704B9D8}"/>
              </a:ext>
            </a:extLst>
          </p:cNvPr>
          <p:cNvSpPr txBox="1"/>
          <p:nvPr/>
        </p:nvSpPr>
        <p:spPr>
          <a:xfrm>
            <a:off x="3371851" y="1692487"/>
            <a:ext cx="4991099" cy="830997"/>
          </a:xfrm>
          <a:prstGeom prst="rect">
            <a:avLst/>
          </a:prstGeom>
          <a:noFill/>
        </p:spPr>
        <p:txBody>
          <a:bodyPr wrap="square" rtlCol="0">
            <a:spAutoFit/>
          </a:bodyPr>
          <a:lstStyle/>
          <a:p>
            <a:r>
              <a:rPr lang="en-PH" sz="2400" dirty="0">
                <a:latin typeface="Times New Roman" panose="02020603050405020304" pitchFamily="18" charset="0"/>
                <a:ea typeface="Times New Roman" panose="02020603050405020304" pitchFamily="18" charset="0"/>
                <a:cs typeface="Times New Roman" panose="02020603050405020304" pitchFamily="18" charset="0"/>
              </a:rPr>
              <a:t>T</a:t>
            </a:r>
            <a:r>
              <a:rPr lang="en-PH" sz="2400" dirty="0">
                <a:effectLst/>
                <a:latin typeface="Times New Roman" panose="02020603050405020304" pitchFamily="18" charset="0"/>
                <a:ea typeface="Times New Roman" panose="02020603050405020304" pitchFamily="18" charset="0"/>
                <a:cs typeface="Times New Roman" panose="02020603050405020304" pitchFamily="18" charset="0"/>
              </a:rPr>
              <a:t>o control or overlook all creatures properly in the eyes of God</a:t>
            </a:r>
            <a:endParaRPr lang="en-PH" sz="2400" dirty="0">
              <a:latin typeface="Times New Roman" panose="02020603050405020304" pitchFamily="18" charset="0"/>
              <a:cs typeface="Times New Roman" panose="02020603050405020304" pitchFamily="18" charset="0"/>
            </a:endParaRPr>
          </a:p>
        </p:txBody>
      </p:sp>
      <p:sp>
        <p:nvSpPr>
          <p:cNvPr id="7" name="Moon 6">
            <a:extLst>
              <a:ext uri="{FF2B5EF4-FFF2-40B4-BE49-F238E27FC236}">
                <a16:creationId xmlns:a16="http://schemas.microsoft.com/office/drawing/2014/main" id="{9E5F90A1-0C78-4B07-AF6B-BD7840AAC789}"/>
              </a:ext>
            </a:extLst>
          </p:cNvPr>
          <p:cNvSpPr/>
          <p:nvPr/>
        </p:nvSpPr>
        <p:spPr>
          <a:xfrm>
            <a:off x="600075" y="981075"/>
            <a:ext cx="581025" cy="1247775"/>
          </a:xfrm>
          <a:prstGeom prst="mo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8" name="Arrow: Curved Right 7">
            <a:extLst>
              <a:ext uri="{FF2B5EF4-FFF2-40B4-BE49-F238E27FC236}">
                <a16:creationId xmlns:a16="http://schemas.microsoft.com/office/drawing/2014/main" id="{C991C0AF-8426-4E06-9D47-74B59042A561}"/>
              </a:ext>
            </a:extLst>
          </p:cNvPr>
          <p:cNvSpPr/>
          <p:nvPr/>
        </p:nvSpPr>
        <p:spPr>
          <a:xfrm>
            <a:off x="314325" y="2076449"/>
            <a:ext cx="666750" cy="179070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solidFill>
                <a:schemeClr val="tx1"/>
              </a:solidFill>
            </a:endParaRPr>
          </a:p>
        </p:txBody>
      </p:sp>
      <p:sp>
        <p:nvSpPr>
          <p:cNvPr id="9" name="TextBox 8">
            <a:extLst>
              <a:ext uri="{FF2B5EF4-FFF2-40B4-BE49-F238E27FC236}">
                <a16:creationId xmlns:a16="http://schemas.microsoft.com/office/drawing/2014/main" id="{68904331-BABF-4EBC-A3C5-739E936EE2DD}"/>
              </a:ext>
            </a:extLst>
          </p:cNvPr>
          <p:cNvSpPr txBox="1"/>
          <p:nvPr/>
        </p:nvSpPr>
        <p:spPr>
          <a:xfrm>
            <a:off x="1181100" y="2781300"/>
            <a:ext cx="6981825" cy="461665"/>
          </a:xfrm>
          <a:prstGeom prst="rect">
            <a:avLst/>
          </a:prstGeom>
          <a:noFill/>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Man did not obey God’s command</a:t>
            </a:r>
          </a:p>
        </p:txBody>
      </p:sp>
      <p:sp>
        <p:nvSpPr>
          <p:cNvPr id="10" name="TextBox 9">
            <a:extLst>
              <a:ext uri="{FF2B5EF4-FFF2-40B4-BE49-F238E27FC236}">
                <a16:creationId xmlns:a16="http://schemas.microsoft.com/office/drawing/2014/main" id="{5ADFA9D8-3FA2-402D-BE97-44CC9F1994F6}"/>
              </a:ext>
            </a:extLst>
          </p:cNvPr>
          <p:cNvSpPr txBox="1"/>
          <p:nvPr/>
        </p:nvSpPr>
        <p:spPr>
          <a:xfrm>
            <a:off x="1219200" y="3429000"/>
            <a:ext cx="6357937" cy="523220"/>
          </a:xfrm>
          <a:prstGeom prst="rect">
            <a:avLst/>
          </a:prstGeom>
          <a:solidFill>
            <a:srgbClr val="FFFF00"/>
          </a:solidFill>
          <a:ln>
            <a:solidFill>
              <a:schemeClr val="tx1"/>
            </a:solidFill>
          </a:ln>
        </p:spPr>
        <p:txBody>
          <a:bodyPr wrap="square" rtlCol="0">
            <a:spAutoFit/>
          </a:bodyPr>
          <a:lstStyle/>
          <a:p>
            <a:pPr lvl="0" defTabSz="914400" eaLnBrk="0" fontAlgn="base" hangingPunct="0">
              <a:spcBef>
                <a:spcPct val="0"/>
              </a:spcBef>
              <a:spcAft>
                <a:spcPct val="0"/>
              </a:spcAft>
            </a:pPr>
            <a:r>
              <a:rPr lang="en-US" altLang="en-US" sz="2800">
                <a:solidFill>
                  <a:srgbClr val="202124"/>
                </a:solidFill>
                <a:latin typeface="Times New Roman" panose="02020603050405020304" pitchFamily="18" charset="0"/>
                <a:ea typeface="inherit"/>
                <a:cs typeface="Times New Roman" panose="02020603050405020304" pitchFamily="18" charset="0"/>
              </a:rPr>
              <a:t>Focused on human eyes, not on God's eyes</a:t>
            </a:r>
            <a:r>
              <a:rPr lang="en-US" altLang="en-US" sz="2800">
                <a:latin typeface="Times New Roman" panose="02020603050405020304" pitchFamily="18" charset="0"/>
                <a:cs typeface="Times New Roman" panose="02020603050405020304" pitchFamily="18" charset="0"/>
              </a:rPr>
              <a:t> </a:t>
            </a:r>
            <a:endParaRPr lang="en-US" altLang="en-US" sz="28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266450BA-63EA-44AB-8791-AE63E6DA8502}"/>
              </a:ext>
            </a:extLst>
          </p:cNvPr>
          <p:cNvSpPr txBox="1"/>
          <p:nvPr/>
        </p:nvSpPr>
        <p:spPr>
          <a:xfrm>
            <a:off x="890587" y="4215009"/>
            <a:ext cx="7191375" cy="954107"/>
          </a:xfrm>
          <a:prstGeom prst="rect">
            <a:avLst/>
          </a:prstGeom>
          <a:noFill/>
        </p:spPr>
        <p:txBody>
          <a:bodyPr wrap="square" rtlCol="0">
            <a:spAutoFit/>
          </a:bodyPr>
          <a:lstStyle/>
          <a:p>
            <a:pPr lvl="0" defTabSz="914400" eaLnBrk="0" fontAlgn="base" hangingPunct="0">
              <a:spcBef>
                <a:spcPct val="0"/>
              </a:spcBef>
              <a:spcAft>
                <a:spcPct val="0"/>
              </a:spcAft>
            </a:pPr>
            <a:r>
              <a:rPr lang="en-US" altLang="en-US" sz="2800" dirty="0">
                <a:solidFill>
                  <a:srgbClr val="202124"/>
                </a:solidFill>
                <a:latin typeface="Times New Roman" panose="02020603050405020304" pitchFamily="18" charset="0"/>
                <a:ea typeface="inherit"/>
                <a:cs typeface="Times New Roman" panose="02020603050405020304" pitchFamily="18" charset="0"/>
              </a:rPr>
              <a:t>Humans have destroyed nature and severed their relationship with God</a:t>
            </a:r>
            <a:r>
              <a:rPr lang="en-US" altLang="en-US" sz="2800" dirty="0">
                <a:latin typeface="Times New Roman" panose="02020603050405020304" pitchFamily="18" charset="0"/>
                <a:cs typeface="Times New Roman" panose="02020603050405020304" pitchFamily="18" charset="0"/>
              </a:rPr>
              <a:t> </a:t>
            </a:r>
          </a:p>
        </p:txBody>
      </p:sp>
      <p:sp>
        <p:nvSpPr>
          <p:cNvPr id="12" name="TextBox 11">
            <a:extLst>
              <a:ext uri="{FF2B5EF4-FFF2-40B4-BE49-F238E27FC236}">
                <a16:creationId xmlns:a16="http://schemas.microsoft.com/office/drawing/2014/main" id="{27AD3C03-73C5-41EF-A76A-2DC2B673F44A}"/>
              </a:ext>
            </a:extLst>
          </p:cNvPr>
          <p:cNvSpPr txBox="1"/>
          <p:nvPr/>
        </p:nvSpPr>
        <p:spPr>
          <a:xfrm>
            <a:off x="3328988" y="610151"/>
            <a:ext cx="4391025" cy="830997"/>
          </a:xfrm>
          <a:prstGeom prst="rect">
            <a:avLst/>
          </a:prstGeom>
          <a:noFill/>
        </p:spPr>
        <p:txBody>
          <a:bodyPr wrap="square" rtlCol="0">
            <a:spAutoFit/>
          </a:bodyPr>
          <a:lstStyle/>
          <a:p>
            <a:r>
              <a:rPr lang="en-PH" sz="2400" dirty="0">
                <a:latin typeface="Times New Roman" panose="02020603050405020304" pitchFamily="18" charset="0"/>
                <a:ea typeface="Times New Roman" panose="02020603050405020304" pitchFamily="18" charset="0"/>
                <a:cs typeface="Times New Roman" panose="02020603050405020304" pitchFamily="18" charset="0"/>
              </a:rPr>
              <a:t>T</a:t>
            </a:r>
            <a:r>
              <a:rPr lang="en-PH" sz="2400" dirty="0">
                <a:effectLst/>
                <a:latin typeface="Times New Roman" panose="02020603050405020304" pitchFamily="18" charset="0"/>
                <a:ea typeface="Times New Roman" panose="02020603050405020304" pitchFamily="18" charset="0"/>
                <a:cs typeface="Times New Roman" panose="02020603050405020304" pitchFamily="18" charset="0"/>
              </a:rPr>
              <a:t>o develop the land properly suitable for the purpose of God</a:t>
            </a:r>
            <a:endParaRPr lang="en-PH" sz="2400" dirty="0">
              <a:latin typeface="Times New Roman" panose="02020603050405020304" pitchFamily="18" charset="0"/>
              <a:cs typeface="Times New Roman" panose="02020603050405020304" pitchFamily="18" charset="0"/>
            </a:endParaRPr>
          </a:p>
        </p:txBody>
      </p:sp>
      <p:sp>
        <p:nvSpPr>
          <p:cNvPr id="13" name="Oval 12">
            <a:extLst>
              <a:ext uri="{FF2B5EF4-FFF2-40B4-BE49-F238E27FC236}">
                <a16:creationId xmlns:a16="http://schemas.microsoft.com/office/drawing/2014/main" id="{6D6718AE-3D50-4E89-9072-5B10362C3D6A}"/>
              </a:ext>
            </a:extLst>
          </p:cNvPr>
          <p:cNvSpPr/>
          <p:nvPr/>
        </p:nvSpPr>
        <p:spPr>
          <a:xfrm>
            <a:off x="4276726" y="5305425"/>
            <a:ext cx="4000500" cy="533400"/>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What was the result</a:t>
            </a:r>
            <a:r>
              <a:rPr lang="ko-KR" altLang="en-US"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a:t>
            </a:r>
            <a:endParaRPr lang="en-PH"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Tree>
    <p:extLst>
      <p:ext uri="{BB962C8B-B14F-4D97-AF65-F5344CB8AC3E}">
        <p14:creationId xmlns:p14="http://schemas.microsoft.com/office/powerpoint/2010/main" val="3285154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animBg="1"/>
      <p:bldP spid="9" grpId="0"/>
      <p:bldP spid="10" grpId="0" animBg="1"/>
      <p:bldP spid="11" grpId="0"/>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CE0FEAD-CB87-4DFE-BAD9-1E7C19E45CD3}"/>
              </a:ext>
            </a:extLst>
          </p:cNvPr>
          <p:cNvSpPr txBox="1"/>
          <p:nvPr/>
        </p:nvSpPr>
        <p:spPr>
          <a:xfrm>
            <a:off x="285750" y="756864"/>
            <a:ext cx="8496300" cy="3046988"/>
          </a:xfrm>
          <a:prstGeom prst="rect">
            <a:avLst/>
          </a:prstGeom>
          <a:noFill/>
          <a:ln>
            <a:solidFill>
              <a:schemeClr val="tx1"/>
            </a:solidFill>
          </a:ln>
        </p:spPr>
        <p:txBody>
          <a:bodyPr wrap="square" rtlCol="0">
            <a:spAutoFit/>
          </a:bodyPr>
          <a:lstStyle/>
          <a:p>
            <a:r>
              <a:rPr lang="en-PH" sz="2400" b="0" i="0" dirty="0">
                <a:solidFill>
                  <a:srgbClr val="202020"/>
                </a:solidFill>
                <a:effectLst/>
                <a:latin typeface="Times New Roman" panose="02020603050405020304" pitchFamily="18" charset="0"/>
                <a:cs typeface="Times New Roman" panose="02020603050405020304" pitchFamily="18" charset="0"/>
              </a:rPr>
              <a:t>Romans 8: 19-22 &lt;The creation waits in eager expectation for the sons of God to be revealed.</a:t>
            </a:r>
          </a:p>
          <a:p>
            <a:r>
              <a:rPr lang="en-PH" sz="2400" b="0" i="0" dirty="0">
                <a:solidFill>
                  <a:srgbClr val="202020"/>
                </a:solidFill>
                <a:effectLst/>
                <a:latin typeface="Times New Roman" panose="02020603050405020304" pitchFamily="18" charset="0"/>
                <a:cs typeface="Times New Roman" panose="02020603050405020304" pitchFamily="18" charset="0"/>
              </a:rPr>
              <a:t>For the creation was subjected to frustration, not by its own choice, but by the will of the one who subjected it, in </a:t>
            </a:r>
            <a:r>
              <a:rPr lang="en-PH" sz="2400" b="0" i="0" u="none" strike="noStrike" dirty="0">
                <a:solidFill>
                  <a:srgbClr val="07009A"/>
                </a:solidFill>
                <a:effectLst/>
                <a:latin typeface="Times New Roman" panose="02020603050405020304" pitchFamily="18" charset="0"/>
                <a:cs typeface="Times New Roman" panose="02020603050405020304" pitchFamily="18" charset="0"/>
              </a:rPr>
              <a:t>hope </a:t>
            </a:r>
          </a:p>
          <a:p>
            <a:r>
              <a:rPr lang="en-PH" sz="2400" b="0" i="0" dirty="0">
                <a:solidFill>
                  <a:srgbClr val="202020"/>
                </a:solidFill>
                <a:effectLst/>
                <a:latin typeface="Times New Roman" panose="02020603050405020304" pitchFamily="18" charset="0"/>
                <a:cs typeface="Times New Roman" panose="02020603050405020304" pitchFamily="18" charset="0"/>
              </a:rPr>
              <a:t>That the creation itself will be liberated from its bondage to decay and brought into the glorious freedom of the children of God. </a:t>
            </a:r>
          </a:p>
          <a:p>
            <a:r>
              <a:rPr lang="en-PH" sz="2400" b="0" i="0" dirty="0">
                <a:solidFill>
                  <a:srgbClr val="202020"/>
                </a:solidFill>
                <a:effectLst/>
                <a:latin typeface="Times New Roman" panose="02020603050405020304" pitchFamily="18" charset="0"/>
                <a:cs typeface="Times New Roman" panose="02020603050405020304" pitchFamily="18" charset="0"/>
              </a:rPr>
              <a:t>We know that </a:t>
            </a:r>
            <a:r>
              <a:rPr lang="en-PH" sz="2400" b="0" i="0" u="sng" dirty="0">
                <a:solidFill>
                  <a:srgbClr val="FF0000"/>
                </a:solidFill>
                <a:effectLst/>
                <a:latin typeface="Times New Roman" panose="02020603050405020304" pitchFamily="18" charset="0"/>
                <a:cs typeface="Times New Roman" panose="02020603050405020304" pitchFamily="18" charset="0"/>
              </a:rPr>
              <a:t>the whole creation has been groaning as in the </a:t>
            </a:r>
            <a:r>
              <a:rPr lang="en-PH" sz="2400" b="0" i="0" u="sng" strike="noStrike" dirty="0">
                <a:solidFill>
                  <a:srgbClr val="FF0000"/>
                </a:solidFill>
                <a:effectLst/>
                <a:latin typeface="Times New Roman" panose="02020603050405020304" pitchFamily="18" charset="0"/>
                <a:cs typeface="Times New Roman" panose="02020603050405020304" pitchFamily="18" charset="0"/>
              </a:rPr>
              <a:t>pain</a:t>
            </a:r>
            <a:r>
              <a:rPr lang="en-PH" sz="2400" b="0" i="0" u="sng" dirty="0">
                <a:solidFill>
                  <a:srgbClr val="FF0000"/>
                </a:solidFill>
                <a:effectLst/>
                <a:latin typeface="Times New Roman" panose="02020603050405020304" pitchFamily="18" charset="0"/>
                <a:cs typeface="Times New Roman" panose="02020603050405020304" pitchFamily="18" charset="0"/>
              </a:rPr>
              <a:t>s of childbirth right up to the present time</a:t>
            </a:r>
            <a:r>
              <a:rPr lang="en-PH" sz="2400" b="0" i="0" dirty="0">
                <a:solidFill>
                  <a:srgbClr val="FF0000"/>
                </a:solidFill>
                <a:effectLst/>
                <a:latin typeface="Times New Roman" panose="02020603050405020304" pitchFamily="18" charset="0"/>
                <a:cs typeface="Times New Roman" panose="02020603050405020304" pitchFamily="18" charset="0"/>
              </a:rPr>
              <a:t>.&gt;</a:t>
            </a:r>
            <a:endParaRPr lang="en-PH" altLang="ko-KR" sz="2200" b="0" i="0" dirty="0">
              <a:solidFill>
                <a:srgbClr val="FF0000"/>
              </a:solidFill>
              <a:effectLst/>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3" name="TextBox 2">
            <a:extLst>
              <a:ext uri="{FF2B5EF4-FFF2-40B4-BE49-F238E27FC236}">
                <a16:creationId xmlns:a16="http://schemas.microsoft.com/office/drawing/2014/main" id="{23508D9C-60C3-4140-AC26-AC2BBCA629FE}"/>
              </a:ext>
            </a:extLst>
          </p:cNvPr>
          <p:cNvSpPr txBox="1"/>
          <p:nvPr/>
        </p:nvSpPr>
        <p:spPr>
          <a:xfrm>
            <a:off x="257175" y="3861523"/>
            <a:ext cx="8315325" cy="1200329"/>
          </a:xfrm>
          <a:prstGeom prst="rect">
            <a:avLst/>
          </a:prstGeom>
          <a:noFill/>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God gave humans authority and responsibility to rule the world. </a:t>
            </a:r>
          </a:p>
          <a:p>
            <a:r>
              <a:rPr lang="en-US" altLang="en-US" sz="2400" dirty="0">
                <a:solidFill>
                  <a:srgbClr val="202124"/>
                </a:solidFill>
                <a:latin typeface="Times New Roman" panose="02020603050405020304" pitchFamily="18" charset="0"/>
                <a:ea typeface="inherit"/>
                <a:cs typeface="Times New Roman" panose="02020603050405020304" pitchFamily="18" charset="0"/>
              </a:rPr>
              <a:t>However, humans did not fulfill their responsibility to God and made all creation groan.</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4" name="Oval 3">
            <a:extLst>
              <a:ext uri="{FF2B5EF4-FFF2-40B4-BE49-F238E27FC236}">
                <a16:creationId xmlns:a16="http://schemas.microsoft.com/office/drawing/2014/main" id="{F93E700D-0376-4D6E-BB05-CA8DD5428E87}"/>
              </a:ext>
            </a:extLst>
          </p:cNvPr>
          <p:cNvSpPr/>
          <p:nvPr/>
        </p:nvSpPr>
        <p:spPr>
          <a:xfrm>
            <a:off x="3486150" y="5869543"/>
            <a:ext cx="5162550" cy="504825"/>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How can we solve this?</a:t>
            </a:r>
            <a:endParaRPr lang="en-PH"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5" name="TextBox 4">
            <a:extLst>
              <a:ext uri="{FF2B5EF4-FFF2-40B4-BE49-F238E27FC236}">
                <a16:creationId xmlns:a16="http://schemas.microsoft.com/office/drawing/2014/main" id="{5BFEBE09-675E-45EA-A18A-181521222644}"/>
              </a:ext>
            </a:extLst>
          </p:cNvPr>
          <p:cNvSpPr txBox="1"/>
          <p:nvPr/>
        </p:nvSpPr>
        <p:spPr>
          <a:xfrm>
            <a:off x="333375" y="5177194"/>
            <a:ext cx="7341394" cy="461665"/>
          </a:xfrm>
          <a:prstGeom prst="rect">
            <a:avLst/>
          </a:prstGeom>
          <a:solidFill>
            <a:srgbClr val="FFFF00"/>
          </a:solidFill>
          <a:ln>
            <a:solidFill>
              <a:schemeClr val="tx1"/>
            </a:solidFill>
          </a:ln>
        </p:spPr>
        <p:txBody>
          <a:bodyPr wrap="square" rtlCol="0">
            <a:spAutoFit/>
          </a:bodyPr>
          <a:lstStyle/>
          <a:p>
            <a:pPr lvl="0" defTabSz="914400" eaLnBrk="0" fontAlgn="base" hangingPunct="0">
              <a:spcBef>
                <a:spcPct val="0"/>
              </a:spcBef>
              <a:spcAft>
                <a:spcPct val="0"/>
              </a:spcAft>
            </a:pPr>
            <a:r>
              <a:rPr lang="en-US" altLang="en-US" sz="2400" dirty="0">
                <a:solidFill>
                  <a:srgbClr val="202124"/>
                </a:solidFill>
                <a:latin typeface="Times New Roman" panose="02020603050405020304" pitchFamily="18" charset="0"/>
                <a:ea typeface="inherit"/>
                <a:cs typeface="Times New Roman" panose="02020603050405020304" pitchFamily="18" charset="0"/>
              </a:rPr>
              <a:t>Could it be that the groaning creature is challenging man?</a:t>
            </a:r>
            <a:r>
              <a:rPr lang="en-US" altLang="en-US" sz="2400" dirty="0">
                <a:latin typeface="Times New Roman" panose="02020603050405020304" pitchFamily="18" charset="0"/>
                <a:cs typeface="Times New Roman" panose="02020603050405020304" pitchFamily="18" charset="0"/>
              </a:rPr>
              <a:t> </a:t>
            </a:r>
          </a:p>
        </p:txBody>
      </p:sp>
      <p:sp>
        <p:nvSpPr>
          <p:cNvPr id="6" name="TextBox 5">
            <a:extLst>
              <a:ext uri="{FF2B5EF4-FFF2-40B4-BE49-F238E27FC236}">
                <a16:creationId xmlns:a16="http://schemas.microsoft.com/office/drawing/2014/main" id="{C7A2510D-7089-4866-8B53-4D2FEB41A984}"/>
              </a:ext>
            </a:extLst>
          </p:cNvPr>
          <p:cNvSpPr txBox="1"/>
          <p:nvPr/>
        </p:nvSpPr>
        <p:spPr>
          <a:xfrm>
            <a:off x="428625" y="171450"/>
            <a:ext cx="3867150"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2.  Preparation of New Era</a:t>
            </a:r>
          </a:p>
        </p:txBody>
      </p:sp>
    </p:spTree>
    <p:extLst>
      <p:ext uri="{BB962C8B-B14F-4D97-AF65-F5344CB8AC3E}">
        <p14:creationId xmlns:p14="http://schemas.microsoft.com/office/powerpoint/2010/main" val="857987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Lst>
  </p:timing>
</p:sld>
</file>

<file path=ppt/theme/theme1.xml><?xml version="1.0" encoding="utf-8"?>
<a:theme xmlns:r="http://schemas.openxmlformats.org/officeDocument/2006/relationships" xmlns:c="http://schemas.openxmlformats.org/drawingml/2006/chart" xmlns:dgm="http://schemas.openxmlformats.org/drawingml/2006/diagram" xmlns:dsp="http://schemas.microsoft.com/office/drawing/2008/diagram" xmlns:a="http://schemas.openxmlformats.org/drawingml/2006/main" xmlns:pic="http://schemas.openxmlformats.org/drawingml/2006/picture" xmlns:wp="http://schemas.openxmlformats.org/drawingml/2006/wordprocessingDrawing" xmlns:xdr="http://schemas.openxmlformats.org/drawingml/2006/spreadsheetDrawing" xmlns:lc="http://schemas.openxmlformats.org/drawingml/2006/lockedCanvas" xmlns:p="http://schemas.openxmlformats.org/presentation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Yu Gothic"/>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a:ln>
        <a:ln w="19050" cap="flat" cmpd="sng" algn="ctr">
          <a:solidFill>
            <a:schemeClr val="phClr"/>
          </a:solidFill>
          <a:prstDash val="solid"/>
          <a:miter/>
        </a:ln>
        <a:ln w="25400" cap="flat" cmpd="sng" algn="ctr">
          <a:solidFill>
            <a:schemeClr val="phClr"/>
          </a:solidFill>
          <a:prstDash val="solid"/>
          <a:miter/>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a:lstStyle/>
      <a:style>
        <a:lnRef idx="2">
          <a:schemeClr val="accent1">
            <a:shade val="20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a:lstStyle/>
    </a:txDef>
  </a:objectDefaults>
</a:theme>
</file>

<file path=docProps/app.xml><?xml version="1.0" encoding="utf-8"?>
<ep:Properties xmlns:r="http://schemas.openxmlformats.org/officeDocument/2006/relationships" xmlns:ep="http://schemas.openxmlformats.org/officeDocument/2006/extended-properties" xmlns:vt="http://schemas.openxmlformats.org/officeDocument/2006/docPropsVTypes">
  <ep:Manager/>
  <ep:Company/>
  <ep:Words>1831</ep:Words>
  <ep:PresentationFormat>On-screen Show (4:3)</ep:PresentationFormat>
  <ep:Paragraphs>222</ep:Paragraphs>
  <ep:Slides>24</ep:Slides>
  <ep:Notes>0</ep:Notes>
  <ep:TotalTime>0</ep:TotalTime>
  <ep:HiddenSlides>0</ep:HiddenSlides>
  <ep:MMClips>0</ep:MMClips>
  <ep:HeadingPairs>
    <vt:vector size="4" baseType="variant">
      <vt:variant>
        <vt:lpstr>테마</vt:lpstr>
      </vt:variant>
      <vt:variant>
        <vt:i4>1</vt:i4>
      </vt:variant>
      <vt:variant>
        <vt:lpstr>슬라이드 제목</vt:lpstr>
      </vt:variant>
      <vt:variant>
        <vt:i4>24</vt:i4>
      </vt:variant>
    </vt:vector>
  </ep:HeadingPairs>
  <ep:TitlesOfParts>
    <vt:vector size="25" baseType="lpstr">
      <vt:lpstr>Office Theme</vt:lpstr>
      <vt:lpstr>PowerPoint Presentation</vt:lpstr>
      <vt:lpstr>PowerPoint Presentation</vt:lpstr>
      <vt:lpstr>PowerPoint Presentation</vt:lpstr>
      <vt:lpstr>PowerPoint Presentation</vt:lpstr>
      <vt:lpstr>PowerPoint Presentation</vt:lpstr>
      <vt:lpstr>PowerPoint Presentation</vt:lpstr>
      <vt:lpstr>슬라이드 7</vt:lpstr>
      <vt:lpstr>슬라이드 8</vt:lpstr>
      <vt:lpstr>슬라이드 9</vt:lpstr>
      <vt:lpstr>슬라이드 10</vt:lpstr>
      <vt:lpstr>슬라이드 11</vt:lpstr>
      <vt:lpstr>슬라이드 12</vt:lpstr>
      <vt:lpstr>슬라이드 13</vt:lpstr>
      <vt:lpstr>슬라이드 14</vt:lpstr>
      <vt:lpstr>슬라이드 15</vt:lpstr>
      <vt:lpstr>슬라이드 16</vt:lpstr>
      <vt:lpstr>슬라이드 17</vt:lpstr>
      <vt:lpstr>슬라이드 18</vt:lpstr>
      <vt:lpstr>슬라이드 19</vt:lpstr>
      <vt:lpstr>슬라이드 20</vt:lpstr>
      <vt:lpstr>슬라이드 21</vt:lpstr>
      <vt:lpstr>슬라이드 22</vt:lpstr>
      <vt:lpstr>슬라이드 23</vt:lpstr>
      <vt:lpstr>슬라이드 24</vt:lpstr>
    </vt:vector>
  </ep:TitlesOfParts>
  <ep:HyperlinkBase/>
  <ep:Application>Show</ep:Application>
  <ep:AppVersion>12.0000</ep:AppVersion>
</ep:Properties>
</file>

<file path=docProps/core.xml><?xml version="1.0" encoding="utf-8"?>
<cp:coreProperties xmlns:r="http://schemas.openxmlformats.org/officeDocument/2006/relationships" xmlns:cp="http://schemas.openxmlformats.org/package/2006/metadata/core-properties" xmlns:dc="http://purl.org/dc/elements/1.1/" xmlns:dcterms="http://purl.org/dc/terms/" xmlns:dcmitype="http://purl.org/dc/dcmitype/" xmlns:xsi="http://www.w3.org/2001/XMLSchema-instance">
  <dcterms:created xsi:type="dcterms:W3CDTF">2026-05-15T09:18:10.000</dcterms:created>
  <dc:creator>Kwansoo Lee</dc:creator>
  <cp:lastModifiedBy>bjcho</cp:lastModifiedBy>
  <dcterms:modified xsi:type="dcterms:W3CDTF">2026-05-26T05:16:24.055</dcterms:modified>
  <cp:revision>6</cp:revision>
  <cp:version/>
</cp:coreProperties>
</file>

<file path=docProps/custom.xml><?xml version="1.0" encoding="utf-8"?>
<cfp:Properties xmlns:r="http://schemas.openxmlformats.org/officeDocument/2006/relationships" xmlns:cfp="http://schemas.openxmlformats.org/officeDocument/2006/custom-properties" xmlns:vt="http://schemas.openxmlformats.org/officeDocument/2006/docPropsVTypes"/>
</file>